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2" r:id="rId2"/>
  </p:sldMasterIdLst>
  <p:notesMasterIdLst>
    <p:notesMasterId r:id="rId26"/>
  </p:notesMasterIdLst>
  <p:sldIdLst>
    <p:sldId id="257" r:id="rId3"/>
    <p:sldId id="363" r:id="rId4"/>
    <p:sldId id="346" r:id="rId5"/>
    <p:sldId id="702" r:id="rId6"/>
    <p:sldId id="282" r:id="rId7"/>
    <p:sldId id="309" r:id="rId8"/>
    <p:sldId id="734" r:id="rId9"/>
    <p:sldId id="310" r:id="rId10"/>
    <p:sldId id="398" r:id="rId11"/>
    <p:sldId id="407" r:id="rId12"/>
    <p:sldId id="345" r:id="rId13"/>
    <p:sldId id="284" r:id="rId14"/>
    <p:sldId id="308" r:id="rId15"/>
    <p:sldId id="371" r:id="rId16"/>
    <p:sldId id="412" r:id="rId17"/>
    <p:sldId id="320" r:id="rId18"/>
    <p:sldId id="403" r:id="rId19"/>
    <p:sldId id="401" r:id="rId20"/>
    <p:sldId id="735" r:id="rId21"/>
    <p:sldId id="402" r:id="rId22"/>
    <p:sldId id="300" r:id="rId23"/>
    <p:sldId id="312" r:id="rId24"/>
    <p:sldId id="5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0"/>
    <p:restoredTop sz="78761"/>
  </p:normalViewPr>
  <p:slideViewPr>
    <p:cSldViewPr snapToGrid="0" snapToObjects="1">
      <p:cViewPr varScale="1">
        <p:scale>
          <a:sx n="75" d="100"/>
          <a:sy n="75" d="100"/>
        </p:scale>
        <p:origin x="127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4"/>
    </mc:Choice>
    <mc:Fallback>
      <c:style val="24"/>
    </mc:Fallback>
  </mc:AlternateContent>
  <c:chart>
    <c:autoTitleDeleted val="1"/>
    <c:plotArea>
      <c:layout>
        <c:manualLayout>
          <c:layoutTarget val="inner"/>
          <c:xMode val="edge"/>
          <c:yMode val="edge"/>
          <c:x val="0.13851252300170525"/>
          <c:y val="4.308736217133164E-2"/>
          <c:w val="0.94056899999999999"/>
          <c:h val="0.93162599999999995"/>
        </c:manualLayout>
      </c:layout>
      <c:lineChart>
        <c:grouping val="standard"/>
        <c:varyColors val="0"/>
        <c:ser>
          <c:idx val="0"/>
          <c:order val="0"/>
          <c:tx>
            <c:strRef>
              <c:f>Sheet1!$B$1</c:f>
              <c:strCache>
                <c:ptCount val="1"/>
                <c:pt idx="0">
                  <c:v>Error</c:v>
                </c:pt>
              </c:strCache>
            </c:strRef>
          </c:tx>
          <c:marker>
            <c:symbol val="none"/>
          </c:marker>
          <c:cat>
            <c:strRef>
              <c:f>Sheet1!$A$2:$A$10</c:f>
              <c:strCache>
                <c:ptCount val="9"/>
                <c:pt idx="0">
                  <c:v>2010</c:v>
                </c:pt>
                <c:pt idx="1">
                  <c:v>2011</c:v>
                </c:pt>
                <c:pt idx="2">
                  <c:v>2012</c:v>
                </c:pt>
                <c:pt idx="3">
                  <c:v>2013</c:v>
                </c:pt>
                <c:pt idx="4">
                  <c:v>2014</c:v>
                </c:pt>
                <c:pt idx="5">
                  <c:v>2015.1</c:v>
                </c:pt>
                <c:pt idx="6">
                  <c:v>2015.2</c:v>
                </c:pt>
                <c:pt idx="7">
                  <c:v>2015.3</c:v>
                </c:pt>
                <c:pt idx="8">
                  <c:v>2015.4</c:v>
                </c:pt>
              </c:strCache>
            </c:strRef>
          </c:cat>
          <c:val>
            <c:numRef>
              <c:f>Sheet1!$B$2:$B$10</c:f>
              <c:numCache>
                <c:formatCode>General</c:formatCode>
                <c:ptCount val="9"/>
                <c:pt idx="0">
                  <c:v>0.28199999999999997</c:v>
                </c:pt>
                <c:pt idx="1">
                  <c:v>0.25700000000000001</c:v>
                </c:pt>
                <c:pt idx="2">
                  <c:v>0.16400000000000001</c:v>
                </c:pt>
                <c:pt idx="3">
                  <c:v>0.11700000000000001</c:v>
                </c:pt>
                <c:pt idx="4">
                  <c:v>6.6000000000000003E-2</c:v>
                </c:pt>
                <c:pt idx="5">
                  <c:v>5.8000000000000003E-2</c:v>
                </c:pt>
                <c:pt idx="6">
                  <c:v>5.1999999999999998E-2</c:v>
                </c:pt>
                <c:pt idx="7">
                  <c:v>4.8000000000000001E-2</c:v>
                </c:pt>
                <c:pt idx="8">
                  <c:v>4.4999999999999998E-2</c:v>
                </c:pt>
              </c:numCache>
            </c:numRef>
          </c:val>
          <c:smooth val="0"/>
          <c:extLst>
            <c:ext xmlns:c16="http://schemas.microsoft.com/office/drawing/2014/chart" uri="{C3380CC4-5D6E-409C-BE32-E72D297353CC}">
              <c16:uniqueId val="{00000000-62BF-4103-B0F9-C1741FE1D805}"/>
            </c:ext>
          </c:extLst>
        </c:ser>
        <c:dLbls>
          <c:showLegendKey val="0"/>
          <c:showVal val="0"/>
          <c:showCatName val="0"/>
          <c:showSerName val="0"/>
          <c:showPercent val="0"/>
          <c:showBubbleSize val="0"/>
        </c:dLbls>
        <c:smooth val="0"/>
        <c:axId val="517599672"/>
        <c:axId val="517600848"/>
      </c:lineChart>
      <c:catAx>
        <c:axId val="517599672"/>
        <c:scaling>
          <c:orientation val="minMax"/>
        </c:scaling>
        <c:delete val="0"/>
        <c:axPos val="b"/>
        <c:numFmt formatCode="General" sourceLinked="0"/>
        <c:majorTickMark val="none"/>
        <c:minorTickMark val="none"/>
        <c:tickLblPos val="none"/>
        <c:txPr>
          <a:bodyPr rot="0"/>
          <a:lstStyle/>
          <a:p>
            <a:pPr>
              <a:defRPr/>
            </a:pPr>
            <a:endParaRPr lang="en-US"/>
          </a:p>
        </c:txPr>
        <c:crossAx val="517600848"/>
        <c:crosses val="autoZero"/>
        <c:auto val="1"/>
        <c:lblAlgn val="ctr"/>
        <c:lblOffset val="100"/>
        <c:noMultiLvlLbl val="1"/>
      </c:catAx>
      <c:valAx>
        <c:axId val="517600848"/>
        <c:scaling>
          <c:orientation val="minMax"/>
        </c:scaling>
        <c:delete val="0"/>
        <c:axPos val="l"/>
        <c:numFmt formatCode="0%" sourceLinked="0"/>
        <c:majorTickMark val="none"/>
        <c:minorTickMark val="none"/>
        <c:tickLblPos val="nextTo"/>
        <c:txPr>
          <a:bodyPr rot="0"/>
          <a:lstStyle/>
          <a:p>
            <a:pPr>
              <a:defRPr sz="1200">
                <a:solidFill>
                  <a:schemeClr val="tx2"/>
                </a:solidFill>
              </a:defRPr>
            </a:pPr>
            <a:endParaRPr lang="en-US"/>
          </a:p>
        </c:txPr>
        <c:crossAx val="517599672"/>
        <c:crosses val="autoZero"/>
        <c:crossBetween val="between"/>
        <c:majorUnit val="7.4999999999999997E-2"/>
        <c:minorUnit val="3.7499999999999999E-2"/>
      </c:valAx>
    </c:plotArea>
    <c:plotVisOnly val="1"/>
    <c:dispBlanksAs val="gap"/>
    <c:showDLblsOverMax val="1"/>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0.16717</cdr:x>
      <cdr:y>0.73135</cdr:y>
    </cdr:from>
    <cdr:to>
      <cdr:x>0.37501</cdr:x>
      <cdr:y>1</cdr:y>
    </cdr:to>
    <cdr:cxnSp macro="">
      <cdr:nvCxnSpPr>
        <cdr:cNvPr id="3" name="Straight Connector 2">
          <a:extLst xmlns:a="http://schemas.openxmlformats.org/drawingml/2006/main">
            <a:ext uri="{FF2B5EF4-FFF2-40B4-BE49-F238E27FC236}">
              <a16:creationId xmlns:a16="http://schemas.microsoft.com/office/drawing/2014/main" id="{37525961-0ED6-4BF2-9D96-410AD3685D55}"/>
            </a:ext>
          </a:extLst>
        </cdr:cNvPr>
        <cdr:cNvCxnSpPr/>
      </cdr:nvCxnSpPr>
      <cdr:spPr bwMode="auto">
        <a:xfrm xmlns:a="http://schemas.openxmlformats.org/drawingml/2006/main">
          <a:off x="735453" y="2845457"/>
          <a:ext cx="914400" cy="914400"/>
        </a:xfrm>
        <a:prstGeom xmlns:a="http://schemas.openxmlformats.org/drawingml/2006/main" prst="line">
          <a:avLst/>
        </a:prstGeom>
        <a:noFill xmlns:a="http://schemas.openxmlformats.org/drawingml/2006/main"/>
        <a:ln xmlns:a="http://schemas.openxmlformats.org/drawingml/2006/main" w="9525" cap="flat" cmpd="sng" algn="ctr">
          <a:noFill/>
          <a:prstDash val="solid"/>
          <a:round/>
          <a:headEnd type="none" w="med" len="med"/>
          <a:tailEnd type="none" w="med" len="med"/>
        </a:ln>
        <a:effectLst xmlns:a="http://schemas.openxmlformats.org/drawingml/2006/main"/>
      </cdr:spPr>
    </cdr:cxnSp>
  </cdr:relSizeAnchor>
  <cdr:relSizeAnchor xmlns:cdr="http://schemas.openxmlformats.org/drawingml/2006/chartDrawing">
    <cdr:from>
      <cdr:x>0.16233</cdr:x>
      <cdr:y>0.82663</cdr:y>
    </cdr:from>
    <cdr:to>
      <cdr:x>0.94678</cdr:x>
      <cdr:y>0.85787</cdr:y>
    </cdr:to>
    <cdr:cxnSp macro="">
      <cdr:nvCxnSpPr>
        <cdr:cNvPr id="5" name="Straight Connector 4">
          <a:extLst xmlns:a="http://schemas.openxmlformats.org/drawingml/2006/main">
            <a:ext uri="{FF2B5EF4-FFF2-40B4-BE49-F238E27FC236}">
              <a16:creationId xmlns:a16="http://schemas.microsoft.com/office/drawing/2014/main" id="{4463A6F4-9D7D-4A67-8D13-73ED9DF85FDB}"/>
            </a:ext>
          </a:extLst>
        </cdr:cNvPr>
        <cdr:cNvCxnSpPr/>
      </cdr:nvCxnSpPr>
      <cdr:spPr bwMode="auto">
        <a:xfrm xmlns:a="http://schemas.openxmlformats.org/drawingml/2006/main">
          <a:off x="714188" y="2813560"/>
          <a:ext cx="3451156" cy="106325"/>
        </a:xfrm>
        <a:prstGeom xmlns:a="http://schemas.openxmlformats.org/drawingml/2006/main" prst="line">
          <a:avLst/>
        </a:prstGeom>
        <a:noFill xmlns:a="http://schemas.openxmlformats.org/drawingml/2006/main"/>
        <a:ln xmlns:a="http://schemas.openxmlformats.org/drawingml/2006/main" w="9525" cap="flat" cmpd="sng" algn="ctr">
          <a:noFill/>
          <a:prstDash val="solid"/>
          <a:round/>
          <a:headEnd type="none" w="med" len="med"/>
          <a:tailEnd type="none" w="med" len="med"/>
        </a:ln>
        <a:effectLst xmlns:a="http://schemas.openxmlformats.org/drawingml/2006/main"/>
      </cdr:spPr>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1E4D-A18B-8841-A00C-B398692335D9}" type="datetimeFigureOut">
              <a:rPr lang="en-US" smtClean="0"/>
              <a:t>5/3/18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F46E1-E891-034A-903A-4B922A1B9442}" type="slidenum">
              <a:rPr lang="en-US" smtClean="0"/>
              <a:t>‹#›</a:t>
            </a:fld>
            <a:endParaRPr lang="en-US"/>
          </a:p>
        </p:txBody>
      </p:sp>
    </p:spTree>
    <p:extLst>
      <p:ext uri="{BB962C8B-B14F-4D97-AF65-F5344CB8AC3E}">
        <p14:creationId xmlns:p14="http://schemas.microsoft.com/office/powerpoint/2010/main" val="1309888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889956-7041-41AC-97B5-8DE670E7B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60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internal benchmark worksheet 3.12.30 </a:t>
            </a:r>
          </a:p>
          <a:p>
            <a:endParaRPr lang="en-US" baseline="0" dirty="0"/>
          </a:p>
          <a:p>
            <a:r>
              <a:rPr lang="en-US" sz="900" b="0" i="0" u="none" strike="noStrike" kern="1200" dirty="0">
                <a:solidFill>
                  <a:schemeClr val="tx1"/>
                </a:solidFill>
                <a:effectLst/>
                <a:latin typeface="+mn-lt"/>
                <a:ea typeface="+mn-ea"/>
                <a:cs typeface="+mn-cs"/>
              </a:rPr>
              <a:t>Tested topologies are split into 2 types:</a:t>
            </a:r>
            <a:r>
              <a:rPr lang="en-US" dirty="0"/>
              <a:t> </a:t>
            </a:r>
            <a:r>
              <a:rPr lang="en-US" sz="900" b="0" i="0" u="none" strike="noStrike" kern="1200" dirty="0">
                <a:solidFill>
                  <a:schemeClr val="tx1"/>
                </a:solidFill>
                <a:effectLst/>
                <a:latin typeface="+mn-lt"/>
                <a:ea typeface="+mn-ea"/>
                <a:cs typeface="+mn-cs"/>
              </a:rPr>
              <a:t>Public - topologies reported in papers and publicly available.</a:t>
            </a:r>
            <a:r>
              <a:rPr lang="en-US" dirty="0"/>
              <a:t> </a:t>
            </a:r>
            <a:r>
              <a:rPr lang="en-US" sz="900" b="0" i="0" u="none" strike="noStrike" kern="1200" dirty="0">
                <a:solidFill>
                  <a:schemeClr val="tx1"/>
                </a:solidFill>
                <a:effectLst/>
                <a:latin typeface="+mn-lt"/>
                <a:ea typeface="+mn-ea"/>
                <a:cs typeface="+mn-cs"/>
              </a:rPr>
              <a:t>Intel - topologies that are used @ Intel (either developed for customer enabling, own products or experimental results). </a:t>
            </a:r>
            <a:r>
              <a:rPr lang="en-US" dirty="0"/>
              <a:t> </a:t>
            </a:r>
            <a:r>
              <a:rPr lang="en-US" sz="900" b="0" i="0" u="none" strike="noStrike" kern="1200" dirty="0">
                <a:solidFill>
                  <a:schemeClr val="tx1"/>
                </a:solidFill>
                <a:effectLst/>
                <a:latin typeface="+mn-lt"/>
                <a:ea typeface="+mn-ea"/>
                <a:cs typeface="+mn-cs"/>
              </a:rPr>
              <a:t>Readiness of the topology indicates maturity of the product (Research-&gt;POC-&gt;Internal Reference-&gt; Near Production Worthy-&gt; Production Worthy)</a:t>
            </a:r>
            <a:r>
              <a:rPr lang="en-US" dirty="0"/>
              <a:t> </a:t>
            </a:r>
            <a:r>
              <a:rPr lang="en-US" sz="900" b="0" i="0" u="none" strike="noStrike" kern="1200" dirty="0">
                <a:solidFill>
                  <a:schemeClr val="tx1"/>
                </a:solidFill>
                <a:effectLst/>
                <a:latin typeface="+mn-lt"/>
                <a:ea typeface="+mn-ea"/>
                <a:cs typeface="+mn-cs"/>
              </a:rPr>
              <a:t>Testing methodology:</a:t>
            </a:r>
            <a:r>
              <a:rPr lang="en-US" dirty="0"/>
              <a:t> </a:t>
            </a:r>
            <a:r>
              <a:rPr lang="en-US" sz="900" b="0" i="0" u="none" strike="noStrike" kern="1200" dirty="0">
                <a:solidFill>
                  <a:schemeClr val="tx1"/>
                </a:solidFill>
                <a:effectLst/>
                <a:latin typeface="+mn-lt"/>
                <a:ea typeface="+mn-ea"/>
                <a:cs typeface="+mn-cs"/>
              </a:rPr>
              <a:t>- End 2 End. Each topology is passed through Model Optimizer and executed on target hardware for Inference Engine. For </a:t>
            </a:r>
            <a:r>
              <a:rPr lang="en-US" sz="900" b="0" i="0" u="none" strike="noStrike" kern="1200" dirty="0" err="1">
                <a:solidFill>
                  <a:schemeClr val="tx1"/>
                </a:solidFill>
                <a:effectLst/>
                <a:latin typeface="+mn-lt"/>
                <a:ea typeface="+mn-ea"/>
                <a:cs typeface="+mn-cs"/>
              </a:rPr>
              <a:t>caffe</a:t>
            </a:r>
            <a:r>
              <a:rPr lang="en-US" sz="900" b="0" i="0" u="none" strike="noStrike" kern="1200" dirty="0">
                <a:solidFill>
                  <a:schemeClr val="tx1"/>
                </a:solidFill>
                <a:effectLst/>
                <a:latin typeface="+mn-lt"/>
                <a:ea typeface="+mn-ea"/>
                <a:cs typeface="+mn-cs"/>
              </a:rPr>
              <a:t>, no modifications on model are done.</a:t>
            </a:r>
            <a:r>
              <a:rPr lang="en-US" dirty="0"/>
              <a:t> </a:t>
            </a:r>
            <a:r>
              <a:rPr lang="en-US" sz="900" b="0" i="0" u="none" strike="noStrike" kern="1200" dirty="0">
                <a:solidFill>
                  <a:schemeClr val="tx1"/>
                </a:solidFill>
                <a:effectLst/>
                <a:latin typeface="+mn-lt"/>
                <a:ea typeface="+mn-ea"/>
                <a:cs typeface="+mn-cs"/>
              </a:rPr>
              <a:t>- Results of execution are compared against </a:t>
            </a:r>
            <a:r>
              <a:rPr lang="en-US" sz="900" b="0" i="0" u="none" strike="noStrike" kern="1200" dirty="0" err="1">
                <a:solidFill>
                  <a:schemeClr val="tx1"/>
                </a:solidFill>
                <a:effectLst/>
                <a:latin typeface="+mn-lt"/>
                <a:ea typeface="+mn-ea"/>
                <a:cs typeface="+mn-cs"/>
              </a:rPr>
              <a:t>caffe</a:t>
            </a:r>
            <a:r>
              <a:rPr lang="en-US" sz="900" b="0" i="0" u="none" strike="noStrike" kern="1200" dirty="0">
                <a:solidFill>
                  <a:schemeClr val="tx1"/>
                </a:solidFill>
                <a:effectLst/>
                <a:latin typeface="+mn-lt"/>
                <a:ea typeface="+mn-ea"/>
                <a:cs typeface="+mn-cs"/>
              </a:rPr>
              <a:t> version. Error threshold is as follows:</a:t>
            </a:r>
            <a:r>
              <a:rPr lang="en-US" dirty="0"/>
              <a:t> </a:t>
            </a:r>
            <a:r>
              <a:rPr lang="en-US" sz="900" b="0" i="0" u="none" strike="noStrike" kern="1200" dirty="0">
                <a:solidFill>
                  <a:schemeClr val="tx1"/>
                </a:solidFill>
                <a:effectLst/>
                <a:latin typeface="+mn-lt"/>
                <a:ea typeface="+mn-ea"/>
                <a:cs typeface="+mn-cs"/>
              </a:rPr>
              <a:t>- 10e-4 for classification networks</a:t>
            </a:r>
            <a:r>
              <a:rPr lang="en-US" dirty="0"/>
              <a:t> </a:t>
            </a:r>
            <a:r>
              <a:rPr lang="en-US" sz="900" b="0" i="0" u="none" strike="noStrike" kern="1200" dirty="0">
                <a:solidFill>
                  <a:schemeClr val="tx1"/>
                </a:solidFill>
                <a:effectLst/>
                <a:latin typeface="+mn-lt"/>
                <a:ea typeface="+mn-ea"/>
                <a:cs typeface="+mn-cs"/>
              </a:rPr>
              <a:t>- 1 pixel difference in bounding box coordinates + 10e-4 difference in confidence for detection networks</a:t>
            </a:r>
            <a:r>
              <a:rPr lang="en-US" dirty="0"/>
              <a:t> </a:t>
            </a:r>
            <a:r>
              <a:rPr lang="en-US" sz="900" b="0" i="0" u="none" strike="noStrike" kern="1200" dirty="0">
                <a:solidFill>
                  <a:schemeClr val="tx1"/>
                </a:solidFill>
                <a:effectLst/>
                <a:latin typeface="+mn-lt"/>
                <a:ea typeface="+mn-ea"/>
                <a:cs typeface="+mn-cs"/>
              </a:rPr>
              <a:t>- Each network is executed for at least 20 seconds in a loop, minimum 10 executions done. Measured times are filtered to take 3 Sigma range. Other measurements are discarded. Out of remaining measurements, median value is taken.</a:t>
            </a:r>
            <a:r>
              <a:rPr lang="en-US" dirty="0"/>
              <a:t> </a:t>
            </a:r>
            <a:r>
              <a:rPr lang="en-US" sz="900" b="0" i="0" u="none" strike="noStrike" kern="1200" dirty="0">
                <a:solidFill>
                  <a:schemeClr val="tx1"/>
                </a:solidFill>
                <a:effectLst/>
                <a:latin typeface="+mn-lt"/>
                <a:ea typeface="+mn-ea"/>
                <a:cs typeface="+mn-cs"/>
              </a:rPr>
              <a:t>HW and SW details for targets are described in detail on </a:t>
            </a:r>
            <a:r>
              <a:rPr lang="en-US" sz="900" b="0" i="1" u="none" strike="noStrike" kern="1200" dirty="0">
                <a:solidFill>
                  <a:schemeClr val="tx1"/>
                </a:solidFill>
                <a:effectLst/>
                <a:latin typeface="+mn-lt"/>
                <a:ea typeface="+mn-ea"/>
                <a:cs typeface="+mn-cs"/>
              </a:rPr>
              <a:t>System Configuration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Benchmark results in </a:t>
            </a:r>
            <a:r>
              <a:rPr lang="en-US" sz="900" b="0" i="0" u="none" strike="noStrike" kern="1200" dirty="0" err="1">
                <a:solidFill>
                  <a:schemeClr val="tx1"/>
                </a:solidFill>
                <a:effectLst/>
                <a:latin typeface="+mn-lt"/>
                <a:ea typeface="+mn-ea"/>
                <a:cs typeface="+mn-cs"/>
              </a:rPr>
              <a:t>FPSes</a:t>
            </a:r>
            <a:r>
              <a:rPr lang="en-US" sz="900" b="0" i="0" u="none" strike="noStrike" kern="1200" dirty="0">
                <a:solidFill>
                  <a:schemeClr val="tx1"/>
                </a:solidFill>
                <a:effectLst/>
                <a:latin typeface="+mn-lt"/>
                <a:ea typeface="+mn-ea"/>
                <a:cs typeface="+mn-cs"/>
              </a:rPr>
              <a:t> are reported on </a:t>
            </a:r>
            <a:r>
              <a:rPr lang="en-US" sz="900" b="0" i="1" u="none" strike="noStrike" kern="1200" dirty="0">
                <a:solidFill>
                  <a:schemeClr val="tx1"/>
                </a:solidFill>
                <a:effectLst/>
                <a:latin typeface="+mn-lt"/>
                <a:ea typeface="+mn-ea"/>
                <a:cs typeface="+mn-cs"/>
              </a:rPr>
              <a:t>Benchmark results</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Color </a:t>
            </a:r>
            <a:r>
              <a:rPr lang="en-US" sz="900" b="0" i="0" u="none" strike="noStrike" kern="1200" dirty="0" err="1">
                <a:solidFill>
                  <a:schemeClr val="tx1"/>
                </a:solidFill>
                <a:effectLst/>
                <a:latin typeface="+mn-lt"/>
                <a:ea typeface="+mn-ea"/>
                <a:cs typeface="+mn-cs"/>
              </a:rPr>
              <a:t>codings</a:t>
            </a:r>
            <a:r>
              <a:rPr lang="en-US" sz="900" b="0" i="0" u="none" strike="noStrike" kern="1200" dirty="0">
                <a:solidFill>
                  <a:schemeClr val="tx1"/>
                </a:solidFill>
                <a:effectLst/>
                <a:latin typeface="+mn-lt"/>
                <a:ea typeface="+mn-ea"/>
                <a:cs typeface="+mn-cs"/>
              </a:rPr>
              <a:t> are as follows: </a:t>
            </a:r>
            <a:r>
              <a:rPr lang="en-US" dirty="0"/>
              <a:t> </a:t>
            </a:r>
            <a:r>
              <a:rPr lang="en-US" sz="900" b="1" i="0" u="none" strike="noStrike" kern="1200" dirty="0">
                <a:solidFill>
                  <a:schemeClr val="tx1"/>
                </a:solidFill>
                <a:effectLst/>
                <a:latin typeface="+mn-lt"/>
                <a:ea typeface="+mn-ea"/>
                <a:cs typeface="+mn-cs"/>
              </a:rPr>
              <a:t>Fastest framework for target</a:t>
            </a:r>
            <a:r>
              <a:rPr lang="en-US" dirty="0"/>
              <a:t> </a:t>
            </a:r>
            <a:r>
              <a:rPr lang="en-US" sz="900" b="0" i="1" u="none" strike="noStrike" kern="1200" dirty="0">
                <a:solidFill>
                  <a:schemeClr val="tx1"/>
                </a:solidFill>
                <a:effectLst/>
                <a:latin typeface="+mn-lt"/>
                <a:ea typeface="+mn-ea"/>
                <a:cs typeface="+mn-cs"/>
              </a:rPr>
              <a:t>Results do not match </a:t>
            </a:r>
            <a:r>
              <a:rPr lang="en-US" sz="900" b="0" i="1" u="none" strike="noStrike" kern="1200" dirty="0" err="1">
                <a:solidFill>
                  <a:schemeClr val="tx1"/>
                </a:solidFill>
                <a:effectLst/>
                <a:latin typeface="+mn-lt"/>
                <a:ea typeface="+mn-ea"/>
                <a:cs typeface="+mn-cs"/>
              </a:rPr>
              <a:t>caffe</a:t>
            </a:r>
            <a:r>
              <a:rPr lang="en-US" sz="900" b="0" i="1" u="none" strike="noStrike" kern="1200" dirty="0">
                <a:solidFill>
                  <a:schemeClr val="tx1"/>
                </a:solidFill>
                <a:effectLst/>
                <a:latin typeface="+mn-lt"/>
                <a:ea typeface="+mn-ea"/>
                <a:cs typeface="+mn-cs"/>
              </a:rPr>
              <a:t> reference</a:t>
            </a:r>
            <a:r>
              <a:rPr lang="en-US" dirty="0"/>
              <a:t> </a:t>
            </a:r>
            <a:r>
              <a:rPr lang="en-US" sz="900" b="0" i="0" u="none" strike="noStrike" kern="1200" dirty="0">
                <a:solidFill>
                  <a:schemeClr val="tx1"/>
                </a:solidFill>
                <a:effectLst/>
                <a:latin typeface="+mn-lt"/>
                <a:ea typeface="+mn-ea"/>
                <a:cs typeface="+mn-cs"/>
              </a:rPr>
              <a:t>Test did not finish</a:t>
            </a:r>
            <a:r>
              <a:rPr lang="en-US" dirty="0"/>
              <a:t> </a:t>
            </a:r>
            <a:r>
              <a:rPr lang="en-US" sz="900" b="0" i="0" u="none" strike="noStrike" kern="1200" dirty="0">
                <a:solidFill>
                  <a:schemeClr val="tx1"/>
                </a:solidFill>
                <a:effectLst/>
                <a:latin typeface="+mn-lt"/>
                <a:ea typeface="+mn-ea"/>
                <a:cs typeface="+mn-cs"/>
              </a:rPr>
              <a:t>Test was not run</a:t>
            </a:r>
            <a:r>
              <a:rPr lang="en-US" dirty="0"/>
              <a:t> </a:t>
            </a:r>
            <a:r>
              <a:rPr lang="en-US" sz="900" b="0" i="0" u="none" strike="noStrike" kern="1200" dirty="0">
                <a:solidFill>
                  <a:schemeClr val="tx1"/>
                </a:solidFill>
                <a:effectLst/>
                <a:latin typeface="+mn-lt"/>
                <a:ea typeface="+mn-ea"/>
                <a:cs typeface="+mn-cs"/>
              </a:rPr>
              <a:t>Column descriptions:</a:t>
            </a:r>
            <a:r>
              <a:rPr lang="en-US" dirty="0"/>
              <a:t> </a:t>
            </a:r>
            <a:r>
              <a:rPr lang="en-US" sz="900" b="0" i="0" u="none" strike="noStrike" kern="1200" dirty="0" err="1">
                <a:solidFill>
                  <a:schemeClr val="tx1"/>
                </a:solidFill>
                <a:effectLst/>
                <a:latin typeface="+mn-lt"/>
                <a:ea typeface="+mn-ea"/>
                <a:cs typeface="+mn-cs"/>
              </a:rPr>
              <a:t>MaxMem</a:t>
            </a:r>
            <a:r>
              <a:rPr lang="en-US" sz="900" b="0" i="0" u="none" strike="noStrike" kern="1200" dirty="0">
                <a:solidFill>
                  <a:schemeClr val="tx1"/>
                </a:solidFill>
                <a:effectLst/>
                <a:latin typeface="+mn-lt"/>
                <a:ea typeface="+mn-ea"/>
                <a:cs typeface="+mn-cs"/>
              </a:rPr>
              <a:t> is a theoretical memory consumption of the network for inference considering that memory is NOT reused, i.e. if all internal feature maps are stored in memory simultaneously.</a:t>
            </a:r>
            <a:r>
              <a:rPr lang="en-US" dirty="0"/>
              <a:t> </a:t>
            </a:r>
            <a:r>
              <a:rPr lang="en-US" sz="900" b="0" i="0" u="none" strike="noStrike" kern="1200" dirty="0" err="1">
                <a:solidFill>
                  <a:schemeClr val="tx1"/>
                </a:solidFill>
                <a:effectLst/>
                <a:latin typeface="+mn-lt"/>
                <a:ea typeface="+mn-ea"/>
                <a:cs typeface="+mn-cs"/>
              </a:rPr>
              <a:t>MinMem</a:t>
            </a:r>
            <a:r>
              <a:rPr lang="en-US" sz="900" b="0" i="0" u="none" strike="noStrike" kern="1200" dirty="0">
                <a:solidFill>
                  <a:schemeClr val="tx1"/>
                </a:solidFill>
                <a:effectLst/>
                <a:latin typeface="+mn-lt"/>
                <a:ea typeface="+mn-ea"/>
                <a:cs typeface="+mn-cs"/>
              </a:rPr>
              <a:t> is absolute minimum of memory that network needs for inference. I.e. largest of needs from all layers.</a:t>
            </a:r>
            <a:r>
              <a:rPr lang="en-US" dirty="0"/>
              <a:t> </a:t>
            </a:r>
            <a:r>
              <a:rPr lang="en-US" sz="900" b="0" i="0" u="none" strike="noStrike" kern="1200" dirty="0" err="1">
                <a:solidFill>
                  <a:schemeClr val="tx1"/>
                </a:solidFill>
                <a:effectLst/>
                <a:latin typeface="+mn-lt"/>
                <a:ea typeface="+mn-ea"/>
                <a:cs typeface="+mn-cs"/>
              </a:rPr>
              <a:t>MaxMem</a:t>
            </a:r>
            <a:r>
              <a:rPr lang="en-US" sz="900" b="0" i="0" u="none" strike="noStrike" kern="1200" dirty="0">
                <a:solidFill>
                  <a:schemeClr val="tx1"/>
                </a:solidFill>
                <a:effectLst/>
                <a:latin typeface="+mn-lt"/>
                <a:ea typeface="+mn-ea"/>
                <a:cs typeface="+mn-cs"/>
              </a:rPr>
              <a:t> and </a:t>
            </a:r>
            <a:r>
              <a:rPr lang="en-US" sz="900" b="0" i="0" u="none" strike="noStrike" kern="1200" dirty="0" err="1">
                <a:solidFill>
                  <a:schemeClr val="tx1"/>
                </a:solidFill>
                <a:effectLst/>
                <a:latin typeface="+mn-lt"/>
                <a:ea typeface="+mn-ea"/>
                <a:cs typeface="+mn-cs"/>
              </a:rPr>
              <a:t>MinMem</a:t>
            </a:r>
            <a:r>
              <a:rPr lang="en-US" sz="900" b="0" i="0" u="none" strike="noStrike" kern="1200" dirty="0">
                <a:solidFill>
                  <a:schemeClr val="tx1"/>
                </a:solidFill>
                <a:effectLst/>
                <a:latin typeface="+mn-lt"/>
                <a:ea typeface="+mn-ea"/>
                <a:cs typeface="+mn-cs"/>
              </a:rPr>
              <a:t> are measured in millions of activations (to get actual memory size multiply by activation size, i.e. fp16 for Movidius). Does not consider weights, those are shown in </a:t>
            </a:r>
            <a:r>
              <a:rPr lang="en-US" sz="900" b="0" i="0" u="none" strike="noStrike" kern="1200" dirty="0" err="1">
                <a:solidFill>
                  <a:schemeClr val="tx1"/>
                </a:solidFill>
                <a:effectLst/>
                <a:latin typeface="+mn-lt"/>
                <a:ea typeface="+mn-ea"/>
                <a:cs typeface="+mn-cs"/>
              </a:rPr>
              <a:t>Mparam</a:t>
            </a:r>
            <a:r>
              <a:rPr lang="en-US" sz="900" b="0" i="0" u="none" strike="noStrike" kern="1200" dirty="0">
                <a:solidFill>
                  <a:schemeClr val="tx1"/>
                </a:solidFill>
                <a:effectLst/>
                <a:latin typeface="+mn-lt"/>
                <a:ea typeface="+mn-ea"/>
                <a:cs typeface="+mn-cs"/>
              </a:rPr>
              <a:t>.</a:t>
            </a:r>
            <a:r>
              <a:rPr lang="en-US" dirty="0"/>
              <a:t> </a:t>
            </a:r>
            <a:r>
              <a:rPr lang="en-US" sz="900" b="0" i="0" u="none" strike="noStrike" kern="1200" dirty="0" err="1">
                <a:solidFill>
                  <a:schemeClr val="tx1"/>
                </a:solidFill>
                <a:effectLst/>
                <a:latin typeface="+mn-lt"/>
                <a:ea typeface="+mn-ea"/>
                <a:cs typeface="+mn-cs"/>
              </a:rPr>
              <a:t>Gflop</a:t>
            </a:r>
            <a:r>
              <a:rPr lang="en-US" sz="900" b="0" i="0" u="none" strike="noStrike" kern="1200" dirty="0">
                <a:solidFill>
                  <a:schemeClr val="tx1"/>
                </a:solidFill>
                <a:effectLst/>
                <a:latin typeface="+mn-lt"/>
                <a:ea typeface="+mn-ea"/>
                <a:cs typeface="+mn-cs"/>
              </a:rPr>
              <a:t> number are actual operations, not MACs. Counted for known layers (mostly convolutions, FCs, etc.). Custom layers are not considered.</a:t>
            </a:r>
            <a:r>
              <a:rPr lang="en-US" dirty="0"/>
              <a:t> </a:t>
            </a:r>
            <a:r>
              <a:rPr lang="en-US" sz="900" b="0" i="0" u="none" strike="noStrike" kern="1200" dirty="0" err="1">
                <a:solidFill>
                  <a:schemeClr val="tx1"/>
                </a:solidFill>
                <a:effectLst/>
                <a:latin typeface="+mn-lt"/>
                <a:ea typeface="+mn-ea"/>
                <a:cs typeface="+mn-cs"/>
              </a:rPr>
              <a:t>Mparam</a:t>
            </a:r>
            <a:r>
              <a:rPr lang="en-US" sz="900" b="0" i="0" u="none" strike="noStrike" kern="1200" dirty="0">
                <a:solidFill>
                  <a:schemeClr val="tx1"/>
                </a:solidFill>
                <a:effectLst/>
                <a:latin typeface="+mn-lt"/>
                <a:ea typeface="+mn-ea"/>
                <a:cs typeface="+mn-cs"/>
              </a:rPr>
              <a:t> numbers are reported for known layers only. Number is actual amount of parameters. To get amount of bytes number should be multiplied by size of weight (e.g. fp16 for Movidius).</a:t>
            </a:r>
            <a:r>
              <a:rPr lang="en-US" dirty="0"/>
              <a:t> </a:t>
            </a:r>
            <a:r>
              <a:rPr lang="en-US" sz="900" b="0" i="0" u="none" strike="noStrike" kern="1200" dirty="0">
                <a:solidFill>
                  <a:schemeClr val="tx1"/>
                </a:solidFill>
                <a:effectLst/>
                <a:latin typeface="+mn-lt"/>
                <a:ea typeface="+mn-ea"/>
                <a:cs typeface="+mn-cs"/>
              </a:rPr>
              <a:t>Input image is given as a size of first input blob for a network.</a:t>
            </a:r>
            <a:r>
              <a:rPr lang="en-US" dirty="0"/>
              <a:t> </a:t>
            </a:r>
            <a:r>
              <a:rPr lang="en-US" sz="900" b="0" i="0" u="none" strike="noStrike" kern="1200" dirty="0">
                <a:solidFill>
                  <a:schemeClr val="tx1"/>
                </a:solidFill>
                <a:effectLst/>
                <a:latin typeface="+mn-lt"/>
                <a:ea typeface="+mn-ea"/>
                <a:cs typeface="+mn-cs"/>
              </a:rPr>
              <a:t>Network execution time is split into times taken by individual layer types (Convolution, Pooling, etc.). Breakdown is reported for each topology, target and plugin on </a:t>
            </a:r>
            <a:r>
              <a:rPr lang="en-US" sz="900" b="0" i="1" u="none" strike="noStrike" kern="1200" dirty="0">
                <a:solidFill>
                  <a:schemeClr val="tx1"/>
                </a:solidFill>
                <a:effectLst/>
                <a:latin typeface="+mn-lt"/>
                <a:ea typeface="+mn-ea"/>
                <a:cs typeface="+mn-cs"/>
              </a:rPr>
              <a:t>Execution breakdown</a:t>
            </a:r>
            <a:r>
              <a:rPr lang="en-US" sz="900" b="0" i="0" u="none" strike="noStrike" kern="1200" dirty="0">
                <a:solidFill>
                  <a:schemeClr val="tx1"/>
                </a:solidFill>
                <a:effectLst/>
                <a:latin typeface="+mn-lt"/>
                <a:ea typeface="+mn-ea"/>
                <a:cs typeface="+mn-cs"/>
              </a:rPr>
              <a:t> spreadsheet.</a:t>
            </a:r>
            <a:r>
              <a:rPr lang="en-US" dirty="0"/>
              <a:t> </a:t>
            </a:r>
            <a:r>
              <a:rPr lang="en-US" sz="900" b="0" i="0" u="none" strike="noStrike" kern="1200" dirty="0">
                <a:solidFill>
                  <a:schemeClr val="tx1"/>
                </a:solidFill>
                <a:effectLst/>
                <a:latin typeface="+mn-lt"/>
                <a:ea typeface="+mn-ea"/>
                <a:cs typeface="+mn-cs"/>
              </a:rPr>
              <a:t>100% correspond to entire network time. %% number indicates to relative number that individual layer type takes.</a:t>
            </a:r>
            <a:r>
              <a:rPr lang="en-US" dirty="0"/>
              <a:t> </a:t>
            </a:r>
            <a:r>
              <a:rPr lang="en-US" sz="900" b="0" i="0" u="none" strike="noStrike" kern="1200" dirty="0">
                <a:solidFill>
                  <a:schemeClr val="tx1"/>
                </a:solidFill>
                <a:effectLst/>
                <a:latin typeface="+mn-lt"/>
                <a:ea typeface="+mn-ea"/>
                <a:cs typeface="+mn-cs"/>
              </a:rPr>
              <a:t>Layer types and their parameters that are used by each topology are reported on </a:t>
            </a:r>
            <a:r>
              <a:rPr lang="en-US" sz="900" b="0" i="1" u="none" strike="noStrike" kern="1200" dirty="0">
                <a:solidFill>
                  <a:schemeClr val="tx1"/>
                </a:solidFill>
                <a:effectLst/>
                <a:latin typeface="+mn-lt"/>
                <a:ea typeface="+mn-ea"/>
                <a:cs typeface="+mn-cs"/>
              </a:rPr>
              <a:t>Layers per </a:t>
            </a:r>
            <a:r>
              <a:rPr lang="en-US" sz="900" b="0" i="1" u="none" strike="noStrike" kern="1200" dirty="0" err="1">
                <a:solidFill>
                  <a:schemeClr val="tx1"/>
                </a:solidFill>
                <a:effectLst/>
                <a:latin typeface="+mn-lt"/>
                <a:ea typeface="+mn-ea"/>
                <a:cs typeface="+mn-cs"/>
              </a:rPr>
              <a:t>toplogy</a:t>
            </a:r>
            <a:r>
              <a:rPr lang="en-US" sz="900" b="0" i="0" u="none" strike="noStrike" kern="1200" dirty="0">
                <a:solidFill>
                  <a:schemeClr val="tx1"/>
                </a:solidFill>
                <a:effectLst/>
                <a:latin typeface="+mn-lt"/>
                <a:ea typeface="+mn-ea"/>
                <a:cs typeface="+mn-cs"/>
              </a:rPr>
              <a:t> list.</a:t>
            </a:r>
            <a:r>
              <a:rPr lang="en-US" dirty="0"/>
              <a:t> </a:t>
            </a:r>
            <a:r>
              <a:rPr lang="en-US" sz="900" b="0" i="0" u="none" strike="noStrike" kern="1200" dirty="0">
                <a:solidFill>
                  <a:schemeClr val="tx1"/>
                </a:solidFill>
                <a:effectLst/>
                <a:latin typeface="+mn-lt"/>
                <a:ea typeface="+mn-ea"/>
                <a:cs typeface="+mn-cs"/>
              </a:rPr>
              <a:t>Number on this sheet shows how many times particular layer with given parameters is used in a topology.</a:t>
            </a:r>
            <a:r>
              <a:rPr lang="en-US" dirty="0"/>
              <a:t>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48221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pPr marL="503669" lvl="0" indent="-171450">
              <a:buFont typeface="Arial" panose="020B0604020202020204" pitchFamily="34" charset="0"/>
              <a:buChar char="•"/>
              <a:defRPr/>
            </a:pPr>
            <a:r>
              <a:rPr lang="en-US" sz="1000" dirty="0"/>
              <a:t>Intel is in a unique position provide the market with an E2E solution that addresses the pain points around bandwidth, storage cost, security, and real time response while also providing the right performance/watt for the DL workload that is needed to make systems predictive vs. forensic and support operational and business intelligence the market desires. </a:t>
            </a:r>
          </a:p>
          <a:p>
            <a:pPr marL="503669" lvl="0" indent="-171450">
              <a:buFont typeface="Arial" panose="020B0604020202020204" pitchFamily="34" charset="0"/>
              <a:buChar char="•"/>
              <a:defRPr/>
            </a:pPr>
            <a:r>
              <a:rPr lang="en-US" sz="1000" dirty="0"/>
              <a:t>We have amassed the most complete silicon portfolio in the industry</a:t>
            </a:r>
          </a:p>
          <a:p>
            <a:pPr marL="503669" lvl="0" indent="-171450">
              <a:buFont typeface="Arial" panose="020B0604020202020204" pitchFamily="34" charset="0"/>
              <a:buChar char="•"/>
              <a:defRPr/>
            </a:pPr>
            <a:r>
              <a:rPr lang="en-US" sz="1000" dirty="0"/>
              <a:t> Three key points:</a:t>
            </a:r>
          </a:p>
          <a:p>
            <a:pPr marL="960869" lvl="1" indent="-171450">
              <a:buFont typeface="Arial" panose="020B0604020202020204" pitchFamily="34" charset="0"/>
              <a:buChar char="•"/>
            </a:pPr>
            <a:r>
              <a:rPr lang="en-US" sz="1000" dirty="0"/>
              <a:t>Right silicon for every node</a:t>
            </a:r>
          </a:p>
          <a:p>
            <a:pPr marL="960869" lvl="1" indent="-171450">
              <a:buFont typeface="Arial" panose="020B0604020202020204" pitchFamily="34" charset="0"/>
              <a:buChar char="•"/>
            </a:pPr>
            <a:r>
              <a:rPr lang="en-US" sz="1000" dirty="0"/>
              <a:t>Security across every node</a:t>
            </a:r>
          </a:p>
          <a:p>
            <a:pPr marL="960869" lvl="1" indent="-171450">
              <a:buFont typeface="Arial" panose="020B0604020202020204" pitchFamily="34" charset="0"/>
              <a:buChar char="•"/>
            </a:pPr>
            <a:r>
              <a:rPr lang="en-US" sz="1000" dirty="0"/>
              <a:t>Common SW tools to Optimize perf across all nodes</a:t>
            </a:r>
          </a:p>
          <a:p>
            <a:r>
              <a:rPr lang="en-US" sz="1200" i="1" dirty="0"/>
              <a:t> from Camera to Cloud:</a:t>
            </a:r>
          </a:p>
          <a:p>
            <a:pPr marL="171450" indent="-171450">
              <a:buFont typeface="Arial" panose="020B0604020202020204" pitchFamily="34" charset="0"/>
              <a:buChar char="•"/>
            </a:pPr>
            <a:r>
              <a:rPr lang="en-US" sz="1200" b="1" u="sng" dirty="0"/>
              <a:t>Edge (Camera)</a:t>
            </a:r>
            <a:endParaRPr lang="en-US" sz="1200" b="1" u="sng" baseline="0" dirty="0"/>
          </a:p>
          <a:p>
            <a:pPr marL="628650" lvl="1" indent="-171450">
              <a:buFont typeface="Arial" panose="020B0604020202020204" pitchFamily="34" charset="0"/>
              <a:buChar char="•"/>
            </a:pPr>
            <a:r>
              <a:rPr lang="en-US" sz="1200" b="0" dirty="0"/>
              <a:t>Physical Constraints</a:t>
            </a:r>
            <a:r>
              <a:rPr lang="en-US" sz="1200" b="0" baseline="0" dirty="0"/>
              <a:t> – </a:t>
            </a:r>
            <a:r>
              <a:rPr lang="en-US" sz="1200" b="1" dirty="0"/>
              <a:t>Power</a:t>
            </a:r>
            <a:r>
              <a:rPr lang="en-US" sz="1200" baseline="0" dirty="0"/>
              <a:t> and </a:t>
            </a:r>
            <a:r>
              <a:rPr lang="en-US" sz="1200" b="1" baseline="0" dirty="0"/>
              <a:t>Size</a:t>
            </a:r>
            <a:r>
              <a:rPr lang="en-US" sz="1200" baseline="0" dirty="0"/>
              <a:t> (small FF).  Economical Constraints - </a:t>
            </a:r>
            <a:r>
              <a:rPr lang="en-US" sz="1200" b="1" baseline="0" dirty="0"/>
              <a:t>Cost</a:t>
            </a:r>
          </a:p>
          <a:p>
            <a:pPr marL="628650" lvl="1" indent="-171450">
              <a:buFont typeface="Arial" panose="020B0604020202020204" pitchFamily="34" charset="0"/>
              <a:buChar char="•"/>
            </a:pPr>
            <a:r>
              <a:rPr lang="en-US" sz="1200" b="1" dirty="0"/>
              <a:t>Performance</a:t>
            </a:r>
            <a:r>
              <a:rPr lang="en-US" sz="1200" b="1" baseline="0" dirty="0"/>
              <a:t> Efficiency </a:t>
            </a:r>
            <a:r>
              <a:rPr lang="en-US" sz="1200" baseline="0" dirty="0"/>
              <a:t>– max performance within tight budgets</a:t>
            </a:r>
          </a:p>
          <a:p>
            <a:pPr marL="628650" lvl="1" indent="-171450">
              <a:buFont typeface="Arial" panose="020B0604020202020204" pitchFamily="34" charset="0"/>
              <a:buChar char="•"/>
            </a:pPr>
            <a:r>
              <a:rPr lang="en-US" sz="1200" b="1" baseline="0" dirty="0"/>
              <a:t>Latency </a:t>
            </a:r>
            <a:r>
              <a:rPr lang="en-US" sz="1200" b="0" baseline="0" dirty="0"/>
              <a:t>– for Real-time use cases</a:t>
            </a:r>
            <a:endParaRPr lang="en-US" sz="1200" b="1" dirty="0"/>
          </a:p>
          <a:p>
            <a:pPr marL="171450" lvl="0" indent="-171450">
              <a:buFont typeface="Arial" panose="020B0604020202020204" pitchFamily="34" charset="0"/>
              <a:buChar char="•"/>
            </a:pPr>
            <a:r>
              <a:rPr lang="en-US" sz="1200" b="1" u="sng" dirty="0"/>
              <a:t>Gateway/Recorder</a:t>
            </a:r>
            <a:r>
              <a:rPr lang="en-US" sz="1200" b="1" dirty="0"/>
              <a:t> - </a:t>
            </a:r>
            <a:r>
              <a:rPr lang="en-US" sz="1200" b="0" dirty="0"/>
              <a:t>as</a:t>
            </a:r>
            <a:r>
              <a:rPr lang="en-US" sz="1200" dirty="0"/>
              <a:t> video aggregators, video gateways</a:t>
            </a:r>
            <a:r>
              <a:rPr lang="en-US" sz="1200" baseline="0" dirty="0"/>
              <a:t> ingest and process multiple camera streams simultaneously (8-100s). Manufacturers are ramping support for more and more of those channels with AI processing.</a:t>
            </a:r>
            <a:endParaRPr lang="en-US" sz="1200" dirty="0"/>
          </a:p>
          <a:p>
            <a:pPr marL="628650" lvl="1" indent="-171450">
              <a:buFont typeface="Arial" panose="020B0604020202020204" pitchFamily="34" charset="0"/>
              <a:buChar char="•"/>
            </a:pPr>
            <a:r>
              <a:rPr lang="en-US" sz="1200" b="1" dirty="0"/>
              <a:t>Channel density -</a:t>
            </a:r>
            <a:r>
              <a:rPr lang="en-US" sz="1200" b="1" baseline="0" dirty="0"/>
              <a:t> </a:t>
            </a:r>
            <a:r>
              <a:rPr lang="en-US" sz="1200" b="1" dirty="0"/>
              <a:t> Performance/$</a:t>
            </a:r>
          </a:p>
          <a:p>
            <a:pPr marL="171450" lvl="0" indent="-171450">
              <a:buFont typeface="Arial" panose="020B0604020202020204" pitchFamily="34" charset="0"/>
              <a:buChar char="•"/>
            </a:pPr>
            <a:r>
              <a:rPr lang="en-US" sz="1200" b="1" u="sng" dirty="0"/>
              <a:t>DC/Cloud</a:t>
            </a:r>
            <a:r>
              <a:rPr lang="en-US" sz="1200" dirty="0"/>
              <a:t> – far less</a:t>
            </a:r>
            <a:r>
              <a:rPr lang="en-US" sz="1200" baseline="0" dirty="0"/>
              <a:t> margin pressure – seeking hi</a:t>
            </a:r>
            <a:r>
              <a:rPr lang="en-US" sz="1200" dirty="0"/>
              <a:t>gh density media and DL throughput,</a:t>
            </a:r>
            <a:r>
              <a:rPr lang="en-US" sz="1200" baseline="0" dirty="0"/>
              <a:t> </a:t>
            </a:r>
            <a:r>
              <a:rPr lang="en-US" sz="1200" dirty="0"/>
              <a:t>with flexibility to scale. </a:t>
            </a:r>
          </a:p>
          <a:p>
            <a:pPr marL="628650" lvl="1" indent="-171450">
              <a:buFont typeface="Arial" panose="020B0604020202020204" pitchFamily="34" charset="0"/>
              <a:buChar char="•"/>
            </a:pPr>
            <a:r>
              <a:rPr lang="en-US" sz="1200" b="1" dirty="0"/>
              <a:t>Absolute</a:t>
            </a:r>
            <a:r>
              <a:rPr lang="en-US" sz="1200" b="1" baseline="0" dirty="0"/>
              <a:t> Performance Throughput (images</a:t>
            </a:r>
            <a:r>
              <a:rPr lang="en-US" sz="1200" b="1" dirty="0"/>
              <a:t>/S)</a:t>
            </a:r>
          </a:p>
          <a:p>
            <a:endParaRPr lang="en-US" sz="1200" dirty="0"/>
          </a:p>
          <a:p>
            <a:r>
              <a:rPr lang="en-US" sz="1200" b="1" dirty="0"/>
              <a:t>We have solutions across the entire system architecture</a:t>
            </a:r>
          </a:p>
          <a:p>
            <a:endParaRPr lang="en-US" sz="1200" dirty="0"/>
          </a:p>
          <a:p>
            <a:r>
              <a:rPr lang="en-US" sz="1200" b="0" baseline="0" dirty="0"/>
              <a:t>we will provide </a:t>
            </a:r>
            <a:r>
              <a:rPr lang="en-US" sz="1200" b="1" dirty="0"/>
              <a:t>Flexibility:</a:t>
            </a:r>
            <a:r>
              <a:rPr lang="en-US" sz="1200" dirty="0"/>
              <a:t> optimize tradeoffs for throughput, latency, and</a:t>
            </a:r>
            <a:r>
              <a:rPr lang="en-US" sz="1200" baseline="0" dirty="0"/>
              <a:t> cost</a:t>
            </a:r>
            <a:endParaRPr lang="en-US" sz="1200" dirty="0"/>
          </a:p>
        </p:txBody>
      </p:sp>
    </p:spTree>
    <p:extLst>
      <p:ext uri="{BB962C8B-B14F-4D97-AF65-F5344CB8AC3E}">
        <p14:creationId xmlns:p14="http://schemas.microsoft.com/office/powerpoint/2010/main" val="3871114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Key Takeaways</a:t>
            </a:r>
          </a:p>
          <a:p>
            <a:pPr marL="171450" indent="-171450">
              <a:buFontTx/>
              <a:buChar char="-"/>
            </a:pPr>
            <a:r>
              <a:rPr lang="en-US" dirty="0"/>
              <a:t>CV</a:t>
            </a:r>
            <a:r>
              <a:rPr lang="en-US" baseline="0" dirty="0"/>
              <a:t> SDK has tools for both Traditional and Deep Learning CV</a:t>
            </a:r>
            <a:endParaRPr lang="en-US" dirty="0"/>
          </a:p>
          <a:p>
            <a:pPr marL="171450" indent="-171450">
              <a:buFontTx/>
              <a:buChar char="-"/>
            </a:pPr>
            <a:r>
              <a:rPr lang="en-US" dirty="0"/>
              <a:t>Multiple Intel tools</a:t>
            </a:r>
            <a:r>
              <a:rPr lang="en-US" baseline="0" dirty="0"/>
              <a:t> (Media SDK, CV SDK, ISS) work together to provide a complete CV pipeline optimization solution</a:t>
            </a:r>
          </a:p>
          <a:p>
            <a:pPr marL="171450" indent="-171450">
              <a:buFontTx/>
              <a:buChar char="-"/>
            </a:pPr>
            <a:r>
              <a:rPr lang="en-US" baseline="0" dirty="0"/>
              <a:t>Using CV SDK allows developer to maximize HW performance by using common API without having to go to the Metal</a:t>
            </a:r>
          </a:p>
          <a:p>
            <a:pPr marL="171450" indent="-171450">
              <a:buFontTx/>
              <a:buChar char="-"/>
            </a:pPr>
            <a:r>
              <a:rPr lang="en-US" baseline="0" dirty="0"/>
              <a:t>Easy to incorporate deep learning with the Deep Learning Deployment Toolkit</a:t>
            </a:r>
          </a:p>
          <a:p>
            <a:pPr marL="171450" indent="-171450">
              <a:buFontTx/>
              <a:buChar char="-"/>
            </a:pPr>
            <a:r>
              <a:rPr lang="en-US" baseline="0" dirty="0" err="1"/>
              <a:t>Trad</a:t>
            </a:r>
            <a:r>
              <a:rPr lang="en-US" baseline="0" dirty="0"/>
              <a:t>. And DL are not mutually exclusive</a:t>
            </a:r>
          </a:p>
          <a:p>
            <a:pPr marL="0" indent="0">
              <a:buFontTx/>
              <a:buNone/>
            </a:pPr>
            <a:endParaRPr lang="en-US" dirty="0"/>
          </a:p>
          <a:p>
            <a:r>
              <a:rPr lang="en-US" sz="1200" dirty="0">
                <a:solidFill>
                  <a:srgbClr val="003C71"/>
                </a:solidFill>
              </a:rPr>
              <a:t>OpenCL is used for:</a:t>
            </a:r>
          </a:p>
          <a:p>
            <a:pPr marL="171450" indent="-171450">
              <a:buFont typeface="Arial" panose="020B0604020202020204" pitchFamily="34" charset="0"/>
              <a:buChar char="•"/>
            </a:pPr>
            <a:r>
              <a:rPr lang="en-US" sz="1200" u="sng" dirty="0">
                <a:solidFill>
                  <a:srgbClr val="003C71"/>
                </a:solidFill>
              </a:rPr>
              <a:t>required</a:t>
            </a:r>
            <a:r>
              <a:rPr lang="en-US" sz="1200" dirty="0">
                <a:solidFill>
                  <a:srgbClr val="003C71"/>
                </a:solidFill>
              </a:rPr>
              <a:t> to run with GPU target (</a:t>
            </a:r>
            <a:r>
              <a:rPr lang="en-US" sz="1200" dirty="0" err="1">
                <a:solidFill>
                  <a:srgbClr val="003C71"/>
                </a:solidFill>
              </a:rPr>
              <a:t>clDNN</a:t>
            </a:r>
            <a:r>
              <a:rPr lang="en-US" sz="1200" dirty="0">
                <a:solidFill>
                  <a:srgbClr val="003C71"/>
                </a:solidFill>
              </a:rPr>
              <a:t>) using Intel® Processor Graphics</a:t>
            </a:r>
          </a:p>
          <a:p>
            <a:pPr marL="171450" indent="-171450">
              <a:buFont typeface="Arial" panose="020B0604020202020204" pitchFamily="34" charset="0"/>
              <a:buChar char="•"/>
            </a:pPr>
            <a:r>
              <a:rPr lang="en-US" sz="1200" dirty="0">
                <a:solidFill>
                  <a:srgbClr val="003C71"/>
                </a:solidFill>
              </a:rPr>
              <a:t>custom kernels</a:t>
            </a:r>
          </a:p>
          <a:p>
            <a:pPr marL="171450" indent="-171450">
              <a:buFont typeface="Arial" panose="020B0604020202020204" pitchFamily="34" charset="0"/>
              <a:buChar char="•"/>
            </a:pPr>
            <a:r>
              <a:rPr lang="en-US" sz="1200" dirty="0">
                <a:solidFill>
                  <a:srgbClr val="003C71"/>
                </a:solidFill>
              </a:rPr>
              <a:t>other kernels can be used for other non-inference pipeline stages, such as color conversions</a:t>
            </a:r>
          </a:p>
          <a:p>
            <a:pPr marL="171450" indent="-171450">
              <a:buFontTx/>
              <a:buChar char="-"/>
            </a:pPr>
            <a:endParaRPr lang="en-US" dirty="0"/>
          </a:p>
          <a:p>
            <a:pPr marL="0" indent="0">
              <a:buFontTx/>
              <a:buNone/>
            </a:pPr>
            <a:r>
              <a:rPr lang="en-US" dirty="0"/>
              <a:t>Media</a:t>
            </a:r>
            <a:r>
              <a:rPr lang="en-US" baseline="0" dirty="0"/>
              <a:t> SDK – API to access intel Quick Sync Video – </a:t>
            </a:r>
            <a:r>
              <a:rPr lang="en-US" baseline="0" dirty="0" err="1"/>
              <a:t>hw</a:t>
            </a:r>
            <a:r>
              <a:rPr lang="en-US" baseline="0" dirty="0"/>
              <a:t> accelerated encoding, decoding and processing</a:t>
            </a:r>
          </a:p>
          <a:p>
            <a:pPr marL="171450" indent="-171450">
              <a:buFont typeface="Arial" panose="020B0604020202020204" pitchFamily="34" charset="0"/>
              <a:buChar char="•"/>
            </a:pPr>
            <a:r>
              <a:rPr lang="en-US" baseline="0" dirty="0"/>
              <a:t>H.265, H.264, MPEG-2 and more</a:t>
            </a:r>
          </a:p>
          <a:p>
            <a:pPr marL="171450" indent="-171450">
              <a:buFont typeface="Arial" panose="020B0604020202020204" pitchFamily="34" charset="0"/>
              <a:buChar char="•"/>
            </a:pPr>
            <a:r>
              <a:rPr lang="en-US" baseline="0" dirty="0"/>
              <a:t>Resize, scale, </a:t>
            </a:r>
            <a:r>
              <a:rPr lang="en-US" baseline="0" dirty="0" err="1"/>
              <a:t>deinterlace</a:t>
            </a:r>
            <a:r>
              <a:rPr lang="en-US" baseline="0" dirty="0"/>
              <a:t>, color conversion,, composition, </a:t>
            </a:r>
            <a:r>
              <a:rPr lang="en-US" baseline="0" dirty="0" err="1"/>
              <a:t>denoise</a:t>
            </a:r>
            <a:r>
              <a:rPr lang="en-US" baseline="0" dirty="0"/>
              <a:t>, sharpen and more</a:t>
            </a:r>
          </a:p>
          <a:p>
            <a:pPr marL="171450" indent="-171450">
              <a:buFont typeface="Arial" panose="020B0604020202020204" pitchFamily="34" charset="0"/>
              <a:buChar char="•"/>
            </a:pPr>
            <a:r>
              <a:rPr lang="en-US" baseline="0" dirty="0"/>
              <a:t>Outstanding perf., rich API to tune pipeline, support new proc. w/o code change</a:t>
            </a:r>
            <a:endParaRPr lang="en-US" dirty="0"/>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23959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a:t>
            </a:fld>
            <a:endParaRPr lang="en-US" dirty="0"/>
          </a:p>
        </p:txBody>
      </p:sp>
    </p:spTree>
    <p:extLst>
      <p:ext uri="{BB962C8B-B14F-4D97-AF65-F5344CB8AC3E}">
        <p14:creationId xmlns:p14="http://schemas.microsoft.com/office/powerpoint/2010/main" val="855856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problem is that with higher resolution there is a need for higher bandwidth to stream all this data,</a:t>
            </a:r>
          </a:p>
          <a:p>
            <a:r>
              <a:rPr lang="en-US" baseline="0" dirty="0"/>
              <a:t>Need much more compute power to compress and </a:t>
            </a:r>
            <a:r>
              <a:rPr lang="en-US" baseline="0" dirty="0" err="1"/>
              <a:t>uncompress</a:t>
            </a:r>
            <a:r>
              <a:rPr lang="en-US" baseline="0" dirty="0"/>
              <a:t> it, and to analyze it</a:t>
            </a:r>
          </a:p>
          <a:p>
            <a:r>
              <a:rPr lang="en-US" baseline="0" dirty="0"/>
              <a:t>Need more storage area etc..</a:t>
            </a:r>
          </a:p>
          <a:p>
            <a:endParaRPr lang="en-US" dirty="0"/>
          </a:p>
          <a:p>
            <a:r>
              <a:rPr lang="en-US" dirty="0"/>
              <a:t>The</a:t>
            </a:r>
            <a:r>
              <a:rPr lang="en-US" baseline="0" dirty="0"/>
              <a:t> key to dealing with big data is e</a:t>
            </a:r>
            <a:r>
              <a:rPr lang="en-US" dirty="0"/>
              <a:t>fficiency</a:t>
            </a:r>
            <a:r>
              <a:rPr lang="en-US" baseline="0" dirty="0"/>
              <a:t> </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dirty="0"/>
          </a:p>
        </p:txBody>
      </p:sp>
    </p:spTree>
    <p:extLst>
      <p:ext uri="{BB962C8B-B14F-4D97-AF65-F5344CB8AC3E}">
        <p14:creationId xmlns:p14="http://schemas.microsoft.com/office/powerpoint/2010/main" val="690713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17</a:t>
            </a:fld>
            <a:endParaRPr lang="en-US" dirty="0"/>
          </a:p>
        </p:txBody>
      </p:sp>
    </p:spTree>
    <p:extLst>
      <p:ext uri="{BB962C8B-B14F-4D97-AF65-F5344CB8AC3E}">
        <p14:creationId xmlns:p14="http://schemas.microsoft.com/office/powerpoint/2010/main" val="2787017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 on what we mean by GT levels</a:t>
            </a:r>
          </a:p>
          <a:p>
            <a:endParaRPr lang="en-US" dirty="0"/>
          </a:p>
          <a:p>
            <a:r>
              <a:rPr lang="en-US" dirty="0"/>
              <a:t>Scalable</a:t>
            </a:r>
            <a:r>
              <a:rPr lang="en-US" baseline="0" dirty="0"/>
              <a:t> design for multiple price/power targets</a:t>
            </a:r>
          </a:p>
          <a:p>
            <a:endParaRPr lang="en-US" baseline="0" dirty="0"/>
          </a:p>
          <a:p>
            <a:r>
              <a:rPr lang="en-US" baseline="0" dirty="0"/>
              <a:t>Slice architecture: 3 </a:t>
            </a:r>
            <a:r>
              <a:rPr lang="en-US" baseline="0" dirty="0" err="1"/>
              <a:t>subslices</a:t>
            </a:r>
            <a:r>
              <a:rPr lang="en-US" baseline="0" dirty="0"/>
              <a:t> with 8 EUs each make a slice.  There can be 1, 2, or 3 slices.  These map to the names on ark.</a:t>
            </a:r>
          </a:p>
          <a:p>
            <a:endParaRPr lang="en-US" baseline="0" dirty="0"/>
          </a:p>
          <a:p>
            <a:r>
              <a:rPr lang="en-US" baseline="0" dirty="0"/>
              <a:t>There is also “the rest of the GPU” – the “</a:t>
            </a:r>
            <a:r>
              <a:rPr lang="en-US" baseline="0" dirty="0" err="1"/>
              <a:t>unslice</a:t>
            </a:r>
            <a:r>
              <a:rPr lang="en-US" baseline="0" dirty="0"/>
              <a:t>”.  This is where the fixed function lives.</a:t>
            </a:r>
          </a:p>
          <a:p>
            <a:r>
              <a:rPr lang="en-US" baseline="0" dirty="0"/>
              <a:t>These HW units have multiple names:</a:t>
            </a:r>
          </a:p>
          <a:p>
            <a:pPr marL="174708" indent="-174708">
              <a:buFont typeface="Arial" panose="020B0604020202020204" pitchFamily="34" charset="0"/>
              <a:buChar char="•"/>
            </a:pPr>
            <a:r>
              <a:rPr lang="en-US" baseline="0" dirty="0"/>
              <a:t>MFX=</a:t>
            </a:r>
            <a:r>
              <a:rPr lang="en-US" baseline="0" dirty="0" err="1"/>
              <a:t>VDBox</a:t>
            </a:r>
            <a:r>
              <a:rPr lang="en-US" baseline="0" dirty="0"/>
              <a:t>.  (Video box) </a:t>
            </a:r>
          </a:p>
          <a:p>
            <a:pPr marL="174708" indent="-174708">
              <a:buFont typeface="Arial" panose="020B0604020202020204" pitchFamily="34" charset="0"/>
              <a:buChar char="•"/>
            </a:pPr>
            <a:r>
              <a:rPr lang="en-US" baseline="0" dirty="0"/>
              <a:t>VQE = </a:t>
            </a:r>
            <a:r>
              <a:rPr lang="en-US" baseline="0" dirty="0" err="1"/>
              <a:t>VEBox</a:t>
            </a:r>
            <a:r>
              <a:rPr lang="en-US" baseline="0" dirty="0"/>
              <a:t>.  (Video enhancement box)</a:t>
            </a:r>
          </a:p>
          <a:p>
            <a:endParaRPr lang="en-US" baseline="0" dirty="0"/>
          </a:p>
          <a:p>
            <a:r>
              <a:rPr lang="en-US" baseline="0" dirty="0"/>
              <a:t>There is excellent documentation on these from 01.org.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19</a:t>
            </a:fld>
            <a:endParaRPr lang="en-US" dirty="0"/>
          </a:p>
        </p:txBody>
      </p:sp>
    </p:spTree>
    <p:extLst>
      <p:ext uri="{BB962C8B-B14F-4D97-AF65-F5344CB8AC3E}">
        <p14:creationId xmlns:p14="http://schemas.microsoft.com/office/powerpoint/2010/main" val="206593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02897E-1B9B-4D97-95E3-E7A13458A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22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57355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83E88-F191-4F69-A29D-62A3EA806C18}" type="slidenum">
              <a:rPr lang="en-US" smtClean="0"/>
              <a:t>3</a:t>
            </a:fld>
            <a:endParaRPr lang="en-US" dirty="0"/>
          </a:p>
        </p:txBody>
      </p:sp>
    </p:spTree>
    <p:extLst>
      <p:ext uri="{BB962C8B-B14F-4D97-AF65-F5344CB8AC3E}">
        <p14:creationId xmlns:p14="http://schemas.microsoft.com/office/powerpoint/2010/main" val="4063839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83E88-F191-4F69-A29D-62A3EA806C18}" type="slidenum">
              <a:rPr lang="en-US" smtClean="0"/>
              <a:t>4</a:t>
            </a:fld>
            <a:endParaRPr lang="en-US" dirty="0"/>
          </a:p>
        </p:txBody>
      </p:sp>
    </p:spTree>
    <p:extLst>
      <p:ext uri="{BB962C8B-B14F-4D97-AF65-F5344CB8AC3E}">
        <p14:creationId xmlns:p14="http://schemas.microsoft.com/office/powerpoint/2010/main" val="2908494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medical research, personalized healthcare, smart transportation, cities, manufacturing, retail, supply chain management—the industries that rely on video for critical insight and competitive growth are everywhere.</a:t>
            </a:r>
          </a:p>
          <a:p>
            <a:r>
              <a:rPr lang="en-US" dirty="0"/>
              <a:t>Up to $11 billion in edge to cloud industry growth is expected between now and 2021. Video captured at the edge by smart devices, sensors, and connected things represents a huge portion—$6 billion—of this IoT opportunity for everything from smart manufacturing to smart cities.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FB3FA-C830-445B-A142-1E421B2C8A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610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Slide</a:t>
            </a:r>
            <a:r>
              <a:rPr lang="en-US" sz="900" b="0" i="0" kern="1200" baseline="0" dirty="0">
                <a:solidFill>
                  <a:schemeClr val="tx1"/>
                </a:solidFill>
                <a:effectLst/>
                <a:latin typeface="+mn-lt"/>
                <a:ea typeface="+mn-ea"/>
                <a:cs typeface="+mn-cs"/>
              </a:rPr>
              <a:t> Message: </a:t>
            </a:r>
            <a:r>
              <a:rPr lang="en-US" sz="900" b="0" i="0" kern="1200" dirty="0">
                <a:solidFill>
                  <a:schemeClr val="tx1"/>
                </a:solidFill>
                <a:effectLst/>
                <a:latin typeface="+mn-lt"/>
                <a:ea typeface="+mn-ea"/>
                <a:cs typeface="+mn-cs"/>
              </a:rPr>
              <a:t>DL is often much more robust than conventional CV methods and hence</a:t>
            </a:r>
            <a:br>
              <a:rPr lang="en-US" sz="900" b="0" i="0" kern="1200" dirty="0">
                <a:solidFill>
                  <a:schemeClr val="tx1"/>
                </a:solidFill>
                <a:effectLst/>
                <a:latin typeface="+mn-lt"/>
                <a:ea typeface="+mn-ea"/>
                <a:cs typeface="+mn-cs"/>
              </a:rPr>
            </a:br>
            <a:r>
              <a:rPr lang="en-US" sz="900" b="0" i="0" kern="1200" dirty="0">
                <a:solidFill>
                  <a:schemeClr val="tx1"/>
                </a:solidFill>
                <a:effectLst/>
                <a:latin typeface="+mn-lt"/>
                <a:ea typeface="+mn-ea"/>
                <a:cs typeface="+mn-cs"/>
              </a:rPr>
              <a:t>much more accurate across a broader range of objects and scene conditions. The developer will need to</a:t>
            </a:r>
            <a:br>
              <a:rPr lang="en-US" sz="900" b="0" i="0" kern="1200" dirty="0">
                <a:solidFill>
                  <a:schemeClr val="tx1"/>
                </a:solidFill>
                <a:effectLst/>
                <a:latin typeface="+mn-lt"/>
                <a:ea typeface="+mn-ea"/>
                <a:cs typeface="+mn-cs"/>
              </a:rPr>
            </a:br>
            <a:r>
              <a:rPr lang="en-US" sz="900" b="0" i="0" kern="1200" dirty="0">
                <a:solidFill>
                  <a:schemeClr val="tx1"/>
                </a:solidFill>
                <a:effectLst/>
                <a:latin typeface="+mn-lt"/>
                <a:ea typeface="+mn-ea"/>
                <a:cs typeface="+mn-cs"/>
              </a:rPr>
              <a:t>assess whether the increased computation and robustness is required versus traditional CV methods for</a:t>
            </a:r>
            <a:br>
              <a:rPr lang="en-US" sz="900" b="0" i="0" kern="1200" dirty="0">
                <a:solidFill>
                  <a:schemeClr val="tx1"/>
                </a:solidFill>
                <a:effectLst/>
                <a:latin typeface="+mn-lt"/>
                <a:ea typeface="+mn-ea"/>
                <a:cs typeface="+mn-cs"/>
              </a:rPr>
            </a:br>
            <a:r>
              <a:rPr lang="en-US" sz="900" b="0" i="0" kern="1200" dirty="0">
                <a:solidFill>
                  <a:schemeClr val="tx1"/>
                </a:solidFill>
                <a:effectLst/>
                <a:latin typeface="+mn-lt"/>
                <a:ea typeface="+mn-ea"/>
                <a:cs typeface="+mn-cs"/>
              </a:rPr>
              <a:t>the particular use case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FB3FA-C830-445B-A142-1E421B2C8A7E}"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289746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In this presentation, we will often refer to the process of “training” a deep neural network (DNN) and the process of using the trained DNN for “inference”. This slide is meant to be a quick primer on the difference between the two.</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In the example shown, the job of the DNN is to be able to classify the input picture into one of three different categories – a person, a bicycle, or a strawberry.</a:t>
            </a:r>
            <a:endParaRPr lang="en-US" sz="1400" dirty="0">
              <a:solidFill>
                <a:srgbClr val="0071C5"/>
              </a:solidFill>
              <a:cs typeface="Intel Clear" panose="020B0604020203020204" pitchFamily="34" charset="0"/>
            </a:endParaRP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solidFill>
                  <a:srgbClr val="0071C5"/>
                </a:solidFill>
                <a:cs typeface="Intel Clear" panose="020B0604020203020204" pitchFamily="34" charset="0"/>
              </a:rPr>
              <a:t>Lots</a:t>
            </a:r>
            <a:r>
              <a:rPr lang="en-US" sz="1400" baseline="0" dirty="0">
                <a:solidFill>
                  <a:srgbClr val="0071C5"/>
                </a:solidFill>
                <a:cs typeface="Intel Clear" panose="020B0604020203020204" pitchFamily="34" charset="0"/>
              </a:rPr>
              <a:t> of labeled training data is passed in to the network in a “forward pass”. With each new piece of training data, the network makes a prediction about what the image is. In the training example shown, the DNN predicts that the bicycle is a strawberry. So it has made an error.</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In the “backward pass”, the error propagates back through the network and the weights – i.e., the interconnections between the artificial neurons – are updated to account for the error. Once these updates have been made, the next time the same image is passed into the DNN, the DNN will be more likely to predict that it’s a bicycle.</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When the training process has been completed and the DNN is making predictions with sufficient accuracy, then the model weights are frozen, and the trained model can be used for inference.</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The same types of operations that are done for training must also be done for inference. In fact, as we’ve explained, training involves inference! So you could certainly use a processor designed for training to do inference. However, the use cases of training and inference are not the same, which often implies different processor requirements.</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With training, you want to run through a large number of computations on the order of </a:t>
            </a:r>
            <a:r>
              <a:rPr lang="en-US" sz="1400" baseline="0" dirty="0" err="1">
                <a:solidFill>
                  <a:srgbClr val="0071C5"/>
                </a:solidFill>
                <a:cs typeface="Intel Clear" panose="020B0604020203020204" pitchFamily="34" charset="0"/>
              </a:rPr>
              <a:t>exaflops</a:t>
            </a:r>
            <a:r>
              <a:rPr lang="en-US" sz="1400" baseline="0" dirty="0">
                <a:solidFill>
                  <a:srgbClr val="0071C5"/>
                </a:solidFill>
                <a:cs typeface="Intel Clear" panose="020B0604020203020204" pitchFamily="34" charset="0"/>
              </a:rPr>
              <a:t> (a billion billion operations!) as fast as possible, all at once. Training is typically done in a data center, where processor power and physical size are less of a constraint.</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Inference, on the other hand, must happen over and over again as the trained model is in use over some extended period of time. There may be strict size or power constraints – for example if the inference is happening in a smartphone or a self-driving car.</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rgbClr val="0071C5"/>
                </a:solidFill>
                <a:cs typeface="Intel Clear" panose="020B0604020203020204" pitchFamily="34" charset="0"/>
              </a:rPr>
              <a:t>So while you could use the same processor for inference as you do for training, sometimes using alternate designs is a more optimal approach for a given use case.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CDFF50-180A-4A74-A0C1-0187D2B749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7531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a:ea typeface="+mn-ea"/>
                <a:cs typeface="+mn-cs"/>
              </a:rPr>
              <a:t>Build</a:t>
            </a:r>
          </a:p>
          <a:p>
            <a:endParaRPr lang="en-US" sz="1200" kern="1200" dirty="0">
              <a:solidFill>
                <a:schemeClr val="tx1"/>
              </a:solidFill>
              <a:effectLst/>
              <a:latin typeface="Intel Clear"/>
              <a:ea typeface="+mn-ea"/>
              <a:cs typeface="+mn-cs"/>
            </a:endParaRPr>
          </a:p>
          <a:p>
            <a:r>
              <a:rPr lang="en-US" sz="1200" kern="1200" dirty="0">
                <a:solidFill>
                  <a:schemeClr val="tx1"/>
                </a:solidFill>
                <a:effectLst/>
                <a:latin typeface="Intel Clear"/>
                <a:ea typeface="+mn-ea"/>
                <a:cs typeface="+mn-cs"/>
              </a:rPr>
              <a:t>In order to achieve our vision for artificial intelligence, we must address each phase of the AI development cycle.  Data scientists today are forced to spend unacceptable amounts of time preprocessing data, iterating on models and parameters, waiting for training to converge (compute-bound), and experimenting with deployment models, with each step being either too labor or compute intensive.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04581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a:ea typeface="+mn-ea"/>
                <a:cs typeface="+mn-cs"/>
              </a:rPr>
              <a:t>Intel® Computer Vision SDK is designed to increase performance and reduce time to market for computer vision solutions.  It simplifies access to the benefits from the rich set of hardware options available from Intel which can increase performance, reduce power, and maximize hardware utilization – letting you do more with less and opening new design possibilities. </a:t>
            </a:r>
          </a:p>
          <a:p>
            <a:pPr lvl="0"/>
            <a:endParaRPr lang="en-US" dirty="0"/>
          </a:p>
          <a:p>
            <a:pPr lvl="0"/>
            <a:r>
              <a:rPr lang="en-US" dirty="0"/>
              <a:t>Deep Learning Deployment Toolkit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3C71"/>
                </a:solidFill>
              </a:rPr>
              <a:t>A Cross-platform Tool to Accelerate Deep Learning </a:t>
            </a:r>
            <a:br>
              <a:rPr lang="en-US" sz="1200" b="1" dirty="0">
                <a:solidFill>
                  <a:srgbClr val="003C71"/>
                </a:solidFill>
              </a:rPr>
            </a:br>
            <a:r>
              <a:rPr lang="en-US" sz="1200" b="1" dirty="0">
                <a:solidFill>
                  <a:srgbClr val="003C71"/>
                </a:solidFill>
              </a:rPr>
              <a:t>Inference Performance</a:t>
            </a:r>
          </a:p>
          <a:p>
            <a:pPr lvl="0"/>
            <a:endParaRPr lang="en-US" dirty="0"/>
          </a:p>
          <a:p>
            <a:pPr lvl="1"/>
            <a:r>
              <a:rPr lang="en-US" sz="1200" b="1" dirty="0"/>
              <a:t>Inference Engine</a:t>
            </a:r>
            <a:r>
              <a:rPr lang="en-US" sz="1200" dirty="0"/>
              <a:t>, with plugins for CPU, GPU and </a:t>
            </a:r>
            <a:r>
              <a:rPr lang="en-US" sz="1200" dirty="0">
                <a:solidFill>
                  <a:srgbClr val="FF0000"/>
                </a:solidFill>
              </a:rPr>
              <a:t>FPGA – what it is… across multi-platform support</a:t>
            </a:r>
          </a:p>
          <a:p>
            <a:pPr lvl="1"/>
            <a:endParaRPr lang="en-US" sz="1200" dirty="0">
              <a:solidFill>
                <a:srgbClr val="FF0000"/>
              </a:solidFill>
            </a:endParaRPr>
          </a:p>
          <a:p>
            <a:pPr lvl="1"/>
            <a:r>
              <a:rPr lang="en-US" sz="1200" b="1" dirty="0"/>
              <a:t>Model Optimizer</a:t>
            </a:r>
            <a:r>
              <a:rPr lang="en-US" sz="1200" dirty="0"/>
              <a:t>, converting </a:t>
            </a:r>
            <a:r>
              <a:rPr lang="en-US" sz="1200" dirty="0" err="1"/>
              <a:t>Caffe</a:t>
            </a:r>
            <a:r>
              <a:rPr lang="en-US" sz="1200" dirty="0"/>
              <a:t>, </a:t>
            </a:r>
            <a:r>
              <a:rPr lang="en-US" sz="1200" dirty="0" err="1"/>
              <a:t>TensorFlow</a:t>
            </a:r>
            <a:r>
              <a:rPr lang="en-US" sz="1200" dirty="0"/>
              <a:t>, and </a:t>
            </a:r>
            <a:r>
              <a:rPr lang="en-US" sz="1200" dirty="0" err="1">
                <a:solidFill>
                  <a:srgbClr val="FF0000"/>
                </a:solidFill>
              </a:rPr>
              <a:t>MXnet</a:t>
            </a:r>
            <a:r>
              <a:rPr lang="en-US" sz="1200" dirty="0"/>
              <a:t> to IR.  </a:t>
            </a:r>
            <a:r>
              <a:rPr lang="en-US" sz="1050" dirty="0"/>
              <a:t>(Note: </a:t>
            </a:r>
            <a:r>
              <a:rPr lang="en-US" sz="1050" dirty="0" err="1"/>
              <a:t>TensorFlow</a:t>
            </a:r>
            <a:r>
              <a:rPr lang="en-US" sz="1050" dirty="0"/>
              <a:t> and </a:t>
            </a:r>
            <a:r>
              <a:rPr lang="en-US" sz="1050" dirty="0" err="1"/>
              <a:t>MXNet</a:t>
            </a:r>
            <a:r>
              <a:rPr lang="en-US" sz="1050" dirty="0"/>
              <a:t> are preview only in R3.)</a:t>
            </a:r>
          </a:p>
          <a:p>
            <a:pPr lvl="0"/>
            <a:endParaRPr lang="en-US" dirty="0"/>
          </a:p>
          <a:p>
            <a:pPr lvl="0"/>
            <a:r>
              <a:rPr lang="en-US" dirty="0" err="1"/>
              <a:t>OpenCV</a:t>
            </a:r>
            <a:endParaRPr lang="en-US" dirty="0"/>
          </a:p>
          <a:p>
            <a:pPr lvl="1"/>
            <a:r>
              <a:rPr lang="en-US" b="1" dirty="0"/>
              <a:t>Pre-compiled </a:t>
            </a:r>
            <a:r>
              <a:rPr lang="en-US" b="1" dirty="0" err="1"/>
              <a:t>OpenCV</a:t>
            </a:r>
            <a:r>
              <a:rPr lang="en-US" b="1" dirty="0"/>
              <a:t> 3.3</a:t>
            </a:r>
          </a:p>
          <a:p>
            <a:pPr lvl="1"/>
            <a:r>
              <a:rPr lang="en-US" dirty="0"/>
              <a:t>Full Intel CPU optimizations</a:t>
            </a:r>
          </a:p>
          <a:p>
            <a:pPr lvl="1"/>
            <a:r>
              <a:rPr lang="en-US" dirty="0"/>
              <a:t>New Intel Photography Vision  Library, with face detection/ recognition, blink detection, and smile detection </a:t>
            </a:r>
          </a:p>
          <a:p>
            <a:pPr lvl="0"/>
            <a:endParaRPr lang="en-US" dirty="0"/>
          </a:p>
          <a:p>
            <a:pPr lvl="0"/>
            <a:r>
              <a:rPr lang="en-US" dirty="0" err="1"/>
              <a:t>OpenVX</a:t>
            </a:r>
            <a:r>
              <a:rPr lang="en-US" dirty="0"/>
              <a:t> </a:t>
            </a:r>
          </a:p>
          <a:p>
            <a:pPr lvl="1"/>
            <a:r>
              <a:rPr lang="en-US" dirty="0"/>
              <a:t>Graph-based implementation of a short list of traditional CV operations and CNN primitives.</a:t>
            </a:r>
          </a:p>
          <a:p>
            <a:pPr lvl="1"/>
            <a:r>
              <a:rPr lang="en-US" dirty="0" err="1">
                <a:solidFill>
                  <a:srgbClr val="FF0000"/>
                </a:solidFill>
              </a:rPr>
              <a:t>Khronos</a:t>
            </a:r>
            <a:r>
              <a:rPr lang="en-US" dirty="0">
                <a:solidFill>
                  <a:srgbClr val="FF0000"/>
                </a:solidFill>
              </a:rPr>
              <a:t> </a:t>
            </a:r>
            <a:r>
              <a:rPr lang="en-US" dirty="0" err="1">
                <a:solidFill>
                  <a:srgbClr val="FF0000"/>
                </a:solidFill>
              </a:rPr>
              <a:t>OpenVX</a:t>
            </a:r>
            <a:r>
              <a:rPr lang="en-US" dirty="0">
                <a:solidFill>
                  <a:srgbClr val="FF0000"/>
                </a:solidFill>
              </a:rPr>
              <a:t>* Neural Networks Extension 1.2 </a:t>
            </a:r>
          </a:p>
          <a:p>
            <a:pPr lvl="1"/>
            <a:r>
              <a:rPr lang="en-US" dirty="0"/>
              <a:t>Visual Algorithm Designer</a:t>
            </a:r>
          </a:p>
          <a:p>
            <a:pPr lvl="1"/>
            <a:r>
              <a:rPr lang="en-US" dirty="0">
                <a:solidFill>
                  <a:srgbClr val="FF0000"/>
                </a:solidFill>
              </a:rPr>
              <a:t>Eclipse* plugin enabling integrated  </a:t>
            </a:r>
            <a:r>
              <a:rPr lang="en-US" dirty="0" err="1">
                <a:solidFill>
                  <a:srgbClr val="FF0000"/>
                </a:solidFill>
              </a:rPr>
              <a:t>OpenVX</a:t>
            </a:r>
            <a:r>
              <a:rPr lang="en-US" dirty="0">
                <a:solidFill>
                  <a:srgbClr val="FF0000"/>
                </a:solidFill>
              </a:rPr>
              <a:t>*  application development</a:t>
            </a:r>
          </a:p>
          <a:p>
            <a:pPr lvl="1"/>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6616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a:t>
            </a:r>
            <a:r>
              <a:rPr lang="en-US" baseline="0" dirty="0"/>
              <a:t> we want to run the right task on the best, most efficient silicon device.</a:t>
            </a:r>
          </a:p>
          <a:p>
            <a:pPr marL="0" indent="0">
              <a:buNone/>
            </a:pPr>
            <a:r>
              <a:rPr lang="en-US" baseline="0" dirty="0"/>
              <a:t>Considering the tight requirements for power and performance, it is obvious that in order to be competitive we must use accelerators.</a:t>
            </a:r>
          </a:p>
          <a:p>
            <a:pPr marL="0" indent="0">
              <a:buNone/>
            </a:pPr>
            <a:endParaRPr lang="en-US" baseline="0" dirty="0"/>
          </a:p>
          <a:p>
            <a:pPr marL="0" indent="0">
              <a:buNone/>
            </a:pPr>
            <a:r>
              <a:rPr lang="en-US" baseline="0" dirty="0"/>
              <a:t>But what  if my workload consist of many different tasks, some tasks will run better on CPU, Some better on GPU and so on?</a:t>
            </a:r>
          </a:p>
          <a:p>
            <a:pPr marL="0" indent="0">
              <a:buNone/>
            </a:pPr>
            <a:r>
              <a:rPr lang="en-US" baseline="0" dirty="0"/>
              <a:t>Can I run each portion of the code on a different device?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This is what we call </a:t>
            </a:r>
            <a:r>
              <a:rPr lang="en-US" dirty="0"/>
              <a:t>Heterogeneous computing,</a:t>
            </a:r>
            <a:r>
              <a:rPr lang="en-US" baseline="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Balancing a workload across multiple devices is a tricky task, and need to take into account more than just the compute power of the accelerator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Transferring the data to and back from the accelerator (for example) might kill the benefit of using it at all.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How to know? Usually it’s best to just try, I’ll show an example.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So we need to consider all of these factors and more.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good news is that Intel has a wide range of silicon solutions we can choose from…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 </a:t>
            </a:r>
            <a:endParaRPr lang="en-US" dirty="0"/>
          </a:p>
          <a:p>
            <a:pPr marL="0" indent="0">
              <a:buNone/>
            </a:pPr>
            <a:r>
              <a:rPr lang="en-US" dirty="0"/>
              <a:t>We cannot discuss all of</a:t>
            </a:r>
            <a:r>
              <a:rPr lang="en-US" baseline="0" dirty="0"/>
              <a:t> the tradeoffs and the options here, but let me refer you to performance.intel.com XXXXX</a:t>
            </a:r>
          </a:p>
          <a:p>
            <a:pPr marL="0" indent="0">
              <a:buNone/>
            </a:pP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1103944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629327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09600" y="502245"/>
            <a:ext cx="1215637" cy="1106467"/>
          </a:xfrm>
          <a:prstGeom prst="rect">
            <a:avLst/>
          </a:prstGeom>
        </p:spPr>
      </p:pic>
    </p:spTree>
    <p:extLst>
      <p:ext uri="{BB962C8B-B14F-4D97-AF65-F5344CB8AC3E}">
        <p14:creationId xmlns:p14="http://schemas.microsoft.com/office/powerpoint/2010/main" val="188089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09600" y="502245"/>
            <a:ext cx="1215637" cy="1106467"/>
          </a:xfrm>
          <a:prstGeom prst="rect">
            <a:avLst/>
          </a:prstGeom>
        </p:spPr>
      </p:pic>
    </p:spTree>
    <p:extLst>
      <p:ext uri="{BB962C8B-B14F-4D97-AF65-F5344CB8AC3E}">
        <p14:creationId xmlns:p14="http://schemas.microsoft.com/office/powerpoint/2010/main" val="992148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584013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2634951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560738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3988796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3171811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dirty="0"/>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endParaRPr lang="en-US" sz="1333" dirty="0">
              <a:solidFill>
                <a:schemeClr val="tx2"/>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836704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2367979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81645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590767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982693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584316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685216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1301801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4148822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448782" y="2145138"/>
            <a:ext cx="2896684" cy="2636547"/>
          </a:xfrm>
          <a:prstGeom prst="rect">
            <a:avLst/>
          </a:prstGeom>
        </p:spPr>
      </p:pic>
    </p:spTree>
    <p:extLst>
      <p:ext uri="{BB962C8B-B14F-4D97-AF65-F5344CB8AC3E}">
        <p14:creationId xmlns:p14="http://schemas.microsoft.com/office/powerpoint/2010/main" val="8207590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606761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291929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4707962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227412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ll">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88937" y="339664"/>
            <a:ext cx="11331575" cy="867930"/>
          </a:xfrm>
        </p:spPr>
        <p:txBody>
          <a:bodyPr wrap="square"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1233577" y="3070900"/>
            <a:ext cx="10486936" cy="2862322"/>
          </a:xfrm>
        </p:spPr>
        <p:txBody>
          <a:bodyPr wrap="square">
            <a:spAutoFit/>
          </a:bodyPr>
          <a:lstStyle>
            <a:lvl1pPr marL="342900" indent="-342900">
              <a:lnSpc>
                <a:spcPct val="150000"/>
              </a:lnSpc>
              <a:spcBef>
                <a:spcPts val="0"/>
              </a:spcBef>
              <a:buClr>
                <a:schemeClr val="tx1"/>
              </a:buClr>
              <a:buFont typeface="Arial" panose="020B0604020202020204" pitchFamily="34" charset="0"/>
              <a:buChar char="•"/>
              <a:defRPr sz="2400">
                <a:solidFill>
                  <a:schemeClr val="tx1"/>
                </a:solidFill>
              </a:defRPr>
            </a:lvl1pPr>
            <a:lvl2pPr>
              <a:lnSpc>
                <a:spcPct val="150000"/>
              </a:lnSpc>
              <a:spcBef>
                <a:spcPts val="0"/>
              </a:spcBef>
              <a:buClr>
                <a:schemeClr val="tx1"/>
              </a:buClr>
              <a:defRPr sz="2400">
                <a:solidFill>
                  <a:schemeClr val="tx1"/>
                </a:solidFill>
              </a:defRPr>
            </a:lvl2pPr>
            <a:lvl3pPr>
              <a:lnSpc>
                <a:spcPct val="150000"/>
              </a:lnSpc>
              <a:spcBef>
                <a:spcPts val="0"/>
              </a:spcBef>
              <a:buClr>
                <a:schemeClr val="tx1"/>
              </a:buClr>
              <a:defRPr sz="2400">
                <a:solidFill>
                  <a:schemeClr val="tx1"/>
                </a:solidFill>
              </a:defRPr>
            </a:lvl3pPr>
            <a:lvl4pPr>
              <a:lnSpc>
                <a:spcPct val="150000"/>
              </a:lnSpc>
              <a:spcBef>
                <a:spcPts val="0"/>
              </a:spcBef>
              <a:buClr>
                <a:schemeClr val="tx1"/>
              </a:buClr>
              <a:defRPr sz="2400">
                <a:solidFill>
                  <a:schemeClr val="tx1"/>
                </a:solidFill>
              </a:defRPr>
            </a:lvl4pPr>
            <a:lvl5pPr>
              <a:lnSpc>
                <a:spcPct val="150000"/>
              </a:lnSpc>
              <a:spcBef>
                <a:spcPts val="0"/>
              </a:spcBef>
              <a:buClr>
                <a:schemeClr val="tx1"/>
              </a:buClr>
              <a:defRPr sz="2400">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a:xfrm>
            <a:off x="11797793" y="6553185"/>
            <a:ext cx="170987" cy="164148"/>
          </a:xfrm>
          <a:prstGeom prst="rect">
            <a:avLst/>
          </a:prstGeom>
        </p:spPr>
        <p:txBody>
          <a:bodyPr/>
          <a:lstStyle>
            <a:lvl1pPr>
              <a:defRPr sz="12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
        <p:nvSpPr>
          <p:cNvPr id="10" name="Text Placeholder 9"/>
          <p:cNvSpPr>
            <a:spLocks noGrp="1"/>
          </p:cNvSpPr>
          <p:nvPr>
            <p:ph type="body" sz="quarter" idx="13" hasCustomPrompt="1"/>
          </p:nvPr>
        </p:nvSpPr>
        <p:spPr>
          <a:xfrm>
            <a:off x="388938" y="1881188"/>
            <a:ext cx="11331575" cy="1095375"/>
          </a:xfrm>
        </p:spPr>
        <p:txBody>
          <a:bodyPr/>
          <a:lstStyle>
            <a:lvl1pPr>
              <a:defRPr sz="4000" baseline="0">
                <a:solidFill>
                  <a:srgbClr val="F3D54E"/>
                </a:solidFill>
              </a:defRPr>
            </a:lvl1pPr>
          </a:lstStyle>
          <a:p>
            <a:pPr lvl="0"/>
            <a:r>
              <a:rPr lang="en-US" dirty="0"/>
              <a:t>Insert Poll Question here…</a:t>
            </a:r>
          </a:p>
        </p:txBody>
      </p:sp>
    </p:spTree>
    <p:extLst>
      <p:ext uri="{BB962C8B-B14F-4D97-AF65-F5344CB8AC3E}">
        <p14:creationId xmlns:p14="http://schemas.microsoft.com/office/powerpoint/2010/main" val="322631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0869704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4361418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406182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4620262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44449"/>
            <a:ext cx="10972800" cy="988747"/>
          </a:xfrm>
        </p:spPr>
        <p:txBody>
          <a:bodyPr>
            <a:normAutofit/>
          </a:bodyPr>
          <a:lstStyle>
            <a:lvl1pPr>
              <a:defRPr sz="3733" baseline="0">
                <a:latin typeface="Intel Clear Light" panose="020B0404020203020204" pitchFamily="34" charset="0"/>
              </a:defRPr>
            </a:lvl1pPr>
          </a:lstStyle>
          <a:p>
            <a:r>
              <a:rPr lang="en-US" dirty="0"/>
              <a:t>28pt Light headline</a:t>
            </a:r>
          </a:p>
        </p:txBody>
      </p:sp>
      <p:sp>
        <p:nvSpPr>
          <p:cNvPr id="5" name="Footer Placeholder 4"/>
          <p:cNvSpPr>
            <a:spLocks noGrp="1"/>
          </p:cNvSpPr>
          <p:nvPr>
            <p:ph type="ftr" sz="quarter" idx="11"/>
          </p:nvPr>
        </p:nvSpPr>
        <p:spPr/>
        <p:txBody>
          <a:bodyPr/>
          <a:lstStyle/>
          <a:p>
            <a:r>
              <a:rPr lang="en-US" dirty="0">
                <a:solidFill>
                  <a:prstClr val="white"/>
                </a:solidFill>
              </a:rPr>
              <a:t>Intel Confidential</a:t>
            </a:r>
          </a:p>
        </p:txBody>
      </p:sp>
      <p:sp>
        <p:nvSpPr>
          <p:cNvPr id="6" name="Slide Number Placeholder 5"/>
          <p:cNvSpPr>
            <a:spLocks noGrp="1"/>
          </p:cNvSpPr>
          <p:nvPr>
            <p:ph type="sldNum" sz="quarter" idx="12"/>
          </p:nvPr>
        </p:nvSpPr>
        <p:spPr/>
        <p:txBody>
          <a:bodyPr/>
          <a:lstStyle>
            <a:lvl1pPr>
              <a:defRPr>
                <a:latin typeface="Intel Clear Light" panose="020B0404020203020204" pitchFamily="34" charset="0"/>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8" name="Text Placeholder 2"/>
          <p:cNvSpPr>
            <a:spLocks noGrp="1"/>
          </p:cNvSpPr>
          <p:nvPr>
            <p:ph idx="1"/>
          </p:nvPr>
        </p:nvSpPr>
        <p:spPr>
          <a:xfrm>
            <a:off x="607490" y="1600203"/>
            <a:ext cx="10889396" cy="462654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97134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solidFill>
                  <a:prstClr val="white"/>
                </a:solidFill>
              </a:rPr>
              <a:t>Intel Confidential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atin typeface="Intel Clear Light" panose="020B0404020203020204" pitchFamily="34" charset="0"/>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latin typeface="Intel Clear Light" panose="020B0404020203020204" pitchFamily="34" charset="0"/>
              </a:defRPr>
            </a:lvl1pPr>
            <a:lvl2pPr>
              <a:defRPr sz="2400">
                <a:latin typeface="Intel Clear Light" panose="020B0404020203020204" pitchFamily="34" charset="0"/>
              </a:defRPr>
            </a:lvl2pPr>
            <a:lvl3pPr>
              <a:defRPr sz="2400">
                <a:latin typeface="Intel Clear Light" panose="020B0404020203020204" pitchFamily="34" charset="0"/>
              </a:defRPr>
            </a:lvl3pPr>
            <a:lvl4pPr>
              <a:defRPr sz="2133">
                <a:latin typeface="Intel Clear Light" panose="020B0404020203020204" pitchFamily="34" charset="0"/>
              </a:defRPr>
            </a:lvl4pPr>
            <a:lvl5pPr>
              <a:defRPr>
                <a:latin typeface="Intel Clear Light" panose="020B0404020203020204" pitchFamily="34" charset="0"/>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4122154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Slide Number Placeholder 2"/>
          <p:cNvSpPr>
            <a:spLocks noGrp="1"/>
          </p:cNvSpPr>
          <p:nvPr>
            <p:ph type="sldNum" sz="quarter" idx="14"/>
          </p:nvPr>
        </p:nvSpPr>
        <p:spPr>
          <a:xfrm>
            <a:off x="11720051" y="6422184"/>
            <a:ext cx="287885" cy="365125"/>
          </a:xfrm>
        </p:spPr>
        <p:txBody>
          <a:bodyPr/>
          <a:lstStyle>
            <a:lvl1pPr algn="ctr">
              <a:defRPr>
                <a:solidFill>
                  <a:schemeClr val="tx1"/>
                </a:solidFill>
              </a:defRPr>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3783801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8601511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38233227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361808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67930"/>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569853"/>
          </a:xfrm>
        </p:spPr>
        <p:txBody>
          <a:bodyPr>
            <a:spAutoFit/>
          </a:bodyPr>
          <a:lstStyle>
            <a:lvl1pPr>
              <a:spcBef>
                <a:spcPts val="0"/>
              </a:spcBef>
              <a:buClr>
                <a:schemeClr val="tx1"/>
              </a:buClr>
              <a:defRPr sz="2133">
                <a:solidFill>
                  <a:schemeClr val="tx1"/>
                </a:solidFill>
              </a:defRPr>
            </a:lvl1pPr>
            <a:lvl2pPr>
              <a:spcBef>
                <a:spcPts val="0"/>
              </a:spcBef>
              <a:buClr>
                <a:schemeClr val="tx1"/>
              </a:buClr>
              <a:defRPr sz="1867">
                <a:solidFill>
                  <a:schemeClr val="tx1"/>
                </a:solidFill>
              </a:defRPr>
            </a:lvl2pPr>
            <a:lvl3pPr>
              <a:spcBef>
                <a:spcPts val="0"/>
              </a:spcBef>
              <a:buClr>
                <a:schemeClr val="tx1"/>
              </a:buClr>
              <a:defRPr sz="1867">
                <a:solidFill>
                  <a:schemeClr val="tx1"/>
                </a:solidFill>
              </a:defRPr>
            </a:lvl3pPr>
            <a:lvl4pPr>
              <a:spcBef>
                <a:spcPts val="0"/>
              </a:spcBef>
              <a:buClr>
                <a:schemeClr val="tx1"/>
              </a:buClr>
              <a:defRPr sz="1867">
                <a:solidFill>
                  <a:schemeClr val="tx1"/>
                </a:solidFill>
              </a:defRPr>
            </a:lvl4pPr>
            <a:lvl5pPr>
              <a:spcBef>
                <a:spcPts val="0"/>
              </a:spcBef>
              <a:buClr>
                <a:schemeClr val="tx1"/>
              </a:buClr>
              <a:defRPr sz="1867">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191038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2054158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9307269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10250202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831413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598278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Intel Confidential</a:t>
            </a:r>
          </a:p>
        </p:txBody>
      </p:sp>
    </p:spTree>
    <p:extLst>
      <p:ext uri="{BB962C8B-B14F-4D97-AF65-F5344CB8AC3E}">
        <p14:creationId xmlns:p14="http://schemas.microsoft.com/office/powerpoint/2010/main" val="24586449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5388989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0954598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8431007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5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91226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nvGrpSpPr>
          <p:cNvPr id="11" name="Group 10"/>
          <p:cNvGrpSpPr/>
          <p:nvPr userDrawn="1"/>
        </p:nvGrpSpPr>
        <p:grpSpPr>
          <a:xfrm>
            <a:off x="4690112"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1568051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New product announcements embargoed until August 25, 8am Pacific time</a:t>
            </a:r>
          </a:p>
        </p:txBody>
      </p:sp>
    </p:spTree>
    <p:extLst>
      <p:ext uri="{BB962C8B-B14F-4D97-AF65-F5344CB8AC3E}">
        <p14:creationId xmlns:p14="http://schemas.microsoft.com/office/powerpoint/2010/main" val="508264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panose="020B0604020203020204" pitchFamily="34" charset="0"/>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panose="020B0604020203020204" pitchFamily="34" charset="0"/>
              </a:defRPr>
            </a:lvl1pPr>
          </a:lstStyle>
          <a:p>
            <a:r>
              <a:rPr lang="en-US" sz="1467">
                <a:latin typeface="Arial"/>
              </a:rPr>
              <a:t>Click icon to add picture</a:t>
            </a:r>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0604509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9524486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15382067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6733768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8256486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23347081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7790265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761543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307877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1"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5"/>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8"/>
            <a:ext cx="11248562"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7504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23104450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1789"/>
            <a:ext cx="10970683" cy="4570411"/>
          </a:xfrm>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lang="en-US" sz="1800" kern="1200" baseline="0" dirty="0" err="1" smtClean="0">
                <a:solidFill>
                  <a:schemeClr val="tx2"/>
                </a:solidFill>
                <a:latin typeface="+mn-lt"/>
                <a:ea typeface="+mn-ea"/>
                <a:cs typeface="Intel Clear" panose="020B0604020203020204" pitchFamily="34" charset="0"/>
              </a:defRPr>
            </a:lvl2pPr>
            <a:lvl3pPr marL="571486" indent="-228594">
              <a:defRPr lang="en-US" sz="1800" kern="1200" dirty="0" smtClean="0">
                <a:solidFill>
                  <a:schemeClr val="tx2"/>
                </a:solidFill>
                <a:latin typeface="+mn-lt"/>
                <a:ea typeface="+mn-ea"/>
                <a:cs typeface="Intel Clear" panose="020B0604020203020204" pitchFamily="34" charset="0"/>
              </a:defRPr>
            </a:lvl3pPr>
            <a:lvl4pPr>
              <a:defRPr/>
            </a:lvl4pPr>
            <a:lvl5pPr>
              <a:defRPr/>
            </a:lvl5pPr>
          </a:lstStyle>
          <a:p>
            <a:pPr marL="0" marR="0" lvl="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a:t>22pt</a:t>
            </a:r>
            <a:r>
              <a:rPr lang="en-US" dirty="0"/>
              <a:t> Intel Clear body text</a:t>
            </a:r>
          </a:p>
          <a:p>
            <a:pPr lvl="1"/>
            <a:r>
              <a:rPr lang="en-US" dirty="0" err="1"/>
              <a:t>18pt</a:t>
            </a:r>
            <a:r>
              <a:rPr lang="en-US" dirty="0"/>
              <a:t> Intel Clear bullet one</a:t>
            </a:r>
          </a:p>
          <a:p>
            <a:pPr marL="571486" lvl="2" indent="-228594" algn="l" defTabSz="457189" rtl="0" eaLnBrk="1" latinLnBrk="0" hangingPunct="1">
              <a:spcBef>
                <a:spcPts val="800"/>
              </a:spcBef>
              <a:buFont typeface="Wingdings" charset="2"/>
              <a:buChar char="§"/>
            </a:pPr>
            <a:r>
              <a:rPr lang="en-US" dirty="0" err="1"/>
              <a:t>18pt</a:t>
            </a:r>
            <a:r>
              <a:rPr lang="en-US" dirty="0"/>
              <a:t> Intel Clear sub-bullet</a:t>
            </a:r>
          </a:p>
          <a:p>
            <a:pPr lvl="3"/>
            <a:r>
              <a:rPr lang="en-US" dirty="0" err="1"/>
              <a:t>16pt</a:t>
            </a:r>
            <a:r>
              <a:rPr lang="en-US" dirty="0"/>
              <a:t> Intel Clear fourth level</a:t>
            </a:r>
          </a:p>
          <a:p>
            <a:pPr lvl="4"/>
            <a:r>
              <a:rPr lang="en-US" dirty="0" err="1"/>
              <a:t>14pt</a:t>
            </a:r>
            <a:r>
              <a:rPr lang="en-US" dirty="0"/>
              <a:t> Intel Clear 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4165600" y="6422184"/>
            <a:ext cx="38608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36pt</a:t>
            </a:r>
            <a:r>
              <a:rPr lang="en-US" dirty="0"/>
              <a:t> Intel Clear Light Headline</a:t>
            </a:r>
          </a:p>
        </p:txBody>
      </p:sp>
    </p:spTree>
    <p:extLst>
      <p:ext uri="{BB962C8B-B14F-4D97-AF65-F5344CB8AC3E}">
        <p14:creationId xmlns:p14="http://schemas.microsoft.com/office/powerpoint/2010/main" val="23205492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4165600" y="6422184"/>
            <a:ext cx="3860800" cy="365125"/>
          </a:xfrm>
          <a:prstGeom prst="rect">
            <a:avLst/>
          </a:prstGeom>
        </p:spPr>
        <p:txBody>
          <a:bodyPr/>
          <a:lstStyle/>
          <a:p>
            <a:r>
              <a:rPr lang="en-US">
                <a:solidFill>
                  <a:prstClr val="black"/>
                </a:solidFill>
              </a:rPr>
              <a:t>Intel Confidential </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2pPr>
              <a:defRPr sz="2400"/>
            </a:lvl2pPr>
            <a:lvl3pPr>
              <a:defRPr sz="2400"/>
            </a:lvl3pPr>
            <a:lvl4pPr>
              <a:defRPr sz="2133"/>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9661390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r>
              <a:rPr lang="en-US" dirty="0">
                <a:solidFill>
                  <a:prstClr val="white"/>
                </a:solidFill>
              </a:rPr>
              <a:t>New product announcements embargoed until Sept. 12, 2017 8am Pacific time</a:t>
            </a:r>
          </a:p>
        </p:txBody>
      </p:sp>
    </p:spTree>
    <p:extLst>
      <p:ext uri="{BB962C8B-B14F-4D97-AF65-F5344CB8AC3E}">
        <p14:creationId xmlns:p14="http://schemas.microsoft.com/office/powerpoint/2010/main" val="18326660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28pt</a:t>
            </a:r>
            <a:r>
              <a:rPr lang="en-US" dirty="0"/>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9" name="Footer Placeholder 4"/>
          <p:cNvSpPr txBox="1">
            <a:spLocks/>
          </p:cNvSpPr>
          <p:nvPr userDrawn="1"/>
        </p:nvSpPr>
        <p:spPr>
          <a:xfrm>
            <a:off x="531284" y="6391850"/>
            <a:ext cx="3860800" cy="365125"/>
          </a:xfrm>
          <a:prstGeom prst="rect">
            <a:avLst/>
          </a:prstGeom>
        </p:spPr>
        <p:txBody>
          <a:bodyPr vert="horz" lIns="121920" tIns="60960" rIns="121920" bIns="60960" rtlCol="0" anchor="ctr"/>
          <a:lstStyle>
            <a:defPPr>
              <a:defRPr lang="en-US"/>
            </a:defPPr>
            <a:lvl1pPr marL="0" algn="ct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3C71"/>
                </a:solidFill>
                <a:cs typeface="Neo Sans Intel"/>
              </a:rPr>
              <a:t>Intel Internal Audit</a:t>
            </a:r>
          </a:p>
        </p:txBody>
      </p:sp>
    </p:spTree>
    <p:extLst>
      <p:ext uri="{BB962C8B-B14F-4D97-AF65-F5344CB8AC3E}">
        <p14:creationId xmlns:p14="http://schemas.microsoft.com/office/powerpoint/2010/main" val="4050611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6541462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1789"/>
            <a:ext cx="10970683" cy="4570411"/>
          </a:xfrm>
        </p:spPr>
        <p:txBody>
          <a:bodyPr/>
          <a:lstStyle>
            <a:lvl1pPr marL="0" marR="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lang="en-US" sz="1800" kern="1200" baseline="0" dirty="0" err="1" smtClean="0">
                <a:solidFill>
                  <a:schemeClr val="tx2"/>
                </a:solidFill>
                <a:latin typeface="+mn-lt"/>
                <a:ea typeface="+mn-ea"/>
                <a:cs typeface="Intel Clear" panose="020B0604020203020204" pitchFamily="34" charset="0"/>
              </a:defRPr>
            </a:lvl2pPr>
            <a:lvl3pPr marL="571486" indent="-228594">
              <a:defRPr lang="en-US" sz="1800" kern="1200" dirty="0" smtClean="0">
                <a:solidFill>
                  <a:schemeClr val="tx2"/>
                </a:solidFill>
                <a:latin typeface="+mn-lt"/>
                <a:ea typeface="+mn-ea"/>
                <a:cs typeface="Intel Clear" panose="020B0604020203020204" pitchFamily="34" charset="0"/>
              </a:defRPr>
            </a:lvl3pPr>
            <a:lvl4pPr>
              <a:defRPr/>
            </a:lvl4pPr>
            <a:lvl5pPr>
              <a:defRPr/>
            </a:lvl5pPr>
          </a:lstStyle>
          <a:p>
            <a:pPr marL="0" marR="0" lvl="0" indent="0" algn="l" defTabSz="457189"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a:t>22pt</a:t>
            </a:r>
            <a:r>
              <a:rPr lang="en-US" dirty="0"/>
              <a:t> Intel Clear body text</a:t>
            </a:r>
          </a:p>
          <a:p>
            <a:pPr lvl="1"/>
            <a:r>
              <a:rPr lang="en-US" dirty="0" err="1"/>
              <a:t>18pt</a:t>
            </a:r>
            <a:r>
              <a:rPr lang="en-US" dirty="0"/>
              <a:t> Intel Clear bullet one</a:t>
            </a:r>
          </a:p>
          <a:p>
            <a:pPr marL="571486" lvl="2" indent="-228594" algn="l" defTabSz="457189" rtl="0" eaLnBrk="1" latinLnBrk="0" hangingPunct="1">
              <a:spcBef>
                <a:spcPts val="800"/>
              </a:spcBef>
              <a:buFont typeface="Wingdings" charset="2"/>
              <a:buChar char="§"/>
            </a:pPr>
            <a:r>
              <a:rPr lang="en-US" dirty="0" err="1"/>
              <a:t>18pt</a:t>
            </a:r>
            <a:r>
              <a:rPr lang="en-US" dirty="0"/>
              <a:t> Intel Clear sub-bullet</a:t>
            </a:r>
          </a:p>
          <a:p>
            <a:pPr lvl="3"/>
            <a:r>
              <a:rPr lang="en-US" dirty="0" err="1"/>
              <a:t>16pt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36pt</a:t>
            </a:r>
            <a:r>
              <a:rPr lang="en-US" dirty="0"/>
              <a:t> Intel Clear Light Headline</a:t>
            </a:r>
          </a:p>
        </p:txBody>
      </p:sp>
    </p:spTree>
    <p:extLst>
      <p:ext uri="{BB962C8B-B14F-4D97-AF65-F5344CB8AC3E}">
        <p14:creationId xmlns:p14="http://schemas.microsoft.com/office/powerpoint/2010/main" val="39888384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3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pic>
        <p:nvPicPr>
          <p:cNvPr id="4" name="Picture 3"/>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09600" y="502245"/>
            <a:ext cx="1215637" cy="1106467"/>
          </a:xfrm>
          <a:prstGeom prst="rect">
            <a:avLst/>
          </a:prstGeom>
        </p:spPr>
      </p:pic>
    </p:spTree>
    <p:extLst>
      <p:ext uri="{BB962C8B-B14F-4D97-AF65-F5344CB8AC3E}">
        <p14:creationId xmlns:p14="http://schemas.microsoft.com/office/powerpoint/2010/main" val="4013664035"/>
      </p:ext>
    </p:extLst>
  </p:cSld>
  <p:clrMapOvr>
    <a:masterClrMapping/>
  </p:clrMapOvr>
  <p:extLst mod="1">
    <p:ext uri="{DCECCB84-F9BA-43D5-87BE-67443E8EF086}">
      <p15:sldGuideLst xmlns:p15="http://schemas.microsoft.com/office/powerpoint/2012/main">
        <p15:guide id="1" orient="horz" pos="1620">
          <p15:clr>
            <a:srgbClr val="FBAE40"/>
          </p15:clr>
        </p15:guide>
        <p15:guide id="2" pos="28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Text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2" y="6277434"/>
            <a:ext cx="11248101" cy="129907"/>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6"/>
            <a:ext cx="170987" cy="164148"/>
          </a:xfrm>
          <a:prstGeom prst="rect">
            <a:avLst/>
          </a:prstGeom>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
        <p:nvSpPr>
          <p:cNvPr id="5" name="Content Placeholder 4"/>
          <p:cNvSpPr>
            <a:spLocks noGrp="1"/>
          </p:cNvSpPr>
          <p:nvPr>
            <p:ph sz="quarter" idx="15"/>
          </p:nvPr>
        </p:nvSpPr>
        <p:spPr>
          <a:xfrm>
            <a:off x="471951" y="1233489"/>
            <a:ext cx="11248563" cy="4649787"/>
          </a:xfrm>
        </p:spPr>
        <p:txBody>
          <a:bodyPr/>
          <a:lstStyle>
            <a:lvl1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a:defRPr>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63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277433"/>
            <a:ext cx="11248101" cy="129907"/>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sz="1067" b="0" i="0" u="none" strike="noStrike" kern="1200" cap="none" spc="0" normalizeH="0" baseline="0" noProof="0">
                <a:ln>
                  <a:noFill/>
                </a:ln>
                <a:solidFill>
                  <a:prstClr val="black"/>
                </a:solidFill>
                <a:effectLst/>
                <a:uLnTx/>
                <a:uFillTx/>
                <a:latin typeface="Intel Clear"/>
                <a:ea typeface="+mn-ea"/>
                <a:cs typeface="Intel Clear"/>
              </a:rPr>
              <a:pPr marL="0" marR="0" lvl="0" indent="0" algn="r" defTabSz="914400" rtl="0" eaLnBrk="0" fontAlgn="base" latinLnBrk="0" hangingPunct="0">
                <a:lnSpc>
                  <a:spcPct val="100000"/>
                </a:lnSpc>
                <a:spcBef>
                  <a:spcPct val="50000"/>
                </a:spcBef>
                <a:spcAft>
                  <a:spcPct val="0"/>
                </a:spcAft>
                <a:buClrTx/>
                <a:buSzTx/>
                <a:buFontTx/>
                <a:buNone/>
                <a:tabLst/>
                <a:defRPr/>
              </a:pPr>
              <a:t>‹#›</a:t>
            </a:fld>
            <a:endParaRPr kumimoji="0" sz="1067" b="0" i="0" u="none" strike="noStrike" kern="1200" cap="none" spc="0" normalizeH="0" baseline="0" noProof="0" dirty="0">
              <a:ln>
                <a:noFill/>
              </a:ln>
              <a:solidFill>
                <a:prstClr val="black"/>
              </a:solidFill>
              <a:effectLst/>
              <a:uLnTx/>
              <a:uFillTx/>
              <a:latin typeface="Intel Clear"/>
              <a:ea typeface="+mn-ea"/>
              <a:cs typeface="Intel Clear"/>
            </a:endParaRPr>
          </a:p>
        </p:txBody>
      </p:sp>
    </p:spTree>
    <p:extLst>
      <p:ext uri="{BB962C8B-B14F-4D97-AF65-F5344CB8AC3E}">
        <p14:creationId xmlns:p14="http://schemas.microsoft.com/office/powerpoint/2010/main" val="4129163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Tree>
    <p:extLst>
      <p:ext uri="{BB962C8B-B14F-4D97-AF65-F5344CB8AC3E}">
        <p14:creationId xmlns:p14="http://schemas.microsoft.com/office/powerpoint/2010/main" val="62508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416564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7566" y="1"/>
            <a:ext cx="12176869" cy="640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userDrawn="1">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userDrawn="1">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0" y="6185100"/>
            <a:ext cx="11248101" cy="222240"/>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94692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4" name="Picture 3"/>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09600" y="502245"/>
            <a:ext cx="1215637" cy="1106467"/>
          </a:xfrm>
          <a:prstGeom prst="rect">
            <a:avLst/>
          </a:prstGeom>
        </p:spPr>
      </p:pic>
    </p:spTree>
    <p:extLst>
      <p:ext uri="{BB962C8B-B14F-4D97-AF65-F5344CB8AC3E}">
        <p14:creationId xmlns:p14="http://schemas.microsoft.com/office/powerpoint/2010/main" val="1467979291"/>
      </p:ext>
    </p:extLst>
  </p:cSld>
  <p:clrMapOvr>
    <a:masterClrMapping/>
  </p:clrMapOvr>
  <p:extLst>
    <p:ext uri="{DCECCB84-F9BA-43D5-87BE-67443E8EF086}">
      <p15:sldGuideLst xmlns:p15="http://schemas.microsoft.com/office/powerpoint/2012/main">
        <p15:guide id="1" orient="horz" pos="1620">
          <p15:clr>
            <a:srgbClr val="FBAE40"/>
          </p15:clr>
        </p15:guide>
        <p15:guide id="2" pos="28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47" Type="http://schemas.openxmlformats.org/officeDocument/2006/relationships/slideLayout" Target="../slideLayouts/slideLayout55.xml"/><Relationship Id="rId50" Type="http://schemas.openxmlformats.org/officeDocument/2006/relationships/slideLayout" Target="../slideLayouts/slideLayout58.xml"/><Relationship Id="rId55" Type="http://schemas.openxmlformats.org/officeDocument/2006/relationships/slideLayout" Target="../slideLayouts/slideLayout63.xml"/><Relationship Id="rId63" Type="http://schemas.openxmlformats.org/officeDocument/2006/relationships/theme" Target="../theme/theme2.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slideLayout" Target="../slideLayouts/slideLayout53.xml"/><Relationship Id="rId53" Type="http://schemas.openxmlformats.org/officeDocument/2006/relationships/slideLayout" Target="../slideLayouts/slideLayout61.xml"/><Relationship Id="rId58" Type="http://schemas.openxmlformats.org/officeDocument/2006/relationships/slideLayout" Target="../slideLayouts/slideLayout66.xml"/><Relationship Id="rId5" Type="http://schemas.openxmlformats.org/officeDocument/2006/relationships/slideLayout" Target="../slideLayouts/slideLayout13.xml"/><Relationship Id="rId61" Type="http://schemas.openxmlformats.org/officeDocument/2006/relationships/slideLayout" Target="../slideLayouts/slideLayout69.xml"/><Relationship Id="rId19" Type="http://schemas.openxmlformats.org/officeDocument/2006/relationships/slideLayout" Target="../slideLayouts/slideLayout2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48" Type="http://schemas.openxmlformats.org/officeDocument/2006/relationships/slideLayout" Target="../slideLayouts/slideLayout56.xml"/><Relationship Id="rId56" Type="http://schemas.openxmlformats.org/officeDocument/2006/relationships/slideLayout" Target="../slideLayouts/slideLayout64.xml"/><Relationship Id="rId64" Type="http://schemas.openxmlformats.org/officeDocument/2006/relationships/image" Target="../media/image2.png"/><Relationship Id="rId8" Type="http://schemas.openxmlformats.org/officeDocument/2006/relationships/slideLayout" Target="../slideLayouts/slideLayout16.xml"/><Relationship Id="rId51" Type="http://schemas.openxmlformats.org/officeDocument/2006/relationships/slideLayout" Target="../slideLayouts/slideLayout59.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46" Type="http://schemas.openxmlformats.org/officeDocument/2006/relationships/slideLayout" Target="../slideLayouts/slideLayout54.xml"/><Relationship Id="rId59" Type="http://schemas.openxmlformats.org/officeDocument/2006/relationships/slideLayout" Target="../slideLayouts/slideLayout67.xml"/><Relationship Id="rId20" Type="http://schemas.openxmlformats.org/officeDocument/2006/relationships/slideLayout" Target="../slideLayouts/slideLayout28.xml"/><Relationship Id="rId41" Type="http://schemas.openxmlformats.org/officeDocument/2006/relationships/slideLayout" Target="../slideLayouts/slideLayout49.xml"/><Relationship Id="rId54" Type="http://schemas.openxmlformats.org/officeDocument/2006/relationships/slideLayout" Target="../slideLayouts/slideLayout62.xml"/><Relationship Id="rId62" Type="http://schemas.openxmlformats.org/officeDocument/2006/relationships/slideLayout" Target="../slideLayouts/slideLayout7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49" Type="http://schemas.openxmlformats.org/officeDocument/2006/relationships/slideLayout" Target="../slideLayouts/slideLayout57.xml"/><Relationship Id="rId57" Type="http://schemas.openxmlformats.org/officeDocument/2006/relationships/slideLayout" Target="../slideLayouts/slideLayout65.xml"/><Relationship Id="rId10" Type="http://schemas.openxmlformats.org/officeDocument/2006/relationships/slideLayout" Target="../slideLayouts/slideLayout18.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52" Type="http://schemas.openxmlformats.org/officeDocument/2006/relationships/slideLayout" Target="../slideLayouts/slideLayout60.xml"/><Relationship Id="rId60" Type="http://schemas.openxmlformats.org/officeDocument/2006/relationships/slideLayout" Target="../slideLayouts/slideLayout6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0" name="Straight Connector 9"/>
          <p:cNvCxnSpPr/>
          <p:nvPr/>
        </p:nvCxnSpPr>
        <p:spPr>
          <a:xfrm>
            <a:off x="11633712" y="6516197"/>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1" y="304703"/>
            <a:ext cx="11248101" cy="724365"/>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1" y="1558458"/>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p:cNvGrpSpPr/>
          <p:nvPr/>
        </p:nvGrpSpPr>
        <p:grpSpPr>
          <a:xfrm>
            <a:off x="11027965" y="6486791"/>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black"/>
                </a:solidFill>
              </a:endParaRPr>
            </a:p>
          </p:txBody>
        </p:sp>
      </p:grpSp>
    </p:spTree>
    <p:extLst>
      <p:ext uri="{BB962C8B-B14F-4D97-AF65-F5344CB8AC3E}">
        <p14:creationId xmlns:p14="http://schemas.microsoft.com/office/powerpoint/2010/main" val="35814815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97" r:id="rId7"/>
    <p:sldLayoutId id="214748369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40" rtl="0" eaLnBrk="1" latinLnBrk="0" hangingPunct="1">
        <a:lnSpc>
          <a:spcPct val="70000"/>
        </a:lnSpc>
        <a:spcBef>
          <a:spcPct val="0"/>
        </a:spcBef>
        <a:buNone/>
        <a:defRPr sz="5867" b="0" kern="1200">
          <a:solidFill>
            <a:schemeClr val="tx2"/>
          </a:solidFill>
          <a:latin typeface="+mj-lt"/>
          <a:ea typeface="+mj-ea"/>
          <a:cs typeface="+mj-cs"/>
        </a:defRPr>
      </a:lvl1pPr>
    </p:titleStyle>
    <p:bodyStyle>
      <a:lvl1pPr marL="0" indent="0" algn="l" defTabSz="121914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9" indent="-228589" algn="l" defTabSz="1219140" rtl="0" eaLnBrk="1" latinLnBrk="0" hangingPunct="1">
        <a:spcBef>
          <a:spcPts val="800"/>
        </a:spcBef>
        <a:buClr>
          <a:schemeClr val="tx2"/>
        </a:buClr>
        <a:buFont typeface="Wingdings" panose="05000000000000000000" pitchFamily="2" charset="2"/>
        <a:buChar char="§"/>
        <a:defRPr sz="2400" kern="1200">
          <a:solidFill>
            <a:schemeClr val="tx2"/>
          </a:solidFill>
          <a:latin typeface="+mn-lt"/>
          <a:ea typeface="+mn-ea"/>
          <a:cs typeface="+mn-cs"/>
        </a:defRPr>
      </a:lvl2pPr>
      <a:lvl3pPr marL="463527" indent="-228589" algn="l" defTabSz="1219140" rtl="0" eaLnBrk="1" latinLnBrk="0" hangingPunct="1">
        <a:spcBef>
          <a:spcPts val="800"/>
        </a:spcBef>
        <a:buClr>
          <a:schemeClr val="tx2"/>
        </a:buClr>
        <a:buFont typeface="Intel Clear" panose="020B0604020203020204" pitchFamily="34" charset="0"/>
        <a:buChar char="–"/>
        <a:defRPr sz="2400" kern="1200">
          <a:solidFill>
            <a:schemeClr val="tx2"/>
          </a:solidFill>
          <a:latin typeface="+mn-lt"/>
          <a:ea typeface="+mn-ea"/>
          <a:cs typeface="+mn-cs"/>
        </a:defRPr>
      </a:lvl3pPr>
      <a:lvl4pPr marL="681534" indent="-228589" algn="l" defTabSz="1219140" rtl="0" eaLnBrk="1" latinLnBrk="0" hangingPunct="1">
        <a:spcBef>
          <a:spcPts val="800"/>
        </a:spcBef>
        <a:buClr>
          <a:schemeClr val="tx2"/>
        </a:buClr>
        <a:buFont typeface="Intel Clear" panose="020B0604020203020204" pitchFamily="34" charset="0"/>
        <a:buChar char="–"/>
        <a:defRPr sz="2133" kern="1200">
          <a:solidFill>
            <a:schemeClr val="tx2"/>
          </a:solidFill>
          <a:latin typeface="+mn-lt"/>
          <a:ea typeface="+mn-ea"/>
          <a:cs typeface="+mn-cs"/>
        </a:defRPr>
      </a:lvl4pPr>
      <a:lvl5pPr marL="918588" indent="-224356" algn="l" defTabSz="1219140" rtl="0" eaLnBrk="1" latinLnBrk="0" hangingPunct="1">
        <a:spcBef>
          <a:spcPts val="800"/>
        </a:spcBef>
        <a:buClr>
          <a:schemeClr val="tx2"/>
        </a:buClr>
        <a:buFont typeface="Intel Clear" panose="020B0604020203020204" pitchFamily="34" charset="0"/>
        <a:buChar char="–"/>
        <a:defRPr sz="1867" kern="1200">
          <a:solidFill>
            <a:schemeClr val="tx2"/>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2" descr="\\.psf\Home\Desktop\Intel.png"/>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11627909" y="6422184"/>
            <a:ext cx="380027"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fld id="{EE2556C5-CE8C-6547-B838-EA80C61A4AF7}" type="slidenum">
              <a:rPr lang="en-US" smtClean="0"/>
              <a:pPr/>
              <a:t>‹#›</a:t>
            </a:fld>
            <a:endParaRPr lang="en-US" dirty="0"/>
          </a:p>
        </p:txBody>
      </p:sp>
      <p:sp>
        <p:nvSpPr>
          <p:cNvPr id="8" name="Rectangle 7"/>
          <p:cNvSpPr/>
          <p:nvPr userDrawn="1"/>
        </p:nvSpPr>
        <p:spPr>
          <a:xfrm>
            <a:off x="605368" y="6582382"/>
            <a:ext cx="3251928" cy="246221"/>
          </a:xfrm>
          <a:prstGeom prst="rect">
            <a:avLst/>
          </a:prstGeom>
        </p:spPr>
        <p:txBody>
          <a:bodyPr wrap="square" lIns="0" tIns="0" rIns="0" bIns="0">
            <a:spAutoFit/>
          </a:bodyPr>
          <a:lstStyle/>
          <a:p>
            <a:pPr algn="l" fontAlgn="auto">
              <a:spcBef>
                <a:spcPts val="0"/>
              </a:spcBef>
              <a:spcAft>
                <a:spcPts val="0"/>
              </a:spcAft>
              <a:defRPr/>
            </a:pPr>
            <a:r>
              <a:rPr lang="en-US" sz="800" dirty="0">
                <a:solidFill>
                  <a:schemeClr val="bg1">
                    <a:lumMod val="85000"/>
                  </a:schemeClr>
                </a:solidFill>
                <a:latin typeface="+mn-lt"/>
              </a:rPr>
              <a:t>Copyright</a:t>
            </a:r>
            <a:r>
              <a:rPr lang="en-US" sz="800" baseline="0" dirty="0">
                <a:solidFill>
                  <a:schemeClr val="bg1">
                    <a:lumMod val="85000"/>
                  </a:schemeClr>
                </a:solidFill>
                <a:latin typeface="+mn-lt"/>
              </a:rPr>
              <a:t> </a:t>
            </a:r>
            <a:r>
              <a:rPr lang="en-US" sz="800" dirty="0">
                <a:solidFill>
                  <a:schemeClr val="bg1">
                    <a:lumMod val="85000"/>
                  </a:schemeClr>
                </a:solidFill>
                <a:latin typeface="+mn-lt"/>
              </a:rPr>
              <a:t>©  2018, Intel Corporation. All rights reserved. </a:t>
            </a:r>
            <a:br>
              <a:rPr lang="en-US" sz="800" dirty="0">
                <a:solidFill>
                  <a:schemeClr val="bg1">
                    <a:lumMod val="85000"/>
                  </a:schemeClr>
                </a:solidFill>
                <a:latin typeface="+mn-lt"/>
              </a:rPr>
            </a:br>
            <a:r>
              <a:rPr lang="en-US" sz="800" dirty="0">
                <a:solidFill>
                  <a:schemeClr val="bg1">
                    <a:lumMod val="85000"/>
                  </a:schemeClr>
                </a:solidFill>
                <a:latin typeface="+mn-lt"/>
              </a:rPr>
              <a:t>*Other names and brands may be claimed as the property of others.</a:t>
            </a:r>
          </a:p>
        </p:txBody>
      </p:sp>
      <p:sp>
        <p:nvSpPr>
          <p:cNvPr id="15" name="Footer Placeholder 4"/>
          <p:cNvSpPr>
            <a:spLocks noGrp="1"/>
          </p:cNvSpPr>
          <p:nvPr>
            <p:ph type="ftr" sz="quarter" idx="3"/>
          </p:nvPr>
        </p:nvSpPr>
        <p:spPr>
          <a:xfrm>
            <a:off x="4165600" y="6422184"/>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p>
        </p:txBody>
      </p:sp>
      <p:sp>
        <p:nvSpPr>
          <p:cNvPr id="4" name="Action Button: Custom 3">
            <a:hlinkClick r:id="" action="ppaction://noaction" highlightClick="1"/>
          </p:cNvPr>
          <p:cNvSpPr/>
          <p:nvPr userDrawn="1"/>
        </p:nvSpPr>
        <p:spPr>
          <a:xfrm>
            <a:off x="605369" y="6422185"/>
            <a:ext cx="1328207" cy="151513"/>
          </a:xfrm>
          <a:prstGeom prst="actionButtonBlank">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indent="0" algn="ctr" defTabSz="609585" rtl="0" eaLnBrk="1" fontAlgn="auto" latinLnBrk="0" hangingPunct="1">
              <a:lnSpc>
                <a:spcPct val="100000"/>
              </a:lnSpc>
              <a:spcBef>
                <a:spcPts val="0"/>
              </a:spcBef>
              <a:spcAft>
                <a:spcPts val="0"/>
              </a:spcAft>
              <a:buClrTx/>
              <a:buSzTx/>
              <a:buFontTx/>
              <a:buNone/>
              <a:tabLst/>
              <a:defRPr/>
            </a:pPr>
            <a:r>
              <a:rPr lang="en-US" sz="1067" b="0" dirty="0">
                <a:solidFill>
                  <a:schemeClr val="tx1"/>
                </a:solidFill>
                <a:hlinkClick r:id="" action="ppaction://noaction"/>
              </a:rPr>
              <a:t>Optimization Notice</a:t>
            </a:r>
            <a:endParaRPr lang="en-US" sz="1067" b="0" dirty="0">
              <a:solidFill>
                <a:schemeClr val="tx1"/>
              </a:solidFill>
            </a:endParaRPr>
          </a:p>
        </p:txBody>
      </p:sp>
    </p:spTree>
    <p:extLst>
      <p:ext uri="{BB962C8B-B14F-4D97-AF65-F5344CB8AC3E}">
        <p14:creationId xmlns:p14="http://schemas.microsoft.com/office/powerpoint/2010/main" val="183576726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4" r:id="rId38"/>
    <p:sldLayoutId id="2147483787" r:id="rId39"/>
    <p:sldLayoutId id="2147483788"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03" r:id="rId51"/>
    <p:sldLayoutId id="2147483804" r:id="rId52"/>
    <p:sldLayoutId id="2147483818" r:id="rId53"/>
    <p:sldLayoutId id="2147483845" r:id="rId54"/>
    <p:sldLayoutId id="2147483847" r:id="rId55"/>
    <p:sldLayoutId id="2147483861" r:id="rId56"/>
    <p:sldLayoutId id="2147483863" r:id="rId57"/>
    <p:sldLayoutId id="2147483889" r:id="rId58"/>
    <p:sldLayoutId id="2147483905" r:id="rId59"/>
    <p:sldLayoutId id="2147483906" r:id="rId60"/>
    <p:sldLayoutId id="2147483907" r:id="rId61"/>
    <p:sldLayoutId id="2147483908" r:id="rId62"/>
  </p:sldLayoutIdLst>
  <p:hf hd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www.intel.com/benchmarks"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23.png"/><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3.png"/><Relationship Id="rId4" Type="http://schemas.openxmlformats.org/officeDocument/2006/relationships/image" Target="../media/image36.png"/><Relationship Id="rId9" Type="http://schemas.openxmlformats.org/officeDocument/2006/relationships/image" Target="../media/image2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17" Type="http://schemas.openxmlformats.org/officeDocument/2006/relationships/image" Target="../media/image55.png"/><Relationship Id="rId2" Type="http://schemas.openxmlformats.org/officeDocument/2006/relationships/notesSlide" Target="../notesSlides/notesSlide15.xml"/><Relationship Id="rId16"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jpeg"/><Relationship Id="rId9" Type="http://schemas.openxmlformats.org/officeDocument/2006/relationships/image" Target="../media/image47.png"/><Relationship Id="rId1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emf"/></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69.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6" name="Title 3"/>
          <p:cNvSpPr txBox="1">
            <a:spLocks/>
          </p:cNvSpPr>
          <p:nvPr/>
        </p:nvSpPr>
        <p:spPr bwMode="auto">
          <a:xfrm>
            <a:off x="873549" y="2885256"/>
            <a:ext cx="9546532" cy="677358"/>
          </a:xfrm>
          <a:prstGeom prst="rect">
            <a:avLst/>
          </a:prstGeom>
          <a:noFill/>
          <a:ln w="9525">
            <a:noFill/>
            <a:miter lim="800000"/>
            <a:headEnd/>
            <a:tailEnd/>
          </a:ln>
          <a:effectLst/>
        </p:spPr>
        <p:txBody>
          <a:bodyPr vert="horz" wrap="square" lIns="67921" tIns="33960" rIns="67921" bIns="33960" numCol="1" anchor="ctr" anchorCtr="0" compatLnSpc="1">
            <a:prstTxWarp prst="textNoShape">
              <a:avLst/>
            </a:prstTxWarp>
          </a:bodyPr>
          <a:lstStyle>
            <a:lvl1pPr algn="l" rtl="0" eaLnBrk="1" fontAlgn="base" hangingPunct="1">
              <a:lnSpc>
                <a:spcPct val="75000"/>
              </a:lnSpc>
              <a:spcBef>
                <a:spcPct val="0"/>
              </a:spcBef>
              <a:spcAft>
                <a:spcPct val="0"/>
              </a:spcAft>
              <a:defRPr sz="8178">
                <a:solidFill>
                  <a:schemeClr val="tx1">
                    <a:alpha val="80000"/>
                  </a:schemeClr>
                </a:solidFill>
                <a:effectLst/>
                <a:latin typeface="+mj-lt"/>
                <a:ea typeface="+mj-ea"/>
                <a:cs typeface="+mj-cs"/>
              </a:defRPr>
            </a:lvl1pPr>
            <a:lvl2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2pPr>
            <a:lvl3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3pPr>
            <a:lvl4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4pPr>
            <a:lvl5pPr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5pPr>
            <a:lvl6pPr marL="67738"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6pPr>
            <a:lvl7pPr marL="135474"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7pPr>
            <a:lvl8pPr marL="203211"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8pPr>
            <a:lvl9pPr marL="270949" algn="ctr" rtl="0" eaLnBrk="1" fontAlgn="base" hangingPunct="1">
              <a:lnSpc>
                <a:spcPct val="90000"/>
              </a:lnSpc>
              <a:spcBef>
                <a:spcPct val="0"/>
              </a:spcBef>
              <a:spcAft>
                <a:spcPct val="0"/>
              </a:spcAft>
              <a:defRPr sz="473">
                <a:solidFill>
                  <a:schemeClr val="tx1"/>
                </a:solidFill>
                <a:effectLst>
                  <a:outerShdw blurRad="38100" dist="38100" dir="2700000" algn="tl">
                    <a:srgbClr val="000000"/>
                  </a:outerShdw>
                </a:effectLst>
                <a:latin typeface="Neo Sans Intel Medium" pitchFamily="34" charset="0"/>
                <a:cs typeface="Arial" charset="0"/>
              </a:defRPr>
            </a:lvl9pPr>
          </a:lstStyle>
          <a:p>
            <a:pPr marL="0" marR="0" lvl="0" indent="0" algn="l" defTabSz="774538" rtl="0" eaLnBrk="1" fontAlgn="base" latinLnBrk="0" hangingPunct="1">
              <a:lnSpc>
                <a:spcPct val="65000"/>
              </a:lnSpc>
              <a:spcBef>
                <a:spcPct val="0"/>
              </a:spcBef>
              <a:spcAft>
                <a:spcPct val="0"/>
              </a:spcAft>
              <a:buClrTx/>
              <a:buSzTx/>
              <a:buFontTx/>
              <a:buNone/>
              <a:tabLst/>
              <a:defRPr/>
            </a:pPr>
            <a:r>
              <a:rPr kumimoji="0" lang="en-US" sz="8800" b="0" i="0" u="none" strike="noStrike" kern="0" cap="none" spc="0" normalizeH="0" baseline="0" noProof="0" dirty="0">
                <a:ln>
                  <a:noFill/>
                </a:ln>
                <a:solidFill>
                  <a:prstClr val="white"/>
                </a:solidFill>
                <a:effectLst>
                  <a:outerShdw blurRad="431800" algn="ctr" rotWithShape="0">
                    <a:prstClr val="black"/>
                  </a:outerShdw>
                </a:effectLst>
                <a:uLnTx/>
                <a:uFillTx/>
                <a:latin typeface="Intel Clear Pro"/>
                <a:ea typeface="+mj-ea"/>
                <a:cs typeface="+mj-cs"/>
              </a:rPr>
              <a:t>Introduction</a:t>
            </a:r>
          </a:p>
          <a:p>
            <a:pPr marL="0" marR="0" lvl="0" indent="0" algn="l" defTabSz="774538" rtl="0" eaLnBrk="1" fontAlgn="base" latinLnBrk="0" hangingPunct="1">
              <a:lnSpc>
                <a:spcPct val="65000"/>
              </a:lnSpc>
              <a:spcBef>
                <a:spcPct val="0"/>
              </a:spcBef>
              <a:spcAft>
                <a:spcPct val="0"/>
              </a:spcAft>
              <a:buClrTx/>
              <a:buSzTx/>
              <a:buFontTx/>
              <a:buNone/>
              <a:tabLst/>
              <a:defRPr/>
            </a:pPr>
            <a:r>
              <a:rPr kumimoji="0" lang="en-US" sz="11500" b="0" i="0" u="none" strike="noStrike" kern="0" cap="none" spc="0" normalizeH="0" baseline="0" noProof="0" dirty="0">
                <a:ln>
                  <a:noFill/>
                </a:ln>
                <a:solidFill>
                  <a:srgbClr val="F3D54E"/>
                </a:solidFill>
                <a:effectLst>
                  <a:outerShdw blurRad="431800" algn="ctr" rotWithShape="0">
                    <a:prstClr val="black"/>
                  </a:outerShdw>
                </a:effectLst>
                <a:uLnTx/>
                <a:uFillTx/>
                <a:latin typeface="Intel Clear Pro"/>
                <a:ea typeface="+mj-ea"/>
                <a:cs typeface="+mj-cs"/>
              </a:rPr>
              <a:t>Smart Video</a:t>
            </a:r>
          </a:p>
        </p:txBody>
      </p:sp>
      <p:sp>
        <p:nvSpPr>
          <p:cNvPr id="7" name="Title 1">
            <a:extLst>
              <a:ext uri="{FF2B5EF4-FFF2-40B4-BE49-F238E27FC236}">
                <a16:creationId xmlns:a16="http://schemas.microsoft.com/office/drawing/2014/main" id="{08779E2C-DAD7-AB4C-8C8F-622BD8920A7D}"/>
              </a:ext>
            </a:extLst>
          </p:cNvPr>
          <p:cNvSpPr txBox="1">
            <a:spLocks/>
          </p:cNvSpPr>
          <p:nvPr/>
        </p:nvSpPr>
        <p:spPr>
          <a:xfrm>
            <a:off x="254001" y="250209"/>
            <a:ext cx="11787622" cy="918192"/>
          </a:xfrm>
          <a:prstGeom prst="rect">
            <a:avLst/>
          </a:prstGeom>
          <a:solidFill>
            <a:sysClr val="windowText" lastClr="000000">
              <a:lumMod val="75000"/>
              <a:lumOff val="25000"/>
              <a:alpha val="67000"/>
            </a:sysClr>
          </a:solidFill>
        </p:spPr>
        <p:txBody>
          <a:bodyPr vert="horz" lIns="0" tIns="45720" rIns="0" bIns="45720" rtlCol="0" anchor="b" anchorCtr="0">
            <a:noAutofit/>
          </a:bodyPr>
          <a:lstStyle>
            <a:lvl1pPr algn="l" defTabSz="1219140" rtl="0" eaLnBrk="1" latinLnBrk="0" hangingPunct="1">
              <a:lnSpc>
                <a:spcPct val="80000"/>
              </a:lnSpc>
              <a:spcBef>
                <a:spcPct val="0"/>
              </a:spcBef>
              <a:buNone/>
              <a:defRPr sz="8666" b="0" kern="1200" spc="0" baseline="0">
                <a:solidFill>
                  <a:schemeClr val="bg1">
                    <a:alpha val="90000"/>
                  </a:schemeClr>
                </a:solidFill>
                <a:latin typeface="Intel Clear Pro" panose="020B0804020202060201" pitchFamily="34" charset="0"/>
                <a:ea typeface="+mj-ea"/>
                <a:cs typeface="Intel Clear Pro" panose="020B0804020202060201" pitchFamily="34" charset="0"/>
              </a:defRPr>
            </a:lvl1pPr>
          </a:lstStyle>
          <a:p>
            <a:pPr marL="0" marR="0" lvl="0" indent="0" algn="ctr" defTabSz="1219140" rtl="0" eaLnBrk="1" fontAlgn="auto" latinLnBrk="0" hangingPunct="1">
              <a:lnSpc>
                <a:spcPct val="80000"/>
              </a:lnSpc>
              <a:spcBef>
                <a:spcPct val="0"/>
              </a:spcBef>
              <a:spcAft>
                <a:spcPts val="0"/>
              </a:spcAft>
              <a:buClrTx/>
              <a:buSzTx/>
              <a:buFontTx/>
              <a:buNone/>
              <a:tabLst/>
              <a:defRPr/>
            </a:pPr>
            <a:r>
              <a:rPr lang="en-US" sz="5400" kern="0" dirty="0">
                <a:solidFill>
                  <a:prstClr val="white"/>
                </a:solidFill>
                <a:effectLst>
                  <a:outerShdw blurRad="431800" algn="ctr" rotWithShape="0">
                    <a:prstClr val="black"/>
                  </a:outerShdw>
                </a:effectLst>
                <a:latin typeface="Intel Clear Pro"/>
                <a:cs typeface="+mj-cs"/>
              </a:rPr>
              <a:t>Accelerate Deep Learning  Inference using Intel® Technologies</a:t>
            </a:r>
          </a:p>
        </p:txBody>
      </p:sp>
    </p:spTree>
    <p:extLst>
      <p:ext uri="{BB962C8B-B14F-4D97-AF65-F5344CB8AC3E}">
        <p14:creationId xmlns:p14="http://schemas.microsoft.com/office/powerpoint/2010/main" val="17578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10</a:t>
            </a:fld>
            <a:endParaRPr lang="en-US" dirty="0"/>
          </a:p>
        </p:txBody>
      </p:sp>
      <p:sp>
        <p:nvSpPr>
          <p:cNvPr id="3" name="Title 2"/>
          <p:cNvSpPr>
            <a:spLocks noGrp="1"/>
          </p:cNvSpPr>
          <p:nvPr>
            <p:ph type="title"/>
          </p:nvPr>
        </p:nvSpPr>
        <p:spPr>
          <a:xfrm>
            <a:off x="569384" y="197631"/>
            <a:ext cx="10972800" cy="1158240"/>
          </a:xfrm>
        </p:spPr>
        <p:txBody>
          <a:bodyPr/>
          <a:lstStyle/>
          <a:p>
            <a:r>
              <a:rPr lang="en-US" dirty="0"/>
              <a:t>Choosing the “right” hardware</a:t>
            </a:r>
          </a:p>
        </p:txBody>
      </p:sp>
      <p:sp>
        <p:nvSpPr>
          <p:cNvPr id="4" name="Content Placeholder 3"/>
          <p:cNvSpPr>
            <a:spLocks noGrp="1"/>
          </p:cNvSpPr>
          <p:nvPr>
            <p:ph sz="quarter" idx="13"/>
          </p:nvPr>
        </p:nvSpPr>
        <p:spPr>
          <a:xfrm>
            <a:off x="203880" y="1161055"/>
            <a:ext cx="5976568" cy="4567767"/>
          </a:xfrm>
        </p:spPr>
        <p:txBody>
          <a:bodyPr/>
          <a:lstStyle/>
          <a:p>
            <a:pPr marL="380990" indent="-380990">
              <a:buFont typeface="Arial" panose="020B0604020202020204" pitchFamily="34" charset="0"/>
              <a:buChar char="•"/>
            </a:pPr>
            <a:r>
              <a:rPr lang="en-US" sz="2133" dirty="0"/>
              <a:t>Power/performance efficiency vary</a:t>
            </a:r>
          </a:p>
          <a:p>
            <a:pPr marL="681550" lvl="1" indent="-380990">
              <a:lnSpc>
                <a:spcPts val="2533"/>
              </a:lnSpc>
              <a:buFont typeface="Arial" panose="020B0604020202020204" pitchFamily="34" charset="0"/>
              <a:buChar char="•"/>
            </a:pPr>
            <a:r>
              <a:rPr lang="en-US" sz="2133" dirty="0"/>
              <a:t>Running the right workload on the right piece of HW </a:t>
            </a:r>
            <a:r>
              <a:rPr lang="en-US" sz="2133" dirty="0">
                <a:sym typeface="Wingdings" panose="05000000000000000000" pitchFamily="2" charset="2"/>
              </a:rPr>
              <a:t> </a:t>
            </a:r>
            <a:r>
              <a:rPr lang="en-US" sz="2133" dirty="0"/>
              <a:t>higher efficiency</a:t>
            </a:r>
          </a:p>
          <a:p>
            <a:pPr marL="681550" lvl="1" indent="-380990">
              <a:lnSpc>
                <a:spcPts val="2533"/>
              </a:lnSpc>
              <a:buFont typeface="Arial" panose="020B0604020202020204" pitchFamily="34" charset="0"/>
              <a:buChar char="•"/>
            </a:pPr>
            <a:r>
              <a:rPr lang="en-US" sz="2133" dirty="0"/>
              <a:t>HW acceleration is a must</a:t>
            </a:r>
          </a:p>
          <a:p>
            <a:pPr marL="681550" lvl="1" indent="-380990">
              <a:lnSpc>
                <a:spcPts val="2533"/>
              </a:lnSpc>
              <a:buFont typeface="Arial" panose="020B0604020202020204" pitchFamily="34" charset="0"/>
              <a:buChar char="•"/>
            </a:pPr>
            <a:r>
              <a:rPr lang="en-US" sz="2133" dirty="0"/>
              <a:t>Heterogeneous computing?</a:t>
            </a:r>
          </a:p>
          <a:p>
            <a:pPr marL="380990" indent="-380990">
              <a:buFont typeface="Arial" panose="020B0604020202020204" pitchFamily="34" charset="0"/>
              <a:buChar char="•"/>
            </a:pPr>
            <a:endParaRPr lang="en-US" sz="2133" dirty="0"/>
          </a:p>
          <a:p>
            <a:pPr marL="380990" indent="-380990">
              <a:buFont typeface="Arial" panose="020B0604020202020204" pitchFamily="34" charset="0"/>
              <a:buChar char="•"/>
            </a:pPr>
            <a:r>
              <a:rPr lang="en-US" sz="2133" dirty="0"/>
              <a:t>Trade offs</a:t>
            </a:r>
          </a:p>
          <a:p>
            <a:pPr marL="681550" lvl="1" indent="-380990">
              <a:lnSpc>
                <a:spcPts val="1333"/>
              </a:lnSpc>
              <a:buFont typeface="Arial" panose="020B0604020202020204" pitchFamily="34" charset="0"/>
              <a:buChar char="•"/>
            </a:pPr>
            <a:r>
              <a:rPr lang="en-US" sz="2133" dirty="0"/>
              <a:t>Power/ performance</a:t>
            </a:r>
          </a:p>
          <a:p>
            <a:pPr marL="681550" lvl="1" indent="-380990">
              <a:lnSpc>
                <a:spcPts val="1333"/>
              </a:lnSpc>
              <a:buFont typeface="Arial" panose="020B0604020202020204" pitchFamily="34" charset="0"/>
              <a:buChar char="•"/>
            </a:pPr>
            <a:r>
              <a:rPr lang="en-US" sz="2133" dirty="0"/>
              <a:t>Price</a:t>
            </a:r>
          </a:p>
          <a:p>
            <a:pPr marL="681550" lvl="1" indent="-380990">
              <a:lnSpc>
                <a:spcPts val="1333"/>
              </a:lnSpc>
              <a:buFont typeface="Arial" panose="020B0604020202020204" pitchFamily="34" charset="0"/>
              <a:buChar char="•"/>
            </a:pPr>
            <a:r>
              <a:rPr lang="en-US" sz="2133" dirty="0"/>
              <a:t>Software flexibility, portability</a:t>
            </a:r>
          </a:p>
          <a:p>
            <a:pPr marL="380990" indent="-380990">
              <a:buFont typeface="Arial" panose="020B0604020202020204" pitchFamily="34" charset="0"/>
              <a:buChar char="•"/>
            </a:pPr>
            <a:endParaRPr lang="en-US" sz="2133" b="1" dirty="0"/>
          </a:p>
        </p:txBody>
      </p:sp>
      <p:sp>
        <p:nvSpPr>
          <p:cNvPr id="6" name="TextBox 5"/>
          <p:cNvSpPr txBox="1"/>
          <p:nvPr/>
        </p:nvSpPr>
        <p:spPr>
          <a:xfrm rot="16200000">
            <a:off x="5582855" y="3391253"/>
            <a:ext cx="1313507" cy="251898"/>
          </a:xfrm>
          <a:prstGeom prst="rect">
            <a:avLst/>
          </a:prstGeom>
          <a:noFill/>
        </p:spPr>
        <p:txBody>
          <a:bodyPr wrap="none" lIns="84871" tIns="42435" rIns="84871" bIns="42435" rtlCol="0" anchor="ctr">
            <a:spAutoFit/>
          </a:bodyPr>
          <a:lstStyle/>
          <a:p>
            <a:pPr algn="ctr">
              <a:lnSpc>
                <a:spcPct val="90000"/>
              </a:lnSpc>
            </a:pPr>
            <a:r>
              <a:rPr lang="en-US" sz="1200" dirty="0">
                <a:latin typeface="Trebuchet MS" pitchFamily="34" charset="0"/>
                <a:cs typeface="Tahoma" pitchFamily="34" charset="0"/>
              </a:rPr>
              <a:t>Power Efficiency</a:t>
            </a:r>
          </a:p>
        </p:txBody>
      </p:sp>
      <p:sp>
        <p:nvSpPr>
          <p:cNvPr id="7" name="TextBox 6"/>
          <p:cNvSpPr txBox="1"/>
          <p:nvPr/>
        </p:nvSpPr>
        <p:spPr>
          <a:xfrm>
            <a:off x="8264235" y="5303841"/>
            <a:ext cx="2056531" cy="279598"/>
          </a:xfrm>
          <a:prstGeom prst="rect">
            <a:avLst/>
          </a:prstGeom>
          <a:noFill/>
        </p:spPr>
        <p:txBody>
          <a:bodyPr wrap="none" lIns="84871" tIns="42435" rIns="84871" bIns="42435" rtlCol="0" anchor="ctr">
            <a:spAutoFit/>
          </a:bodyPr>
          <a:lstStyle/>
          <a:p>
            <a:pPr algn="ctr">
              <a:lnSpc>
                <a:spcPct val="90000"/>
              </a:lnSpc>
            </a:pPr>
            <a:r>
              <a:rPr lang="en-US" sz="1400" dirty="0">
                <a:latin typeface="Trebuchet MS" pitchFamily="34" charset="0"/>
                <a:cs typeface="Tahoma" pitchFamily="34" charset="0"/>
              </a:rPr>
              <a:t>Computation Flexibility</a:t>
            </a:r>
          </a:p>
        </p:txBody>
      </p:sp>
      <p:cxnSp>
        <p:nvCxnSpPr>
          <p:cNvPr id="8" name="Straight Arrow Connector 7"/>
          <p:cNvCxnSpPr/>
          <p:nvPr/>
        </p:nvCxnSpPr>
        <p:spPr>
          <a:xfrm flipV="1">
            <a:off x="6875761" y="1436824"/>
            <a:ext cx="0" cy="376370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875762" y="5200531"/>
            <a:ext cx="4734631"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Down Arrow 9"/>
          <p:cNvSpPr/>
          <p:nvPr/>
        </p:nvSpPr>
        <p:spPr>
          <a:xfrm rot="17802438" flipV="1">
            <a:off x="8393556" y="831948"/>
            <a:ext cx="1396691" cy="4774592"/>
          </a:xfrm>
          <a:prstGeom prst="downArrow">
            <a:avLst/>
          </a:prstGeom>
          <a:gradFill>
            <a:gsLst>
              <a:gs pos="0">
                <a:srgbClr val="669900">
                  <a:lumMod val="78000"/>
                  <a:lumOff val="22000"/>
                </a:srgbClr>
              </a:gs>
              <a:gs pos="99000">
                <a:srgbClr val="C00000">
                  <a:lumMod val="79000"/>
                  <a:lumOff val="21000"/>
                </a:srgbClr>
              </a:gs>
            </a:gsLst>
            <a:lin ang="16200000" scaled="1"/>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84871" tIns="42435" rIns="84871" bIns="42435" rtlCol="0" anchor="ctr"/>
          <a:lstStyle/>
          <a:p>
            <a:pPr algn="ctr"/>
            <a:endParaRPr lang="en-US" sz="1600" dirty="0">
              <a:solidFill>
                <a:schemeClr val="tx1"/>
              </a:solidFill>
            </a:endParaRPr>
          </a:p>
        </p:txBody>
      </p:sp>
      <p:sp>
        <p:nvSpPr>
          <p:cNvPr id="11" name="TextBox 10"/>
          <p:cNvSpPr txBox="1"/>
          <p:nvPr/>
        </p:nvSpPr>
        <p:spPr>
          <a:xfrm>
            <a:off x="6747685" y="2176132"/>
            <a:ext cx="1596412" cy="528897"/>
          </a:xfrm>
          <a:prstGeom prst="rect">
            <a:avLst/>
          </a:prstGeom>
          <a:noFill/>
        </p:spPr>
        <p:txBody>
          <a:bodyPr wrap="square" lIns="84871" tIns="42435" rIns="84871" bIns="42435" rtlCol="0" anchor="ctr">
            <a:spAutoFit/>
          </a:bodyPr>
          <a:lstStyle/>
          <a:p>
            <a:pPr algn="ctr">
              <a:lnSpc>
                <a:spcPct val="90000"/>
              </a:lnSpc>
            </a:pPr>
            <a:r>
              <a:rPr lang="en-US" sz="1600" dirty="0">
                <a:latin typeface="Trebuchet MS" pitchFamily="34" charset="0"/>
                <a:cs typeface="Tahoma" pitchFamily="34" charset="0"/>
              </a:rPr>
              <a:t>Dedicated Hardware</a:t>
            </a:r>
          </a:p>
        </p:txBody>
      </p:sp>
      <p:sp>
        <p:nvSpPr>
          <p:cNvPr id="12" name="TextBox 11"/>
          <p:cNvSpPr txBox="1"/>
          <p:nvPr/>
        </p:nvSpPr>
        <p:spPr>
          <a:xfrm>
            <a:off x="9002662" y="3507628"/>
            <a:ext cx="1596412" cy="307298"/>
          </a:xfrm>
          <a:prstGeom prst="rect">
            <a:avLst/>
          </a:prstGeom>
          <a:noFill/>
        </p:spPr>
        <p:txBody>
          <a:bodyPr wrap="square" lIns="84871" tIns="42435" rIns="84871" bIns="42435" rtlCol="0" anchor="ctr">
            <a:spAutoFit/>
          </a:bodyPr>
          <a:lstStyle/>
          <a:p>
            <a:pPr algn="ctr">
              <a:lnSpc>
                <a:spcPct val="90000"/>
              </a:lnSpc>
            </a:pPr>
            <a:r>
              <a:rPr lang="en-US" sz="1600" b="1" dirty="0">
                <a:latin typeface="Trebuchet MS" pitchFamily="34" charset="0"/>
                <a:cs typeface="Tahoma" pitchFamily="34" charset="0"/>
              </a:rPr>
              <a:t>GPU</a:t>
            </a:r>
            <a:endParaRPr lang="en-US" sz="1600" dirty="0">
              <a:latin typeface="Trebuchet MS" pitchFamily="34" charset="0"/>
              <a:cs typeface="Tahoma" pitchFamily="34" charset="0"/>
            </a:endParaRPr>
          </a:p>
        </p:txBody>
      </p:sp>
      <p:sp>
        <p:nvSpPr>
          <p:cNvPr id="13" name="TextBox 12"/>
          <p:cNvSpPr txBox="1"/>
          <p:nvPr/>
        </p:nvSpPr>
        <p:spPr>
          <a:xfrm>
            <a:off x="9961795" y="3796961"/>
            <a:ext cx="1829220" cy="528897"/>
          </a:xfrm>
          <a:prstGeom prst="rect">
            <a:avLst/>
          </a:prstGeom>
          <a:noFill/>
        </p:spPr>
        <p:txBody>
          <a:bodyPr wrap="square" lIns="84871" tIns="42435" rIns="84871" bIns="42435" rtlCol="0" anchor="ctr">
            <a:spAutoFit/>
          </a:bodyPr>
          <a:lstStyle/>
          <a:p>
            <a:pPr algn="ctr">
              <a:lnSpc>
                <a:spcPct val="90000"/>
              </a:lnSpc>
            </a:pPr>
            <a:endParaRPr lang="en-US" sz="1600" dirty="0">
              <a:latin typeface="Trebuchet MS" pitchFamily="34" charset="0"/>
              <a:cs typeface="Tahoma" pitchFamily="34" charset="0"/>
            </a:endParaRPr>
          </a:p>
          <a:p>
            <a:pPr algn="ctr">
              <a:lnSpc>
                <a:spcPct val="90000"/>
              </a:lnSpc>
            </a:pPr>
            <a:r>
              <a:rPr lang="en-US" sz="1600" b="1" dirty="0">
                <a:latin typeface="Trebuchet MS" pitchFamily="34" charset="0"/>
                <a:cs typeface="Tahoma" pitchFamily="34" charset="0"/>
              </a:rPr>
              <a:t>CPU</a:t>
            </a:r>
          </a:p>
        </p:txBody>
      </p:sp>
      <p:sp>
        <p:nvSpPr>
          <p:cNvPr id="14" name="TextBox 13"/>
          <p:cNvSpPr txBox="1"/>
          <p:nvPr/>
        </p:nvSpPr>
        <p:spPr>
          <a:xfrm>
            <a:off x="6523957" y="4589699"/>
            <a:ext cx="365371" cy="279602"/>
          </a:xfrm>
          <a:prstGeom prst="rect">
            <a:avLst/>
          </a:prstGeom>
          <a:noFill/>
        </p:spPr>
        <p:txBody>
          <a:bodyPr wrap="none" lIns="84875" tIns="42437" rIns="84875" bIns="42437" rtlCol="0" anchor="ctr">
            <a:spAutoFit/>
          </a:bodyPr>
          <a:lstStyle/>
          <a:p>
            <a:pPr algn="ctr">
              <a:lnSpc>
                <a:spcPct val="90000"/>
              </a:lnSpc>
            </a:pPr>
            <a:r>
              <a:rPr lang="en-US" sz="1400" dirty="0">
                <a:latin typeface="Trebuchet MS" pitchFamily="34" charset="0"/>
                <a:cs typeface="Tahoma" pitchFamily="34" charset="0"/>
              </a:rPr>
              <a:t>X1</a:t>
            </a:r>
          </a:p>
        </p:txBody>
      </p:sp>
      <p:sp>
        <p:nvSpPr>
          <p:cNvPr id="15" name="TextBox 14"/>
          <p:cNvSpPr txBox="1"/>
          <p:nvPr/>
        </p:nvSpPr>
        <p:spPr>
          <a:xfrm>
            <a:off x="6410213" y="3122659"/>
            <a:ext cx="459948" cy="279602"/>
          </a:xfrm>
          <a:prstGeom prst="rect">
            <a:avLst/>
          </a:prstGeom>
          <a:noFill/>
        </p:spPr>
        <p:txBody>
          <a:bodyPr wrap="none" lIns="84875" tIns="42437" rIns="84875" bIns="42437" rtlCol="0" anchor="ctr">
            <a:spAutoFit/>
          </a:bodyPr>
          <a:lstStyle/>
          <a:p>
            <a:pPr algn="ctr">
              <a:lnSpc>
                <a:spcPct val="90000"/>
              </a:lnSpc>
            </a:pPr>
            <a:r>
              <a:rPr lang="en-US" sz="1400" dirty="0">
                <a:latin typeface="Trebuchet MS" pitchFamily="34" charset="0"/>
                <a:cs typeface="Tahoma" pitchFamily="34" charset="0"/>
              </a:rPr>
              <a:t>X10</a:t>
            </a:r>
          </a:p>
        </p:txBody>
      </p:sp>
      <p:sp>
        <p:nvSpPr>
          <p:cNvPr id="16" name="TextBox 15"/>
          <p:cNvSpPr txBox="1"/>
          <p:nvPr/>
        </p:nvSpPr>
        <p:spPr>
          <a:xfrm>
            <a:off x="6296471" y="1655619"/>
            <a:ext cx="554525" cy="279602"/>
          </a:xfrm>
          <a:prstGeom prst="rect">
            <a:avLst/>
          </a:prstGeom>
          <a:noFill/>
        </p:spPr>
        <p:txBody>
          <a:bodyPr wrap="none" lIns="84875" tIns="42437" rIns="84875" bIns="42437" rtlCol="0" anchor="ctr">
            <a:spAutoFit/>
          </a:bodyPr>
          <a:lstStyle/>
          <a:p>
            <a:pPr algn="ctr">
              <a:lnSpc>
                <a:spcPct val="90000"/>
              </a:lnSpc>
            </a:pPr>
            <a:r>
              <a:rPr lang="en-US" sz="1400" dirty="0">
                <a:latin typeface="Trebuchet MS" pitchFamily="34" charset="0"/>
                <a:cs typeface="Tahoma" pitchFamily="34" charset="0"/>
              </a:rPr>
              <a:t>X100</a:t>
            </a:r>
          </a:p>
        </p:txBody>
      </p:sp>
      <p:sp>
        <p:nvSpPr>
          <p:cNvPr id="17" name="TextBox 16"/>
          <p:cNvSpPr txBox="1"/>
          <p:nvPr/>
        </p:nvSpPr>
        <p:spPr bwMode="auto">
          <a:xfrm>
            <a:off x="9002662" y="1533751"/>
            <a:ext cx="2830605" cy="646331"/>
          </a:xfrm>
          <a:prstGeom prst="rect">
            <a:avLst/>
          </a:prstGeom>
          <a:noFill/>
          <a:ln w="3175" algn="ctr">
            <a:noFill/>
            <a:miter lim="800000"/>
            <a:headEnd/>
            <a:tailEnd/>
          </a:ln>
          <a:effectLst/>
        </p:spPr>
        <p:txBody>
          <a:bodyPr wrap="square" rtlCol="0">
            <a:spAutoFit/>
          </a:bodyPr>
          <a:lstStyle/>
          <a:p>
            <a:pPr algn="ctr"/>
            <a:r>
              <a:rPr lang="en-US" b="1" dirty="0">
                <a:solidFill>
                  <a:schemeClr val="tx2"/>
                </a:solidFill>
                <a:latin typeface="Trebuchet MS" pitchFamily="34" charset="0"/>
                <a:cs typeface="Tahoma" pitchFamily="34" charset="0"/>
              </a:rPr>
              <a:t>Vision Processing Efficiency</a:t>
            </a:r>
          </a:p>
        </p:txBody>
      </p:sp>
      <p:sp>
        <p:nvSpPr>
          <p:cNvPr id="18" name="TextBox 17"/>
          <p:cNvSpPr txBox="1"/>
          <p:nvPr/>
        </p:nvSpPr>
        <p:spPr>
          <a:xfrm>
            <a:off x="7610653" y="2653790"/>
            <a:ext cx="1596412" cy="307298"/>
          </a:xfrm>
          <a:prstGeom prst="rect">
            <a:avLst/>
          </a:prstGeom>
          <a:noFill/>
        </p:spPr>
        <p:txBody>
          <a:bodyPr wrap="square" lIns="84871" tIns="42435" rIns="84871" bIns="42435" rtlCol="0" anchor="ctr">
            <a:spAutoFit/>
          </a:bodyPr>
          <a:lstStyle/>
          <a:p>
            <a:pPr algn="ctr">
              <a:lnSpc>
                <a:spcPct val="90000"/>
              </a:lnSpc>
            </a:pPr>
            <a:r>
              <a:rPr lang="en-US" sz="1600" dirty="0">
                <a:latin typeface="Trebuchet MS" pitchFamily="34" charset="0"/>
                <a:cs typeface="Tahoma" pitchFamily="34" charset="0"/>
              </a:rPr>
              <a:t>Vision </a:t>
            </a:r>
            <a:r>
              <a:rPr lang="en-US" sz="1600" b="1" dirty="0">
                <a:latin typeface="Trebuchet MS" pitchFamily="34" charset="0"/>
                <a:cs typeface="Tahoma" pitchFamily="34" charset="0"/>
              </a:rPr>
              <a:t>DSPs</a:t>
            </a:r>
          </a:p>
        </p:txBody>
      </p:sp>
      <p:sp>
        <p:nvSpPr>
          <p:cNvPr id="19" name="TextBox 18"/>
          <p:cNvSpPr txBox="1"/>
          <p:nvPr/>
        </p:nvSpPr>
        <p:spPr>
          <a:xfrm>
            <a:off x="8365383" y="3091921"/>
            <a:ext cx="1596412" cy="344296"/>
          </a:xfrm>
          <a:prstGeom prst="rect">
            <a:avLst/>
          </a:prstGeom>
          <a:noFill/>
        </p:spPr>
        <p:txBody>
          <a:bodyPr wrap="square" lIns="84871" tIns="42435" rIns="84871" bIns="42435" rtlCol="0" anchor="ctr">
            <a:spAutoFit/>
          </a:bodyPr>
          <a:lstStyle/>
          <a:p>
            <a:pPr algn="ctr">
              <a:lnSpc>
                <a:spcPct val="90000"/>
              </a:lnSpc>
            </a:pPr>
            <a:r>
              <a:rPr lang="en-US" sz="1867" dirty="0">
                <a:latin typeface="Trebuchet MS" pitchFamily="34" charset="0"/>
                <a:cs typeface="Tahoma" pitchFamily="34" charset="0"/>
              </a:rPr>
              <a:t>FPGA</a:t>
            </a:r>
            <a:endParaRPr lang="en-US" sz="1867" b="1" dirty="0">
              <a:latin typeface="Trebuchet MS" pitchFamily="34" charset="0"/>
              <a:cs typeface="Tahoma" pitchFamily="34" charset="0"/>
            </a:endParaRPr>
          </a:p>
        </p:txBody>
      </p:sp>
    </p:spTree>
    <p:extLst>
      <p:ext uri="{BB962C8B-B14F-4D97-AF65-F5344CB8AC3E}">
        <p14:creationId xmlns:p14="http://schemas.microsoft.com/office/powerpoint/2010/main" val="2693856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4707B-D922-47D5-BD24-D96E91B70543}" type="slidenum">
              <a:rPr lang="en-US" smtClean="0"/>
              <a:pPr/>
              <a:t>11</a:t>
            </a:fld>
            <a:endParaRPr lang="en-US" dirty="0"/>
          </a:p>
        </p:txBody>
      </p:sp>
      <p:sp>
        <p:nvSpPr>
          <p:cNvPr id="5" name="Title 4"/>
          <p:cNvSpPr>
            <a:spLocks noGrp="1"/>
          </p:cNvSpPr>
          <p:nvPr>
            <p:ph type="title"/>
          </p:nvPr>
        </p:nvSpPr>
        <p:spPr>
          <a:xfrm>
            <a:off x="292013" y="72749"/>
            <a:ext cx="11715923" cy="748328"/>
          </a:xfrm>
        </p:spPr>
        <p:txBody>
          <a:bodyPr>
            <a:noAutofit/>
          </a:bodyPr>
          <a:lstStyle/>
          <a:p>
            <a:r>
              <a:rPr lang="en-US" sz="2667" dirty="0"/>
              <a:t>Intel® Computer Vision SDK Performance</a:t>
            </a:r>
            <a:br>
              <a:rPr lang="en-US" sz="1600" dirty="0">
                <a:solidFill>
                  <a:schemeClr val="accent1"/>
                </a:solidFill>
              </a:rPr>
            </a:br>
            <a:endParaRPr lang="en-US" sz="1600" dirty="0">
              <a:solidFill>
                <a:schemeClr val="accent1"/>
              </a:solidFill>
            </a:endParaRPr>
          </a:p>
        </p:txBody>
      </p:sp>
      <p:graphicFrame>
        <p:nvGraphicFramePr>
          <p:cNvPr id="3" name="Table 2"/>
          <p:cNvGraphicFramePr>
            <a:graphicFrameLocks noGrp="1"/>
          </p:cNvGraphicFramePr>
          <p:nvPr>
            <p:extLst/>
          </p:nvPr>
        </p:nvGraphicFramePr>
        <p:xfrm>
          <a:off x="597404" y="1592271"/>
          <a:ext cx="9884328" cy="3721529"/>
        </p:xfrm>
        <a:graphic>
          <a:graphicData uri="http://schemas.openxmlformats.org/drawingml/2006/table">
            <a:tbl>
              <a:tblPr firstRow="1" bandRow="1">
                <a:tableStyleId>{5C22544A-7EE6-4342-B048-85BDC9FD1C3A}</a:tableStyleId>
              </a:tblPr>
              <a:tblGrid>
                <a:gridCol w="2094996">
                  <a:extLst>
                    <a:ext uri="{9D8B030D-6E8A-4147-A177-3AD203B41FA5}">
                      <a16:colId xmlns:a16="http://schemas.microsoft.com/office/drawing/2014/main" val="20000"/>
                    </a:ext>
                  </a:extLst>
                </a:gridCol>
                <a:gridCol w="644813">
                  <a:extLst>
                    <a:ext uri="{9D8B030D-6E8A-4147-A177-3AD203B41FA5}">
                      <a16:colId xmlns:a16="http://schemas.microsoft.com/office/drawing/2014/main" val="20001"/>
                    </a:ext>
                  </a:extLst>
                </a:gridCol>
                <a:gridCol w="308537">
                  <a:extLst>
                    <a:ext uri="{9D8B030D-6E8A-4147-A177-3AD203B41FA5}">
                      <a16:colId xmlns:a16="http://schemas.microsoft.com/office/drawing/2014/main" val="20002"/>
                    </a:ext>
                  </a:extLst>
                </a:gridCol>
                <a:gridCol w="1616733">
                  <a:extLst>
                    <a:ext uri="{9D8B030D-6E8A-4147-A177-3AD203B41FA5}">
                      <a16:colId xmlns:a16="http://schemas.microsoft.com/office/drawing/2014/main" val="20003"/>
                    </a:ext>
                  </a:extLst>
                </a:gridCol>
                <a:gridCol w="1197124">
                  <a:extLst>
                    <a:ext uri="{9D8B030D-6E8A-4147-A177-3AD203B41FA5}">
                      <a16:colId xmlns:a16="http://schemas.microsoft.com/office/drawing/2014/main" val="20004"/>
                    </a:ext>
                  </a:extLst>
                </a:gridCol>
                <a:gridCol w="185123">
                  <a:extLst>
                    <a:ext uri="{9D8B030D-6E8A-4147-A177-3AD203B41FA5}">
                      <a16:colId xmlns:a16="http://schemas.microsoft.com/office/drawing/2014/main" val="20005"/>
                    </a:ext>
                  </a:extLst>
                </a:gridCol>
                <a:gridCol w="1752491">
                  <a:extLst>
                    <a:ext uri="{9D8B030D-6E8A-4147-A177-3AD203B41FA5}">
                      <a16:colId xmlns:a16="http://schemas.microsoft.com/office/drawing/2014/main" val="20006"/>
                    </a:ext>
                  </a:extLst>
                </a:gridCol>
                <a:gridCol w="222147">
                  <a:extLst>
                    <a:ext uri="{9D8B030D-6E8A-4147-A177-3AD203B41FA5}">
                      <a16:colId xmlns:a16="http://schemas.microsoft.com/office/drawing/2014/main" val="20007"/>
                    </a:ext>
                  </a:extLst>
                </a:gridCol>
                <a:gridCol w="1862364">
                  <a:extLst>
                    <a:ext uri="{9D8B030D-6E8A-4147-A177-3AD203B41FA5}">
                      <a16:colId xmlns:a16="http://schemas.microsoft.com/office/drawing/2014/main" val="20008"/>
                    </a:ext>
                  </a:extLst>
                </a:gridCol>
              </a:tblGrid>
              <a:tr h="644399">
                <a:tc>
                  <a:txBody>
                    <a:bodyPr/>
                    <a:lstStyle/>
                    <a:p>
                      <a:pPr marL="0" marR="0">
                        <a:lnSpc>
                          <a:spcPct val="107000"/>
                        </a:lnSpc>
                        <a:spcBef>
                          <a:spcPts val="0"/>
                        </a:spcBef>
                        <a:spcAft>
                          <a:spcPts val="0"/>
                        </a:spcAft>
                      </a:pPr>
                      <a:r>
                        <a:rPr lang="en-US" sz="1300" dirty="0">
                          <a:effectLst/>
                          <a:latin typeface="+mn-lt"/>
                        </a:rPr>
                        <a:t>Public models</a:t>
                      </a:r>
                      <a:endParaRPr lang="en-US" sz="1300" dirty="0">
                        <a:effectLst/>
                        <a:latin typeface="+mn-lt"/>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07000"/>
                        </a:lnSpc>
                        <a:spcBef>
                          <a:spcPts val="0"/>
                        </a:spcBef>
                        <a:spcAft>
                          <a:spcPts val="0"/>
                        </a:spcAft>
                      </a:pPr>
                      <a:r>
                        <a:rPr lang="en-US" sz="1300" dirty="0">
                          <a:effectLst/>
                          <a:latin typeface="+mn-lt"/>
                        </a:rPr>
                        <a:t>Batch Size</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nSpc>
                          <a:spcPct val="107000"/>
                        </a:lnSpc>
                        <a:spcBef>
                          <a:spcPts val="0"/>
                        </a:spcBef>
                        <a:spcAft>
                          <a:spcPts val="0"/>
                        </a:spcAft>
                      </a:pPr>
                      <a:endParaRPr lang="en-US" sz="1300" dirty="0">
                        <a:effectLst/>
                        <a:latin typeface="+mn-lt"/>
                        <a:ea typeface="Calibri" panose="020F0502020204030204" pitchFamily="34" charset="0"/>
                        <a:cs typeface="Times New Roman" panose="02020603050405020304" pitchFamily="18" charset="0"/>
                      </a:endParaRPr>
                    </a:p>
                  </a:txBody>
                  <a:tcPr marT="0" marB="0" anchor="ctr">
                    <a:noFill/>
                  </a:tcPr>
                </a:tc>
                <a:tc>
                  <a:txBody>
                    <a:bodyPr/>
                    <a:lstStyle/>
                    <a:p>
                      <a:pPr marL="0" marR="0" algn="ctr">
                        <a:lnSpc>
                          <a:spcPct val="107000"/>
                        </a:lnSpc>
                        <a:spcBef>
                          <a:spcPts val="0"/>
                        </a:spcBef>
                        <a:spcAft>
                          <a:spcPts val="0"/>
                        </a:spcAft>
                      </a:pPr>
                      <a:r>
                        <a:rPr lang="en-US" sz="1300" dirty="0" err="1">
                          <a:effectLst/>
                          <a:latin typeface="+mn-lt"/>
                        </a:rPr>
                        <a:t>OpenCV</a:t>
                      </a:r>
                      <a:r>
                        <a:rPr lang="en-US" sz="1300" dirty="0">
                          <a:effectLst/>
                          <a:latin typeface="+mn-lt"/>
                        </a:rPr>
                        <a:t>* optimized</a:t>
                      </a:r>
                      <a:br>
                        <a:rPr lang="en-US" sz="1300" dirty="0">
                          <a:effectLst/>
                          <a:latin typeface="+mn-lt"/>
                        </a:rPr>
                      </a:br>
                      <a:r>
                        <a:rPr lang="en-US" sz="1300" dirty="0">
                          <a:effectLst/>
                          <a:latin typeface="+mn-lt"/>
                        </a:rPr>
                        <a:t>(non-Intel)</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300" dirty="0">
                          <a:effectLst/>
                          <a:latin typeface="+mn-lt"/>
                        </a:rPr>
                        <a:t>Intel® CV SDK on CPU</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gn="ctr" defTabSz="914400" rtl="0" eaLnBrk="1" fontAlgn="b" latinLnBrk="0" hangingPunct="1">
                        <a:lnSpc>
                          <a:spcPct val="107000"/>
                        </a:lnSpc>
                        <a:spcBef>
                          <a:spcPts val="0"/>
                        </a:spcBef>
                        <a:spcAft>
                          <a:spcPts val="0"/>
                        </a:spcAft>
                      </a:pPr>
                      <a:endParaRPr lang="en-US" sz="1300" b="0" i="0" u="none" strike="noStrike" kern="1200" dirty="0">
                        <a:solidFill>
                          <a:srgbClr val="000000"/>
                        </a:solidFill>
                        <a:effectLst/>
                        <a:latin typeface="+mn-lt"/>
                        <a:ea typeface="+mn-ea"/>
                        <a:cs typeface="+mn-cs"/>
                      </a:endParaRPr>
                    </a:p>
                  </a:txBody>
                  <a:tcPr marL="0" marR="0" marT="0" marB="0" anchor="ctr">
                    <a:noFill/>
                  </a:tcPr>
                </a:tc>
                <a:tc>
                  <a:txBody>
                    <a:bodyPr/>
                    <a:lstStyle/>
                    <a:p>
                      <a:pPr marL="0" marR="0" algn="ctr">
                        <a:lnSpc>
                          <a:spcPct val="107000"/>
                        </a:lnSpc>
                        <a:spcBef>
                          <a:spcPts val="0"/>
                        </a:spcBef>
                        <a:spcAft>
                          <a:spcPts val="0"/>
                        </a:spcAft>
                      </a:pPr>
                      <a:r>
                        <a:rPr lang="en-US" sz="1300" dirty="0">
                          <a:effectLst/>
                          <a:latin typeface="+mn-lt"/>
                        </a:rPr>
                        <a:t>Intel CV SDK w/</a:t>
                      </a:r>
                      <a:r>
                        <a:rPr lang="en-US" sz="1300" baseline="0" dirty="0">
                          <a:effectLst/>
                          <a:latin typeface="+mn-lt"/>
                        </a:rPr>
                        <a:t> Floating Point 16 (</a:t>
                      </a:r>
                      <a:r>
                        <a:rPr lang="en-US" sz="1300" dirty="0">
                          <a:effectLst/>
                          <a:latin typeface="+mn-lt"/>
                        </a:rPr>
                        <a:t>FP16)</a:t>
                      </a:r>
                      <a:r>
                        <a:rPr lang="en-US" sz="1300" b="0" baseline="30000" dirty="0">
                          <a:effectLst/>
                          <a:latin typeface="+mn-lt"/>
                        </a:rPr>
                        <a:t>1</a:t>
                      </a:r>
                      <a:endParaRPr lang="en-US" sz="1300" b="0" baseline="30000" dirty="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noFill/>
                  </a:tcPr>
                </a:tc>
                <a:tc>
                  <a:txBody>
                    <a:bodyPr/>
                    <a:lstStyle/>
                    <a:p>
                      <a:pPr marL="0" marR="0" algn="ctr">
                        <a:lnSpc>
                          <a:spcPct val="107000"/>
                        </a:lnSpc>
                        <a:spcBef>
                          <a:spcPts val="0"/>
                        </a:spcBef>
                        <a:spcAft>
                          <a:spcPts val="0"/>
                        </a:spcAft>
                      </a:pPr>
                      <a:r>
                        <a:rPr lang="en-US" sz="1300" dirty="0">
                          <a:effectLst/>
                          <a:latin typeface="+mn-lt"/>
                          <a:ea typeface="Calibri" panose="020F0502020204030204" pitchFamily="34" charset="0"/>
                          <a:cs typeface="Times New Roman" panose="02020603050405020304" pitchFamily="18" charset="0"/>
                        </a:rPr>
                        <a:t>Intel CV SDK on Intel® </a:t>
                      </a:r>
                      <a:r>
                        <a:rPr lang="en-US" sz="1300" dirty="0" err="1">
                          <a:effectLst/>
                          <a:latin typeface="+mn-lt"/>
                          <a:ea typeface="Calibri" panose="020F0502020204030204" pitchFamily="34" charset="0"/>
                          <a:cs typeface="Times New Roman" panose="02020603050405020304" pitchFamily="18" charset="0"/>
                        </a:rPr>
                        <a:t>Arria</a:t>
                      </a:r>
                      <a:r>
                        <a:rPr lang="en-US" sz="1300" dirty="0">
                          <a:effectLst/>
                          <a:latin typeface="+mn-lt"/>
                          <a:ea typeface="Calibri" panose="020F0502020204030204" pitchFamily="34" charset="0"/>
                          <a:cs typeface="Times New Roman" panose="02020603050405020304" pitchFamily="18" charset="0"/>
                        </a:rPr>
                        <a:t> 10-1150GX</a:t>
                      </a:r>
                      <a:r>
                        <a:rPr lang="en-US" sz="1300" baseline="0" dirty="0">
                          <a:effectLst/>
                          <a:latin typeface="+mn-lt"/>
                          <a:ea typeface="Calibri" panose="020F0502020204030204" pitchFamily="34" charset="0"/>
                          <a:cs typeface="Times New Roman" panose="02020603050405020304" pitchFamily="18" charset="0"/>
                        </a:rPr>
                        <a:t> FPGA</a:t>
                      </a:r>
                      <a:endParaRPr lang="en-US" sz="1300" dirty="0">
                        <a:effectLst/>
                        <a:latin typeface="+mn-lt"/>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390584">
                <a:tc>
                  <a:txBody>
                    <a:bodyPr/>
                    <a:lstStyle/>
                    <a:p>
                      <a:pPr marL="0" marR="0">
                        <a:lnSpc>
                          <a:spcPct val="107000"/>
                        </a:lnSpc>
                        <a:spcBef>
                          <a:spcPts val="0"/>
                        </a:spcBef>
                        <a:spcAft>
                          <a:spcPts val="0"/>
                        </a:spcAft>
                      </a:pPr>
                      <a:r>
                        <a:rPr lang="en-US" sz="1900" dirty="0" err="1">
                          <a:solidFill>
                            <a:schemeClr val="tx2"/>
                          </a:solidFill>
                          <a:effectLst/>
                          <a:latin typeface="+mn-lt"/>
                        </a:rPr>
                        <a:t>Squeezenet</a:t>
                      </a:r>
                      <a:r>
                        <a:rPr lang="en-US" sz="1900" dirty="0">
                          <a:solidFill>
                            <a:schemeClr val="tx2"/>
                          </a:solidFill>
                          <a:effectLst/>
                          <a:latin typeface="+mn-lt"/>
                        </a:rPr>
                        <a:t>* 1.1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marL="0" marR="0" lvl="0" algn="ctr">
                        <a:spcBef>
                          <a:spcPts val="0"/>
                        </a:spcBef>
                        <a:spcAft>
                          <a:spcPts val="0"/>
                        </a:spcAft>
                      </a:pPr>
                      <a:r>
                        <a:rPr lang="en-US" sz="1900" u="none" strike="noStrike" kern="1200" dirty="0">
                          <a:solidFill>
                            <a:schemeClr val="tx2"/>
                          </a:solidFill>
                          <a:effectLst/>
                          <a:latin typeface="+mn-lt"/>
                        </a:rPr>
                        <a:t>1</a:t>
                      </a:r>
                      <a:endParaRPr lang="en-US" sz="1900" b="0" i="0" u="none" strike="noStrike" kern="1200" dirty="0">
                        <a:solidFill>
                          <a:schemeClr val="tx2"/>
                        </a:solidFill>
                        <a:effectLst/>
                        <a:latin typeface="+mn-lt"/>
                        <a:ea typeface="+mn-ea"/>
                        <a:cs typeface="+mn-cs"/>
                      </a:endParaRPr>
                    </a:p>
                  </a:txBody>
                  <a:tcPr marL="0" marR="0" marT="0" marB="0" anchor="ctr"/>
                </a:tc>
                <a:tc>
                  <a:txBody>
                    <a:bodyPr/>
                    <a:lstStyle/>
                    <a:p>
                      <a:pPr algn="r"/>
                      <a:endParaRPr lang="en-US" sz="1600" b="0" i="0" u="none" strike="noStrike" kern="1200" dirty="0">
                        <a:solidFill>
                          <a:schemeClr val="tx2"/>
                        </a:solidFill>
                        <a:effectLst/>
                        <a:latin typeface="+mn-lt"/>
                        <a:ea typeface="+mn-ea"/>
                        <a:cs typeface="+mn-cs"/>
                      </a:endParaRPr>
                    </a:p>
                  </a:txBody>
                  <a:tcPr marT="0" marB="0" anchor="ctr">
                    <a:noFill/>
                  </a:tcPr>
                </a:tc>
                <a:tc>
                  <a:txBody>
                    <a:bodyPr/>
                    <a:lstStyle/>
                    <a:p>
                      <a:pPr algn="ctr" fontAlgn="b"/>
                      <a:r>
                        <a:rPr lang="en-US" sz="1900" u="none" strike="noStrike" dirty="0">
                          <a:solidFill>
                            <a:schemeClr val="tx2"/>
                          </a:solidFill>
                          <a:effectLst/>
                          <a:latin typeface="+mn-lt"/>
                        </a:rPr>
                        <a:t>431%</a:t>
                      </a:r>
                      <a:endParaRPr lang="en-US" sz="1900" b="0" i="0" u="none" strike="noStrike" dirty="0">
                        <a:solidFill>
                          <a:schemeClr val="tx2"/>
                        </a:solidFill>
                        <a:effectLst/>
                        <a:latin typeface="+mn-lt"/>
                      </a:endParaRPr>
                    </a:p>
                  </a:txBody>
                  <a:tcPr marL="13547" marR="13547" marT="13547" marB="0" anchor="b"/>
                </a:tc>
                <a:tc>
                  <a:txBody>
                    <a:bodyPr/>
                    <a:lstStyle/>
                    <a:p>
                      <a:pPr algn="ctr" fontAlgn="b"/>
                      <a:r>
                        <a:rPr lang="en-US" sz="1900" u="none" strike="noStrike" dirty="0">
                          <a:solidFill>
                            <a:schemeClr val="tx2"/>
                          </a:solidFill>
                          <a:effectLst/>
                          <a:latin typeface="+mn-lt"/>
                        </a:rPr>
                        <a:t>425%</a:t>
                      </a:r>
                      <a:endParaRPr lang="en-US" sz="1900" b="0" i="0" u="none" strike="noStrike" dirty="0">
                        <a:solidFill>
                          <a:schemeClr val="tx2"/>
                        </a:solidFill>
                        <a:effectLst/>
                        <a:latin typeface="+mn-lt"/>
                      </a:endParaRPr>
                    </a:p>
                  </a:txBody>
                  <a:tcPr marL="13547" marR="13547" marT="13547" marB="0" anchor="b"/>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b="1" u="none" strike="noStrike" dirty="0">
                          <a:solidFill>
                            <a:schemeClr val="accent1"/>
                          </a:solidFill>
                          <a:effectLst/>
                          <a:latin typeface="+mn-lt"/>
                        </a:rPr>
                        <a:t>564%</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algn="ctr" fontAlgn="b"/>
                      <a:endParaRPr lang="en-US" sz="1900" b="0" i="0" u="none" strike="noStrike" dirty="0">
                        <a:solidFill>
                          <a:schemeClr val="accent1"/>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1,623%</a:t>
                      </a:r>
                    </a:p>
                  </a:txBody>
                  <a:tcPr marL="13547" marR="13547" marT="13547" marB="0" anchor="b">
                    <a:solidFill>
                      <a:schemeClr val="accent6"/>
                    </a:solidFill>
                  </a:tcPr>
                </a:tc>
                <a:extLst>
                  <a:ext uri="{0D108BD9-81ED-4DB2-BD59-A6C34878D82A}">
                    <a16:rowId xmlns:a16="http://schemas.microsoft.com/office/drawing/2014/main" val="10001"/>
                  </a:ext>
                </a:extLst>
              </a:tr>
              <a:tr h="378376">
                <a:tc>
                  <a:txBody>
                    <a:bodyPr/>
                    <a:lstStyle/>
                    <a:p>
                      <a:pPr marL="0" marR="0">
                        <a:lnSpc>
                          <a:spcPct val="107000"/>
                        </a:lnSpc>
                        <a:spcBef>
                          <a:spcPts val="0"/>
                        </a:spcBef>
                        <a:spcAft>
                          <a:spcPts val="0"/>
                        </a:spcAft>
                      </a:pPr>
                      <a:r>
                        <a:rPr lang="en-US" sz="1900" dirty="0">
                          <a:solidFill>
                            <a:schemeClr val="tx2"/>
                          </a:solidFill>
                          <a:effectLst/>
                          <a:latin typeface="+mn-lt"/>
                        </a:rPr>
                        <a:t>Vgg16*</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1</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dirty="0">
                          <a:solidFill>
                            <a:schemeClr val="tx2"/>
                          </a:solidFill>
                          <a:effectLst/>
                          <a:latin typeface="+mn-lt"/>
                        </a:rPr>
                        <a:t>174%</a:t>
                      </a:r>
                      <a:endParaRPr lang="en-US" sz="1900" b="0" i="0" u="none" strike="noStrike" dirty="0">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549%</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295%</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1900" b="0" i="0" u="none" strike="noStrike" dirty="0">
                          <a:solidFill>
                            <a:schemeClr val="tx2"/>
                          </a:solidFill>
                          <a:effectLst/>
                          <a:latin typeface="+mn-lt"/>
                        </a:rPr>
                        <a:t>435%</a:t>
                      </a:r>
                    </a:p>
                  </a:txBody>
                  <a:tcPr marL="13547" marR="13547" marT="13547" marB="0" anchor="b"/>
                </a:tc>
                <a:extLst>
                  <a:ext uri="{0D108BD9-81ED-4DB2-BD59-A6C34878D82A}">
                    <a16:rowId xmlns:a16="http://schemas.microsoft.com/office/drawing/2014/main" val="10002"/>
                  </a:ext>
                </a:extLst>
              </a:tr>
              <a:tr h="402788">
                <a:tc>
                  <a:txBody>
                    <a:bodyPr/>
                    <a:lstStyle/>
                    <a:p>
                      <a:pPr marL="0" marR="0">
                        <a:lnSpc>
                          <a:spcPct val="107000"/>
                        </a:lnSpc>
                        <a:spcBef>
                          <a:spcPts val="0"/>
                        </a:spcBef>
                        <a:spcAft>
                          <a:spcPts val="0"/>
                        </a:spcAft>
                      </a:pPr>
                      <a:r>
                        <a:rPr lang="en-US" sz="1900" dirty="0" err="1">
                          <a:solidFill>
                            <a:schemeClr val="tx2"/>
                          </a:solidFill>
                          <a:effectLst/>
                          <a:latin typeface="+mn-lt"/>
                        </a:rPr>
                        <a:t>GoogLeNet</a:t>
                      </a:r>
                      <a:r>
                        <a:rPr lang="en-US" sz="1900" dirty="0">
                          <a:solidFill>
                            <a:schemeClr val="tx2"/>
                          </a:solidFill>
                          <a:effectLst/>
                          <a:latin typeface="+mn-lt"/>
                        </a:rPr>
                        <a:t>* v1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1</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a:solidFill>
                            <a:schemeClr val="tx2"/>
                          </a:solidFill>
                          <a:effectLst/>
                          <a:latin typeface="+mn-lt"/>
                        </a:rPr>
                        <a:t>330%</a:t>
                      </a:r>
                      <a:endParaRPr lang="en-US" sz="1900" b="0" i="0" u="none" strike="noStrike">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577%</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448%</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1,619%</a:t>
                      </a:r>
                    </a:p>
                  </a:txBody>
                  <a:tcPr marL="13547" marR="13547" marT="13547" marB="0" anchor="b">
                    <a:solidFill>
                      <a:schemeClr val="accent6"/>
                    </a:solidFill>
                  </a:tcPr>
                </a:tc>
                <a:extLst>
                  <a:ext uri="{0D108BD9-81ED-4DB2-BD59-A6C34878D82A}">
                    <a16:rowId xmlns:a16="http://schemas.microsoft.com/office/drawing/2014/main" val="10003"/>
                  </a:ext>
                </a:extLst>
              </a:tr>
              <a:tr h="383205">
                <a:tc>
                  <a:txBody>
                    <a:bodyPr/>
                    <a:lstStyle/>
                    <a:p>
                      <a:pPr marL="0" marR="0">
                        <a:lnSpc>
                          <a:spcPct val="107000"/>
                        </a:lnSpc>
                        <a:spcBef>
                          <a:spcPts val="0"/>
                        </a:spcBef>
                        <a:spcAft>
                          <a:spcPts val="0"/>
                        </a:spcAft>
                      </a:pPr>
                      <a:r>
                        <a:rPr lang="en-US" sz="1900" dirty="0">
                          <a:solidFill>
                            <a:schemeClr val="tx2"/>
                          </a:solidFill>
                          <a:effectLst/>
                          <a:latin typeface="+mn-lt"/>
                        </a:rPr>
                        <a:t>SSD</a:t>
                      </a:r>
                      <a:r>
                        <a:rPr lang="en-US" sz="1900" baseline="0" dirty="0">
                          <a:solidFill>
                            <a:schemeClr val="tx2"/>
                          </a:solidFill>
                          <a:effectLst/>
                          <a:latin typeface="+mn-lt"/>
                        </a:rPr>
                        <a:t> 300</a:t>
                      </a:r>
                      <a:r>
                        <a:rPr lang="en-US" sz="1900" dirty="0">
                          <a:solidFill>
                            <a:schemeClr val="tx2"/>
                          </a:solidFill>
                          <a:effectLst/>
                          <a:latin typeface="+mn-lt"/>
                        </a:rPr>
                        <a:t>*</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1</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a:solidFill>
                            <a:schemeClr val="tx2"/>
                          </a:solidFill>
                          <a:effectLst/>
                          <a:latin typeface="+mn-lt"/>
                        </a:rPr>
                        <a:t>185%</a:t>
                      </a:r>
                      <a:endParaRPr lang="en-US" sz="1900" b="0" i="0" u="none" strike="noStrike">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448%</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248%</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819%</a:t>
                      </a:r>
                    </a:p>
                  </a:txBody>
                  <a:tcPr marL="13547" marR="13547" marT="13547" marB="0" anchor="b">
                    <a:solidFill>
                      <a:schemeClr val="accent6"/>
                    </a:solidFill>
                  </a:tcPr>
                </a:tc>
                <a:extLst>
                  <a:ext uri="{0D108BD9-81ED-4DB2-BD59-A6C34878D82A}">
                    <a16:rowId xmlns:a16="http://schemas.microsoft.com/office/drawing/2014/main" val="10004"/>
                  </a:ext>
                </a:extLst>
              </a:tr>
              <a:tr h="402788">
                <a:tc>
                  <a:txBody>
                    <a:bodyPr/>
                    <a:lstStyle/>
                    <a:p>
                      <a:pPr marL="0" marR="0">
                        <a:lnSpc>
                          <a:spcPct val="107000"/>
                        </a:lnSpc>
                        <a:spcBef>
                          <a:spcPts val="0"/>
                        </a:spcBef>
                        <a:spcAft>
                          <a:spcPts val="0"/>
                        </a:spcAft>
                      </a:pPr>
                      <a:r>
                        <a:rPr lang="en-US" sz="1900" dirty="0" err="1">
                          <a:solidFill>
                            <a:schemeClr val="tx2"/>
                          </a:solidFill>
                          <a:effectLst/>
                          <a:latin typeface="+mn-lt"/>
                        </a:rPr>
                        <a:t>Squeezenet</a:t>
                      </a:r>
                      <a:r>
                        <a:rPr lang="en-US" sz="1900" dirty="0">
                          <a:solidFill>
                            <a:schemeClr val="tx2"/>
                          </a:solidFill>
                          <a:effectLst/>
                          <a:latin typeface="+mn-lt"/>
                        </a:rPr>
                        <a:t>* 1.1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32</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marL="0" marR="0" algn="r">
                        <a:spcBef>
                          <a:spcPts val="0"/>
                        </a:spcBef>
                        <a:spcAft>
                          <a:spcPts val="0"/>
                        </a:spcAft>
                      </a:pPr>
                      <a:endParaRPr lang="en-US" sz="1600" b="0" i="0" u="none" strike="noStrike" kern="1200" dirty="0">
                        <a:solidFill>
                          <a:schemeClr val="tx2"/>
                        </a:solidFill>
                        <a:effectLst/>
                        <a:latin typeface="+mn-lt"/>
                        <a:ea typeface="+mn-ea"/>
                        <a:cs typeface="+mn-cs"/>
                      </a:endParaRPr>
                    </a:p>
                  </a:txBody>
                  <a:tcPr marT="0" marB="0" anchor="ctr">
                    <a:noFill/>
                  </a:tcPr>
                </a:tc>
                <a:tc>
                  <a:txBody>
                    <a:bodyPr/>
                    <a:lstStyle/>
                    <a:p>
                      <a:pPr algn="ctr" fontAlgn="b"/>
                      <a:r>
                        <a:rPr lang="en-US" sz="1900" u="none" strike="noStrike">
                          <a:solidFill>
                            <a:schemeClr val="tx2"/>
                          </a:solidFill>
                          <a:effectLst/>
                          <a:latin typeface="+mn-lt"/>
                        </a:rPr>
                        <a:t>466%</a:t>
                      </a:r>
                      <a:endParaRPr lang="en-US" sz="1900" b="0" i="0" u="none" strike="noStrike">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759%</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663%</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2,016%</a:t>
                      </a:r>
                    </a:p>
                  </a:txBody>
                  <a:tcPr marL="13547" marR="13547" marT="13547" marB="0" anchor="b">
                    <a:solidFill>
                      <a:schemeClr val="accent6"/>
                    </a:solidFill>
                  </a:tcPr>
                </a:tc>
                <a:extLst>
                  <a:ext uri="{0D108BD9-81ED-4DB2-BD59-A6C34878D82A}">
                    <a16:rowId xmlns:a16="http://schemas.microsoft.com/office/drawing/2014/main" val="10005"/>
                  </a:ext>
                </a:extLst>
              </a:tr>
              <a:tr h="377500">
                <a:tc>
                  <a:txBody>
                    <a:bodyPr/>
                    <a:lstStyle/>
                    <a:p>
                      <a:pPr marL="0" marR="0">
                        <a:lnSpc>
                          <a:spcPct val="107000"/>
                        </a:lnSpc>
                        <a:spcBef>
                          <a:spcPts val="0"/>
                        </a:spcBef>
                        <a:spcAft>
                          <a:spcPts val="0"/>
                        </a:spcAft>
                      </a:pPr>
                      <a:r>
                        <a:rPr lang="en-US" sz="1900" dirty="0">
                          <a:solidFill>
                            <a:schemeClr val="tx2"/>
                          </a:solidFill>
                          <a:effectLst/>
                          <a:latin typeface="+mn-lt"/>
                        </a:rPr>
                        <a:t>Vgg16*</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32</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a:solidFill>
                            <a:schemeClr val="tx2"/>
                          </a:solidFill>
                          <a:effectLst/>
                          <a:latin typeface="+mn-lt"/>
                        </a:rPr>
                        <a:t>188%</a:t>
                      </a:r>
                      <a:endParaRPr lang="en-US" sz="1900" b="0" i="0" u="none" strike="noStrike">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434%</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321%</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791%</a:t>
                      </a:r>
                    </a:p>
                  </a:txBody>
                  <a:tcPr marL="13547" marR="13547" marT="13547" marB="0" anchor="b">
                    <a:solidFill>
                      <a:schemeClr val="accent6"/>
                    </a:solidFill>
                  </a:tcPr>
                </a:tc>
                <a:extLst>
                  <a:ext uri="{0D108BD9-81ED-4DB2-BD59-A6C34878D82A}">
                    <a16:rowId xmlns:a16="http://schemas.microsoft.com/office/drawing/2014/main" val="10006"/>
                  </a:ext>
                </a:extLst>
              </a:tr>
              <a:tr h="318347">
                <a:tc>
                  <a:txBody>
                    <a:bodyPr/>
                    <a:lstStyle/>
                    <a:p>
                      <a:pPr marL="0" marR="0">
                        <a:lnSpc>
                          <a:spcPct val="107000"/>
                        </a:lnSpc>
                        <a:spcBef>
                          <a:spcPts val="0"/>
                        </a:spcBef>
                        <a:spcAft>
                          <a:spcPts val="0"/>
                        </a:spcAft>
                      </a:pPr>
                      <a:r>
                        <a:rPr lang="en-US" sz="1900" dirty="0" err="1">
                          <a:solidFill>
                            <a:schemeClr val="tx2"/>
                          </a:solidFill>
                          <a:effectLst/>
                          <a:latin typeface="+mn-lt"/>
                        </a:rPr>
                        <a:t>GoogLeNet</a:t>
                      </a:r>
                      <a:r>
                        <a:rPr lang="en-US" sz="1900" dirty="0">
                          <a:solidFill>
                            <a:schemeClr val="tx2"/>
                          </a:solidFill>
                          <a:effectLst/>
                          <a:latin typeface="+mn-lt"/>
                        </a:rPr>
                        <a:t>* v1</a:t>
                      </a:r>
                      <a:endParaRPr lang="en-US" sz="1900" b="1" dirty="0">
                        <a:solidFill>
                          <a:schemeClr val="tx2"/>
                        </a:solidFill>
                        <a:effectLst/>
                        <a:latin typeface="+mn-lt"/>
                        <a:ea typeface="Calibri" panose="020F0502020204030204" pitchFamily="34" charset="0"/>
                        <a:cs typeface="Times New Roman" panose="02020603050405020304" pitchFamily="18" charset="0"/>
                      </a:endParaRPr>
                    </a:p>
                  </a:txBody>
                  <a:tcPr marL="162560" marR="162560" marT="0" marB="0" anchor="ctr"/>
                </a:tc>
                <a:tc>
                  <a:txBody>
                    <a:bodyPr/>
                    <a:lstStyle/>
                    <a:p>
                      <a:pPr algn="ctr" fontAlgn="b"/>
                      <a:r>
                        <a:rPr lang="en-US" sz="1900" u="none" strike="noStrike" kern="1200" dirty="0">
                          <a:solidFill>
                            <a:schemeClr val="tx2"/>
                          </a:solidFill>
                          <a:effectLst/>
                          <a:latin typeface="+mn-lt"/>
                        </a:rPr>
                        <a:t>32</a:t>
                      </a:r>
                      <a:endParaRPr lang="en-US" sz="1900" b="0" i="0" u="none" strike="noStrike" kern="1200" dirty="0">
                        <a:solidFill>
                          <a:schemeClr val="tx2"/>
                        </a:solidFill>
                        <a:effectLst/>
                        <a:latin typeface="+mn-lt"/>
                        <a:ea typeface="+mn-ea"/>
                        <a:cs typeface="+mn-cs"/>
                      </a:endParaRPr>
                    </a:p>
                  </a:txBody>
                  <a:tcPr marL="0" marR="0" marT="15052" marB="0" anchor="ctr"/>
                </a:tc>
                <a:tc>
                  <a:txBody>
                    <a:bodyPr/>
                    <a:lstStyle/>
                    <a:p>
                      <a:pPr algn="r" fontAlgn="b"/>
                      <a:endParaRPr lang="en-US" sz="1600" b="0" i="0" u="none" strike="noStrike" kern="1200" dirty="0">
                        <a:solidFill>
                          <a:schemeClr val="tx2"/>
                        </a:solidFill>
                        <a:effectLst/>
                        <a:latin typeface="+mn-lt"/>
                        <a:ea typeface="+mn-ea"/>
                        <a:cs typeface="+mn-cs"/>
                      </a:endParaRPr>
                    </a:p>
                  </a:txBody>
                  <a:tcPr marL="8467" marR="8467" marT="8467" marB="0" anchor="ctr">
                    <a:noFill/>
                  </a:tcPr>
                </a:tc>
                <a:tc>
                  <a:txBody>
                    <a:bodyPr/>
                    <a:lstStyle/>
                    <a:p>
                      <a:pPr algn="ctr" fontAlgn="b"/>
                      <a:r>
                        <a:rPr lang="en-US" sz="1900" u="none" strike="noStrike" dirty="0">
                          <a:solidFill>
                            <a:schemeClr val="tx2"/>
                          </a:solidFill>
                          <a:effectLst/>
                          <a:latin typeface="+mn-lt"/>
                        </a:rPr>
                        <a:t>385%</a:t>
                      </a:r>
                      <a:endParaRPr lang="en-US" sz="1900" b="0" i="0" u="none" strike="noStrike" dirty="0">
                        <a:solidFill>
                          <a:schemeClr val="tx2"/>
                        </a:solidFill>
                        <a:effectLst/>
                        <a:latin typeface="+mn-lt"/>
                      </a:endParaRPr>
                    </a:p>
                  </a:txBody>
                  <a:tcPr marL="13547" marR="13547" marT="13547" marB="0" anchor="b"/>
                </a:tc>
                <a:tc>
                  <a:txBody>
                    <a:bodyPr/>
                    <a:lstStyle/>
                    <a:p>
                      <a:pPr algn="ctr" fontAlgn="b"/>
                      <a:r>
                        <a:rPr lang="en-US" sz="1900" b="1" u="none" strike="noStrike" dirty="0">
                          <a:solidFill>
                            <a:schemeClr val="accent1"/>
                          </a:solidFill>
                          <a:effectLst/>
                          <a:latin typeface="+mn-lt"/>
                        </a:rPr>
                        <a:t>715%</a:t>
                      </a:r>
                      <a:endParaRPr lang="en-US" sz="1900" b="1" i="0" u="none" strike="noStrike" dirty="0">
                        <a:solidFill>
                          <a:schemeClr val="accent1"/>
                        </a:solidFill>
                        <a:effectLst/>
                        <a:latin typeface="+mn-lt"/>
                      </a:endParaRPr>
                    </a:p>
                  </a:txBody>
                  <a:tcPr marL="13547" marR="13547" marT="13547" marB="0" anchor="b">
                    <a:solidFill>
                      <a:schemeClr val="accent6"/>
                    </a:solidFill>
                  </a:tcPr>
                </a:tc>
                <a:tc>
                  <a:txBody>
                    <a:bodyPr/>
                    <a:lstStyle/>
                    <a:p>
                      <a:pPr marL="0" algn="ctr" defTabSz="914400" rtl="0" eaLnBrk="1" fontAlgn="b" latinLnBrk="0" hangingPunct="1"/>
                      <a:endParaRPr lang="en-US" sz="1900" b="0" i="0" u="none" strike="noStrike" kern="1200" dirty="0">
                        <a:solidFill>
                          <a:schemeClr val="tx2"/>
                        </a:solidFill>
                        <a:effectLst/>
                        <a:latin typeface="+mn-lt"/>
                        <a:ea typeface="+mn-ea"/>
                        <a:cs typeface="+mn-cs"/>
                      </a:endParaRPr>
                    </a:p>
                  </a:txBody>
                  <a:tcPr marL="6351" marR="6351" marT="6351" marB="0" anchor="b">
                    <a:noFill/>
                  </a:tcPr>
                </a:tc>
                <a:tc>
                  <a:txBody>
                    <a:bodyPr/>
                    <a:lstStyle/>
                    <a:p>
                      <a:pPr algn="ctr" fontAlgn="b"/>
                      <a:r>
                        <a:rPr lang="en-US" sz="1900" u="none" strike="noStrike" dirty="0">
                          <a:solidFill>
                            <a:schemeClr val="tx2"/>
                          </a:solidFill>
                          <a:effectLst/>
                          <a:latin typeface="+mn-lt"/>
                        </a:rPr>
                        <a:t>497%</a:t>
                      </a:r>
                      <a:endParaRPr lang="en-US" sz="1900" b="0" i="0" u="none" strike="noStrike" dirty="0">
                        <a:solidFill>
                          <a:schemeClr val="tx2"/>
                        </a:solidFill>
                        <a:effectLst/>
                        <a:latin typeface="+mn-lt"/>
                      </a:endParaRPr>
                    </a:p>
                  </a:txBody>
                  <a:tcPr marL="13547" marR="13547" marT="13547" marB="0" anchor="b"/>
                </a:tc>
                <a:tc>
                  <a:txBody>
                    <a:bodyPr/>
                    <a:lstStyle/>
                    <a:p>
                      <a:pPr algn="ctr" fontAlgn="b"/>
                      <a:endParaRPr lang="en-US" sz="1900" b="0" i="0" u="none" strike="noStrike" dirty="0">
                        <a:solidFill>
                          <a:schemeClr val="tx2"/>
                        </a:solidFill>
                        <a:effectLst/>
                        <a:latin typeface="+mn-lt"/>
                      </a:endParaRPr>
                    </a:p>
                  </a:txBody>
                  <a:tcPr marL="13547" marR="13547" marT="13547" marB="0" anchor="b">
                    <a:noFill/>
                  </a:tcPr>
                </a:tc>
                <a:tc>
                  <a:txBody>
                    <a:bodyPr/>
                    <a:lstStyle/>
                    <a:p>
                      <a:pPr algn="ctr" fontAlgn="b"/>
                      <a:r>
                        <a:rPr lang="en-US" sz="2000" b="1" i="0" u="none" strike="noStrike" dirty="0">
                          <a:solidFill>
                            <a:schemeClr val="accent1"/>
                          </a:solidFill>
                          <a:effectLst/>
                          <a:latin typeface="+mn-lt"/>
                        </a:rPr>
                        <a:t>1,895%</a:t>
                      </a:r>
                    </a:p>
                  </a:txBody>
                  <a:tcPr marL="13547" marR="13547" marT="13547" marB="0" anchor="b">
                    <a:solidFill>
                      <a:schemeClr val="accent6"/>
                    </a:solidFill>
                  </a:tcPr>
                </a:tc>
                <a:extLst>
                  <a:ext uri="{0D108BD9-81ED-4DB2-BD59-A6C34878D82A}">
                    <a16:rowId xmlns:a16="http://schemas.microsoft.com/office/drawing/2014/main" val="10007"/>
                  </a:ext>
                </a:extLst>
              </a:tr>
            </a:tbl>
          </a:graphicData>
        </a:graphic>
      </p:graphicFrame>
      <p:sp>
        <p:nvSpPr>
          <p:cNvPr id="11" name="Rounded Rectangular Callout 10"/>
          <p:cNvSpPr/>
          <p:nvPr/>
        </p:nvSpPr>
        <p:spPr>
          <a:xfrm>
            <a:off x="4075072" y="1059174"/>
            <a:ext cx="984504" cy="42295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b="1" dirty="0"/>
              <a:t>Optimize it</a:t>
            </a:r>
          </a:p>
        </p:txBody>
      </p:sp>
      <p:sp>
        <p:nvSpPr>
          <p:cNvPr id="13" name="Rounded Rectangular Callout 12"/>
          <p:cNvSpPr/>
          <p:nvPr/>
        </p:nvSpPr>
        <p:spPr>
          <a:xfrm>
            <a:off x="5375367" y="1066201"/>
            <a:ext cx="1150956" cy="42295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b="1" dirty="0"/>
              <a:t>Use Intel Tools</a:t>
            </a:r>
          </a:p>
        </p:txBody>
      </p:sp>
      <p:sp>
        <p:nvSpPr>
          <p:cNvPr id="15" name="Rounded Rectangular Callout 14"/>
          <p:cNvSpPr/>
          <p:nvPr/>
        </p:nvSpPr>
        <p:spPr>
          <a:xfrm>
            <a:off x="6641783" y="949922"/>
            <a:ext cx="1721931" cy="480365"/>
          </a:xfrm>
          <a:prstGeom prst="wedgeRoundRectCallout">
            <a:avLst>
              <a:gd name="adj1" fmla="val -4945"/>
              <a:gd name="adj2" fmla="val 791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dirty="0"/>
              <a:t>Or</a:t>
            </a:r>
            <a:r>
              <a:rPr lang="en-US" sz="1467" b="1" dirty="0"/>
              <a:t> offload to </a:t>
            </a:r>
            <a:r>
              <a:rPr lang="en-US" sz="1467" b="1" dirty="0">
                <a:solidFill>
                  <a:schemeClr val="bg1"/>
                </a:solidFill>
              </a:rPr>
              <a:t>Intel® Iris™ Pro</a:t>
            </a:r>
            <a:r>
              <a:rPr lang="en-US" sz="1467" dirty="0">
                <a:solidFill>
                  <a:schemeClr val="bg1"/>
                </a:solidFill>
              </a:rPr>
              <a:t> </a:t>
            </a:r>
            <a:r>
              <a:rPr lang="en-US" sz="1467" b="1" dirty="0">
                <a:solidFill>
                  <a:schemeClr val="bg1"/>
                </a:solidFill>
              </a:rPr>
              <a:t>Graphics</a:t>
            </a:r>
          </a:p>
        </p:txBody>
      </p:sp>
      <p:sp>
        <p:nvSpPr>
          <p:cNvPr id="16" name="Rounded Rectangular Callout 15"/>
          <p:cNvSpPr/>
          <p:nvPr/>
        </p:nvSpPr>
        <p:spPr>
          <a:xfrm>
            <a:off x="176555" y="945011"/>
            <a:ext cx="3448765" cy="485276"/>
          </a:xfrm>
          <a:prstGeom prst="wedgeRoundRectCallout">
            <a:avLst>
              <a:gd name="adj1" fmla="val -20394"/>
              <a:gd name="adj2" fmla="val 795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b="1" dirty="0"/>
              <a:t>Baseline Caffe* Framework </a:t>
            </a:r>
            <a:br>
              <a:rPr lang="en-US" sz="1467" b="1" dirty="0"/>
            </a:br>
            <a:r>
              <a:rPr lang="en-US" sz="1467" b="1" dirty="0"/>
              <a:t>- Out of Box = 100%</a:t>
            </a:r>
          </a:p>
        </p:txBody>
      </p:sp>
      <p:sp>
        <p:nvSpPr>
          <p:cNvPr id="6" name="Rectangle 5"/>
          <p:cNvSpPr/>
          <p:nvPr/>
        </p:nvSpPr>
        <p:spPr>
          <a:xfrm>
            <a:off x="0" y="5580928"/>
            <a:ext cx="12032379" cy="788806"/>
          </a:xfrm>
          <a:prstGeom prst="rect">
            <a:avLst/>
          </a:prstGeom>
        </p:spPr>
        <p:txBody>
          <a:bodyPr wrap="square">
            <a:spAutoFit/>
          </a:bodyPr>
          <a:lstStyle/>
          <a:p>
            <a:pPr>
              <a:lnSpc>
                <a:spcPts val="933"/>
              </a:lnSpc>
            </a:pPr>
            <a:r>
              <a:rPr lang="en-US" sz="933" baseline="30000" dirty="0">
                <a:sym typeface="Wingdings" panose="05000000000000000000" pitchFamily="2" charset="2"/>
              </a:rPr>
              <a:t>1</a:t>
            </a:r>
            <a:r>
              <a:rPr lang="en-US" sz="933" dirty="0">
                <a:sym typeface="Wingdings" panose="05000000000000000000" pitchFamily="2" charset="2"/>
              </a:rPr>
              <a:t>Accuracy changes can occur w/ FP16</a:t>
            </a:r>
            <a:endParaRPr lang="en-US" sz="933" dirty="0"/>
          </a:p>
          <a:p>
            <a:pPr>
              <a:lnSpc>
                <a:spcPts val="933"/>
              </a:lnSpc>
            </a:pPr>
            <a:r>
              <a:rPr lang="en-US" sz="933" dirty="0">
                <a:solidFill>
                  <a:schemeClr val="bg2">
                    <a:lumMod val="50000"/>
                  </a:schemeClr>
                </a:solidFill>
              </a:rPr>
              <a:t>Benchmark results were obtained prior to implementation of recent software patches and firmware updates intended to address exploits referred to as "</a:t>
            </a:r>
            <a:r>
              <a:rPr lang="en-US" sz="933" dirty="0" err="1">
                <a:solidFill>
                  <a:schemeClr val="bg2">
                    <a:lumMod val="50000"/>
                  </a:schemeClr>
                </a:solidFill>
              </a:rPr>
              <a:t>Spectre</a:t>
            </a:r>
            <a:r>
              <a:rPr lang="en-US" sz="933" dirty="0">
                <a:solidFill>
                  <a:schemeClr val="bg2">
                    <a:lumMod val="50000"/>
                  </a:schemeClr>
                </a:solidFill>
              </a:rPr>
              <a:t>" and "Meltdown". Implementation of these updates may make these results inapplicable to your device or system. For more complete information about performance and benchmark results, visit </a:t>
            </a:r>
            <a:r>
              <a:rPr lang="en-US" sz="933" dirty="0">
                <a:solidFill>
                  <a:schemeClr val="bg2">
                    <a:lumMod val="50000"/>
                  </a:schemeClr>
                </a:solidFill>
                <a:hlinkClick r:id="rId3"/>
              </a:rPr>
              <a:t>www.intel.com/benchmarks</a:t>
            </a:r>
            <a:r>
              <a:rPr lang="en-US" sz="933" dirty="0">
                <a:solidFill>
                  <a:schemeClr val="bg2">
                    <a:lumMod val="50000"/>
                  </a:schemeClr>
                </a:solidFill>
              </a:rPr>
              <a:t>.</a:t>
            </a:r>
          </a:p>
          <a:p>
            <a:pPr>
              <a:lnSpc>
                <a:spcPts val="933"/>
              </a:lnSpc>
            </a:pPr>
            <a:r>
              <a:rPr lang="en-US" sz="933" b="1" dirty="0">
                <a:solidFill>
                  <a:schemeClr val="bg2">
                    <a:lumMod val="50000"/>
                  </a:schemeClr>
                </a:solidFill>
              </a:rPr>
              <a:t>Configuration: </a:t>
            </a:r>
            <a:r>
              <a:rPr lang="en-US" sz="933" dirty="0">
                <a:solidFill>
                  <a:schemeClr val="bg2">
                    <a:lumMod val="50000"/>
                  </a:schemeClr>
                </a:solidFill>
              </a:rPr>
              <a:t>Intel® Core™ i7-6700K CPU @ 2.90GHz fixed, GPU GT2 @ 1.00GHz fixed Internal ONLY testing, performed 4/10/2018 Test v312.30, Ubuntu* 16.04, Intel® Computer Vision SDK 2018 RC4. Tests were based on various parameters such as model used (these are public), batch size, and other factors.  Different models can be accelerated with different Intel </a:t>
            </a:r>
            <a:r>
              <a:rPr lang="en-US" sz="933" dirty="0" err="1">
                <a:solidFill>
                  <a:schemeClr val="bg2">
                    <a:lumMod val="50000"/>
                  </a:schemeClr>
                </a:solidFill>
              </a:rPr>
              <a:t>hardeware</a:t>
            </a:r>
            <a:r>
              <a:rPr lang="en-US" sz="933" dirty="0">
                <a:solidFill>
                  <a:schemeClr val="bg2">
                    <a:lumMod val="50000"/>
                  </a:schemeClr>
                </a:solidFill>
              </a:rPr>
              <a:t> solutions, yet use the same Intel software tools! </a:t>
            </a:r>
          </a:p>
          <a:p>
            <a:pPr>
              <a:lnSpc>
                <a:spcPts val="933"/>
              </a:lnSpc>
            </a:pPr>
            <a:r>
              <a:rPr lang="en-US" sz="933" dirty="0">
                <a:solidFill>
                  <a:schemeClr val="bg2">
                    <a:lumMod val="50000"/>
                  </a:schemeClr>
                </a:solidFill>
              </a:rPr>
              <a:t>Benchmark Source Intel Corporation. </a:t>
            </a:r>
            <a:r>
              <a:rPr lang="en-US" sz="933" dirty="0">
                <a:solidFill>
                  <a:srgbClr val="FF0000"/>
                </a:solidFill>
              </a:rPr>
              <a:t>See full details in Backup Slide</a:t>
            </a:r>
          </a:p>
        </p:txBody>
      </p:sp>
      <p:sp>
        <p:nvSpPr>
          <p:cNvPr id="17" name="Rounded Rectangular Callout 16"/>
          <p:cNvSpPr/>
          <p:nvPr/>
        </p:nvSpPr>
        <p:spPr>
          <a:xfrm>
            <a:off x="8525941" y="932684"/>
            <a:ext cx="1721931" cy="480365"/>
          </a:xfrm>
          <a:prstGeom prst="wedgeRoundRectCallout">
            <a:avLst>
              <a:gd name="adj1" fmla="val -4945"/>
              <a:gd name="adj2" fmla="val 791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67" dirty="0"/>
              <a:t>Or</a:t>
            </a:r>
            <a:r>
              <a:rPr lang="en-US" sz="1467" b="1" dirty="0"/>
              <a:t> offload to </a:t>
            </a:r>
            <a:r>
              <a:rPr lang="en-US" sz="1467" b="1" dirty="0">
                <a:solidFill>
                  <a:schemeClr val="bg1"/>
                </a:solidFill>
              </a:rPr>
              <a:t>Intel® FPGA</a:t>
            </a:r>
          </a:p>
        </p:txBody>
      </p:sp>
      <p:sp>
        <p:nvSpPr>
          <p:cNvPr id="18" name="Rectangle 17"/>
          <p:cNvSpPr/>
          <p:nvPr/>
        </p:nvSpPr>
        <p:spPr>
          <a:xfrm>
            <a:off x="704470" y="5141110"/>
            <a:ext cx="10962789" cy="492443"/>
          </a:xfrm>
          <a:prstGeom prst="rect">
            <a:avLst/>
          </a:prstGeom>
        </p:spPr>
        <p:txBody>
          <a:bodyPr wrap="square" lIns="0" tIns="0" rIns="0" bIns="0">
            <a:spAutoFit/>
          </a:bodyPr>
          <a:lstStyle/>
          <a:p>
            <a:pPr algn="ctr"/>
            <a:r>
              <a:rPr lang="en-US" sz="1600" b="1" dirty="0">
                <a:solidFill>
                  <a:schemeClr val="accent1"/>
                </a:solidFill>
              </a:rPr>
              <a:t>Intel® Computer Vision SDK Accelerates Performance of Deep Learning Models running on Intel Hardware</a:t>
            </a:r>
          </a:p>
          <a:p>
            <a:pPr algn="ctr"/>
            <a:r>
              <a:rPr lang="en-US" sz="1600" dirty="0">
                <a:solidFill>
                  <a:schemeClr val="tx2"/>
                </a:solidFill>
                <a:sym typeface="Wingdings" panose="05000000000000000000" pitchFamily="2" charset="2"/>
              </a:rPr>
              <a:t>  Get Faster Results with Less Work</a:t>
            </a:r>
          </a:p>
        </p:txBody>
      </p:sp>
      <p:sp>
        <p:nvSpPr>
          <p:cNvPr id="19" name="TextBox 18"/>
          <p:cNvSpPr txBox="1"/>
          <p:nvPr/>
        </p:nvSpPr>
        <p:spPr>
          <a:xfrm>
            <a:off x="3725333" y="6404746"/>
            <a:ext cx="7247467" cy="525785"/>
          </a:xfrm>
          <a:prstGeom prst="rect">
            <a:avLst/>
          </a:prstGeom>
          <a:noFill/>
        </p:spPr>
        <p:txBody>
          <a:bodyPr vert="horz" wrap="square" lIns="0" tIns="0" rIns="0" bIns="0" rtlCol="0">
            <a:spAutoFit/>
          </a:bodyPr>
          <a:lstStyle/>
          <a:p>
            <a:pPr>
              <a:lnSpc>
                <a:spcPts val="800"/>
              </a:lnSpc>
            </a:pPr>
            <a:r>
              <a:rPr lang="en-US" sz="800" dirty="0">
                <a:solidFill>
                  <a:schemeClr val="bg1"/>
                </a:solidFill>
                <a:latin typeface="Arial Narrow" panose="020B0606020202030204" pitchFamily="34" charset="0"/>
                <a:ea typeface="MS PGothic" pitchFamily="34" charset="-128"/>
              </a:rPr>
              <a:t>Intel</a:t>
            </a:r>
            <a:r>
              <a:rPr lang="en-US" altLang="en-US" sz="800" dirty="0">
                <a:solidFill>
                  <a:schemeClr val="bg1"/>
                </a:solidFill>
                <a:latin typeface="Arial Narrow" panose="020B0606020202030204" pitchFamily="34" charset="0"/>
                <a:ea typeface="MS PGothic" pitchFamily="34" charset="-128"/>
              </a:rPr>
              <a:t>’</a:t>
            </a:r>
            <a:r>
              <a:rPr lang="en-US" sz="800" dirty="0">
                <a:solidFill>
                  <a:schemeClr val="bg1"/>
                </a:solidFill>
                <a:latin typeface="Arial Narrow" panose="020B0606020202030204" pitchFamily="34" charset="0"/>
                <a:ea typeface="MS PGothic" pitchFamily="34" charset="-128"/>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pPr>
              <a:lnSpc>
                <a:spcPts val="933"/>
              </a:lnSpc>
            </a:pPr>
            <a:endParaRPr lang="en-US" sz="800" dirty="0" err="1">
              <a:solidFill>
                <a:schemeClr val="bg1"/>
              </a:solidFill>
              <a:latin typeface="Arial Narrow" panose="020B0606020202030204" pitchFamily="34" charset="0"/>
            </a:endParaRPr>
          </a:p>
        </p:txBody>
      </p:sp>
      <p:cxnSp>
        <p:nvCxnSpPr>
          <p:cNvPr id="20" name="Straight Connector 19"/>
          <p:cNvCxnSpPr/>
          <p:nvPr/>
        </p:nvCxnSpPr>
        <p:spPr>
          <a:xfrm>
            <a:off x="143934" y="5628567"/>
            <a:ext cx="11348013"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555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475135" y="1392466"/>
            <a:ext cx="3694037" cy="4201421"/>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r>
              <a:rPr lang="en-US" sz="3200" kern="0" dirty="0">
                <a:solidFill>
                  <a:schemeClr val="accent2">
                    <a:lumMod val="40000"/>
                    <a:lumOff val="60000"/>
                  </a:schemeClr>
                </a:solidFill>
                <a:latin typeface="Intel Clear Pro"/>
              </a:rPr>
              <a:t>Smart Cameras</a:t>
            </a:r>
          </a:p>
        </p:txBody>
      </p:sp>
      <p:sp>
        <p:nvSpPr>
          <p:cNvPr id="60" name="Rounded Rectangle 59"/>
          <p:cNvSpPr/>
          <p:nvPr/>
        </p:nvSpPr>
        <p:spPr>
          <a:xfrm>
            <a:off x="4250575" y="1392466"/>
            <a:ext cx="3694037" cy="4201421"/>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r>
              <a:rPr lang="en-US" sz="3200" kern="0" dirty="0">
                <a:solidFill>
                  <a:schemeClr val="accent2">
                    <a:lumMod val="40000"/>
                    <a:lumOff val="60000"/>
                  </a:schemeClr>
                </a:solidFill>
                <a:latin typeface="Intel Clear Pro"/>
              </a:rPr>
              <a:t>Video Gateways/NVR</a:t>
            </a:r>
            <a:r>
              <a:rPr lang="en-US" sz="2667" kern="0" dirty="0">
                <a:solidFill>
                  <a:schemeClr val="accent2">
                    <a:lumMod val="40000"/>
                    <a:lumOff val="60000"/>
                  </a:schemeClr>
                </a:solidFill>
                <a:latin typeface="Intel Clear Pro"/>
              </a:rPr>
              <a:t>s</a:t>
            </a:r>
            <a:endParaRPr lang="en-US" sz="3200" kern="0" dirty="0">
              <a:solidFill>
                <a:schemeClr val="accent2">
                  <a:lumMod val="40000"/>
                  <a:lumOff val="60000"/>
                </a:schemeClr>
              </a:solidFill>
              <a:latin typeface="Intel Clear Pro"/>
            </a:endParaRPr>
          </a:p>
        </p:txBody>
      </p:sp>
      <p:sp>
        <p:nvSpPr>
          <p:cNvPr id="61" name="Rounded Rectangle 60"/>
          <p:cNvSpPr/>
          <p:nvPr/>
        </p:nvSpPr>
        <p:spPr>
          <a:xfrm>
            <a:off x="8026014" y="1392466"/>
            <a:ext cx="3694037" cy="4201421"/>
          </a:xfrm>
          <a:prstGeom prst="roundRect">
            <a:avLst>
              <a:gd name="adj" fmla="val 1858"/>
            </a:avLst>
          </a:prstGeom>
          <a:solidFill>
            <a:srgbClr val="003C71">
              <a:alpha val="80000"/>
            </a:srgbClr>
          </a:solidFill>
          <a:ln w="9525" cap="flat" cmpd="sng" algn="ctr">
            <a:solidFill>
              <a:srgbClr val="00AEEF"/>
            </a:solidFill>
            <a:prstDash val="solid"/>
          </a:ln>
          <a:effectLst/>
        </p:spPr>
        <p:txBody>
          <a:bodyPr tIns="0" rtlCol="0" anchor="t" anchorCtr="0"/>
          <a:lstStyle/>
          <a:p>
            <a:pPr algn="ctr" defTabSz="1219170">
              <a:defRPr/>
            </a:pPr>
            <a:r>
              <a:rPr lang="en-US" sz="3200" kern="0" dirty="0">
                <a:solidFill>
                  <a:schemeClr val="accent2">
                    <a:lumMod val="40000"/>
                    <a:lumOff val="60000"/>
                  </a:schemeClr>
                </a:solidFill>
                <a:latin typeface="Intel Clear Pro"/>
              </a:rPr>
              <a:t>Data center / Cloud</a:t>
            </a:r>
          </a:p>
        </p:txBody>
      </p:sp>
      <p:sp>
        <p:nvSpPr>
          <p:cNvPr id="94" name="Rectangle 93"/>
          <p:cNvSpPr/>
          <p:nvPr/>
        </p:nvSpPr>
        <p:spPr>
          <a:xfrm>
            <a:off x="475135" y="3873604"/>
            <a:ext cx="11241731" cy="364707"/>
          </a:xfrm>
          <a:prstGeom prst="rect">
            <a:avLst/>
          </a:prstGeom>
          <a:solidFill>
            <a:sysClr val="window" lastClr="FFFFFF"/>
          </a:solidFill>
          <a:ln w="9525" cap="flat" cmpd="sng" algn="ctr">
            <a:solidFill>
              <a:sysClr val="window" lastClr="FFFFFF"/>
            </a:solidFill>
            <a:prstDash val="solid"/>
          </a:ln>
          <a:effectLst/>
        </p:spPr>
        <p:txBody>
          <a:bodyPr rtlCol="0" anchor="ctr"/>
          <a:lstStyle/>
          <a:p>
            <a:pPr lvl="0" algn="ctr">
              <a:lnSpc>
                <a:spcPct val="80000"/>
              </a:lnSpc>
              <a:defRPr/>
            </a:pPr>
            <a:r>
              <a:rPr lang="en-US" sz="2400" kern="0" dirty="0">
                <a:solidFill>
                  <a:schemeClr val="accent1"/>
                </a:solidFill>
                <a:latin typeface="+mj-lt"/>
              </a:rPr>
              <a:t>FPGA solutions from intel </a:t>
            </a:r>
          </a:p>
        </p:txBody>
      </p:sp>
      <p:sp>
        <p:nvSpPr>
          <p:cNvPr id="95" name="Rectangle 94"/>
          <p:cNvSpPr/>
          <p:nvPr/>
        </p:nvSpPr>
        <p:spPr>
          <a:xfrm>
            <a:off x="475135" y="4359329"/>
            <a:ext cx="11244916" cy="364707"/>
          </a:xfrm>
          <a:prstGeom prst="rect">
            <a:avLst/>
          </a:prstGeom>
          <a:solidFill>
            <a:sysClr val="window" lastClr="FFFFFF"/>
          </a:solidFill>
          <a:ln w="9525" cap="flat" cmpd="sng" algn="ctr">
            <a:solidFill>
              <a:sysClr val="window" lastClr="FFFFFF"/>
            </a:solidFill>
            <a:prstDash val="solid"/>
          </a:ln>
          <a:effectLst/>
        </p:spPr>
        <p:txBody>
          <a:bodyPr rtlCol="0" anchor="ctr"/>
          <a:lstStyle/>
          <a:p>
            <a:pPr algn="ctr" defTabSz="1219170">
              <a:defRPr/>
            </a:pPr>
            <a:r>
              <a:rPr lang="en-US" sz="2400" kern="0" dirty="0">
                <a:solidFill>
                  <a:sysClr val="window" lastClr="FFFFFF"/>
                </a:solidFill>
                <a:latin typeface="Intel Clear"/>
              </a:rPr>
              <a:t>CV</a:t>
            </a:r>
          </a:p>
        </p:txBody>
      </p:sp>
      <p:sp>
        <p:nvSpPr>
          <p:cNvPr id="97" name="Left-Right Arrow 96"/>
          <p:cNvSpPr/>
          <p:nvPr/>
        </p:nvSpPr>
        <p:spPr>
          <a:xfrm>
            <a:off x="475135" y="4804302"/>
            <a:ext cx="11232227" cy="534879"/>
          </a:xfrm>
          <a:prstGeom prst="leftRightArrow">
            <a:avLst>
              <a:gd name="adj1" fmla="val 76132"/>
              <a:gd name="adj2" fmla="val 50000"/>
            </a:avLst>
          </a:prstGeom>
          <a:solidFill>
            <a:schemeClr val="accent1"/>
          </a:solidFill>
          <a:ln w="9525" cap="flat" cmpd="sng" algn="ctr">
            <a:solidFill>
              <a:schemeClr val="accent2"/>
            </a:solidFill>
            <a:prstDash val="solid"/>
          </a:ln>
          <a:effectLst/>
        </p:spPr>
        <p:txBody>
          <a:bodyPr rtlCol="0" anchor="ctr"/>
          <a:lstStyle/>
          <a:p>
            <a:pPr algn="ctr">
              <a:lnSpc>
                <a:spcPct val="80000"/>
              </a:lnSpc>
            </a:pPr>
            <a:r>
              <a:rPr lang="it-IT" sz="3200" kern="0" dirty="0">
                <a:solidFill>
                  <a:schemeClr val="accent2">
                    <a:lumMod val="40000"/>
                    <a:lumOff val="60000"/>
                  </a:schemeClr>
                </a:solidFill>
                <a:latin typeface="+mj-lt"/>
              </a:rPr>
              <a:t>Intel® Media SDK,  Intel® Computer Vision SDK </a:t>
            </a:r>
          </a:p>
        </p:txBody>
      </p:sp>
      <p:sp>
        <p:nvSpPr>
          <p:cNvPr id="3" name="Title 2"/>
          <p:cNvSpPr>
            <a:spLocks noGrp="1"/>
          </p:cNvSpPr>
          <p:nvPr>
            <p:ph type="title"/>
          </p:nvPr>
        </p:nvSpPr>
        <p:spPr>
          <a:xfrm>
            <a:off x="471950" y="304701"/>
            <a:ext cx="11248101" cy="1069075"/>
          </a:xfrm>
        </p:spPr>
        <p:txBody>
          <a:bodyPr/>
          <a:lstStyle/>
          <a:p>
            <a:r>
              <a:rPr lang="en-US" dirty="0"/>
              <a:t>Intel IoT Video Portfolio  </a:t>
            </a:r>
            <a:br>
              <a:rPr lang="en-US" dirty="0"/>
            </a:br>
            <a:r>
              <a:rPr lang="en-US" sz="3200" dirty="0"/>
              <a:t>Intel is investing in AI, computer vision and deep learning for IoT</a:t>
            </a:r>
            <a:endParaRPr lang="en-US" sz="3200" dirty="0">
              <a:solidFill>
                <a:schemeClr val="tx2"/>
              </a:solidFill>
            </a:endParaRPr>
          </a:p>
        </p:txBody>
      </p:sp>
      <p:sp>
        <p:nvSpPr>
          <p:cNvPr id="42" name="Rectangle 41"/>
          <p:cNvSpPr/>
          <p:nvPr/>
        </p:nvSpPr>
        <p:spPr>
          <a:xfrm>
            <a:off x="471950" y="5665294"/>
            <a:ext cx="11248101" cy="494431"/>
          </a:xfrm>
          <a:prstGeom prst="rect">
            <a:avLst/>
          </a:prstGeom>
        </p:spPr>
        <p:txBody>
          <a:bodyPr wrap="square" anchor="b" anchorCtr="0">
            <a:spAutoFit/>
          </a:bodyPr>
          <a:lstStyle/>
          <a:p>
            <a:pPr algn="ctr">
              <a:lnSpc>
                <a:spcPct val="70000"/>
              </a:lnSpc>
            </a:pPr>
            <a:r>
              <a:rPr lang="en-US" sz="3733" dirty="0">
                <a:solidFill>
                  <a:schemeClr val="accent2">
                    <a:lumMod val="40000"/>
                    <a:lumOff val="60000"/>
                  </a:schemeClr>
                </a:solidFill>
                <a:latin typeface="+mj-lt"/>
              </a:rPr>
              <a:t>Industry’s Broadest Media and Computer Vision and Deep Learning Portfolio</a:t>
            </a:r>
          </a:p>
        </p:txBody>
      </p:sp>
      <p:grpSp>
        <p:nvGrpSpPr>
          <p:cNvPr id="79" name="Group 78"/>
          <p:cNvGrpSpPr/>
          <p:nvPr/>
        </p:nvGrpSpPr>
        <p:grpSpPr>
          <a:xfrm>
            <a:off x="1940559" y="2344404"/>
            <a:ext cx="680144" cy="643177"/>
            <a:chOff x="3609138" y="836529"/>
            <a:chExt cx="279330" cy="264148"/>
          </a:xfrm>
          <a:solidFill>
            <a:sysClr val="window" lastClr="FFFFFF"/>
          </a:solidFill>
          <a:effectLst/>
        </p:grpSpPr>
        <p:sp>
          <p:nvSpPr>
            <p:cNvPr id="80" name="Freeform 79"/>
            <p:cNvSpPr>
              <a:spLocks/>
            </p:cNvSpPr>
            <p:nvPr/>
          </p:nvSpPr>
          <p:spPr bwMode="auto">
            <a:xfrm>
              <a:off x="3649823" y="836529"/>
              <a:ext cx="188244" cy="139058"/>
            </a:xfrm>
            <a:custGeom>
              <a:avLst/>
              <a:gdLst>
                <a:gd name="T0" fmla="*/ 109 w 131"/>
                <a:gd name="T1" fmla="*/ 0 h 97"/>
                <a:gd name="T2" fmla="*/ 117 w 131"/>
                <a:gd name="T3" fmla="*/ 17 h 97"/>
                <a:gd name="T4" fmla="*/ 128 w 131"/>
                <a:gd name="T5" fmla="*/ 47 h 97"/>
                <a:gd name="T6" fmla="*/ 121 w 131"/>
                <a:gd name="T7" fmla="*/ 61 h 97"/>
                <a:gd name="T8" fmla="*/ 84 w 131"/>
                <a:gd name="T9" fmla="*/ 74 h 97"/>
                <a:gd name="T10" fmla="*/ 76 w 131"/>
                <a:gd name="T11" fmla="*/ 77 h 97"/>
                <a:gd name="T12" fmla="*/ 76 w 131"/>
                <a:gd name="T13" fmla="*/ 79 h 97"/>
                <a:gd name="T14" fmla="*/ 85 w 131"/>
                <a:gd name="T15" fmla="*/ 79 h 97"/>
                <a:gd name="T16" fmla="*/ 88 w 131"/>
                <a:gd name="T17" fmla="*/ 85 h 97"/>
                <a:gd name="T18" fmla="*/ 75 w 131"/>
                <a:gd name="T19" fmla="*/ 96 h 97"/>
                <a:gd name="T20" fmla="*/ 59 w 131"/>
                <a:gd name="T21" fmla="*/ 90 h 97"/>
                <a:gd name="T22" fmla="*/ 55 w 131"/>
                <a:gd name="T23" fmla="*/ 85 h 97"/>
                <a:gd name="T24" fmla="*/ 29 w 131"/>
                <a:gd name="T25" fmla="*/ 93 h 97"/>
                <a:gd name="T26" fmla="*/ 16 w 131"/>
                <a:gd name="T27" fmla="*/ 87 h 97"/>
                <a:gd name="T28" fmla="*/ 2 w 131"/>
                <a:gd name="T29" fmla="*/ 47 h 97"/>
                <a:gd name="T30" fmla="*/ 10 w 131"/>
                <a:gd name="T31" fmla="*/ 35 h 97"/>
                <a:gd name="T32" fmla="*/ 55 w 131"/>
                <a:gd name="T33" fmla="*/ 19 h 97"/>
                <a:gd name="T34" fmla="*/ 76 w 131"/>
                <a:gd name="T35" fmla="*/ 11 h 97"/>
                <a:gd name="T36" fmla="*/ 82 w 131"/>
                <a:gd name="T37" fmla="*/ 30 h 97"/>
                <a:gd name="T38" fmla="*/ 90 w 131"/>
                <a:gd name="T39" fmla="*/ 32 h 97"/>
                <a:gd name="T40" fmla="*/ 83 w 131"/>
                <a:gd name="T41" fmla="*/ 9 h 97"/>
                <a:gd name="T42" fmla="*/ 85 w 131"/>
                <a:gd name="T43" fmla="*/ 8 h 97"/>
                <a:gd name="T44" fmla="*/ 89 w 131"/>
                <a:gd name="T45" fmla="*/ 18 h 97"/>
                <a:gd name="T46" fmla="*/ 93 w 131"/>
                <a:gd name="T47" fmla="*/ 28 h 97"/>
                <a:gd name="T48" fmla="*/ 98 w 131"/>
                <a:gd name="T49" fmla="*/ 30 h 97"/>
                <a:gd name="T50" fmla="*/ 99 w 131"/>
                <a:gd name="T51" fmla="*/ 25 h 97"/>
                <a:gd name="T52" fmla="*/ 93 w 131"/>
                <a:gd name="T53" fmla="*/ 8 h 97"/>
                <a:gd name="T54" fmla="*/ 93 w 131"/>
                <a:gd name="T55" fmla="*/ 5 h 97"/>
                <a:gd name="T56" fmla="*/ 95 w 131"/>
                <a:gd name="T57" fmla="*/ 5 h 97"/>
                <a:gd name="T58" fmla="*/ 98 w 131"/>
                <a:gd name="T59" fmla="*/ 14 h 97"/>
                <a:gd name="T60" fmla="*/ 102 w 131"/>
                <a:gd name="T61" fmla="*/ 24 h 97"/>
                <a:gd name="T62" fmla="*/ 106 w 131"/>
                <a:gd name="T63" fmla="*/ 27 h 97"/>
                <a:gd name="T64" fmla="*/ 108 w 131"/>
                <a:gd name="T65" fmla="*/ 21 h 97"/>
                <a:gd name="T66" fmla="*/ 104 w 131"/>
                <a:gd name="T67" fmla="*/ 8 h 97"/>
                <a:gd name="T68" fmla="*/ 103 w 131"/>
                <a:gd name="T69" fmla="*/ 0 h 97"/>
                <a:gd name="T70" fmla="*/ 109 w 131"/>
                <a:gd name="T7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97">
                  <a:moveTo>
                    <a:pt x="109" y="0"/>
                  </a:moveTo>
                  <a:cubicBezTo>
                    <a:pt x="112" y="6"/>
                    <a:pt x="115" y="11"/>
                    <a:pt x="117" y="17"/>
                  </a:cubicBezTo>
                  <a:cubicBezTo>
                    <a:pt x="121" y="26"/>
                    <a:pt x="124" y="37"/>
                    <a:pt x="128" y="47"/>
                  </a:cubicBezTo>
                  <a:cubicBezTo>
                    <a:pt x="131" y="55"/>
                    <a:pt x="129" y="59"/>
                    <a:pt x="121" y="61"/>
                  </a:cubicBezTo>
                  <a:cubicBezTo>
                    <a:pt x="109" y="66"/>
                    <a:pt x="96" y="70"/>
                    <a:pt x="84" y="74"/>
                  </a:cubicBezTo>
                  <a:cubicBezTo>
                    <a:pt x="82" y="75"/>
                    <a:pt x="79" y="76"/>
                    <a:pt x="76" y="77"/>
                  </a:cubicBezTo>
                  <a:cubicBezTo>
                    <a:pt x="76" y="78"/>
                    <a:pt x="76" y="79"/>
                    <a:pt x="76" y="79"/>
                  </a:cubicBezTo>
                  <a:cubicBezTo>
                    <a:pt x="79" y="79"/>
                    <a:pt x="82" y="79"/>
                    <a:pt x="85" y="79"/>
                  </a:cubicBezTo>
                  <a:cubicBezTo>
                    <a:pt x="89" y="79"/>
                    <a:pt x="90" y="81"/>
                    <a:pt x="88" y="85"/>
                  </a:cubicBezTo>
                  <a:cubicBezTo>
                    <a:pt x="86" y="91"/>
                    <a:pt x="82" y="95"/>
                    <a:pt x="75" y="96"/>
                  </a:cubicBezTo>
                  <a:cubicBezTo>
                    <a:pt x="69" y="97"/>
                    <a:pt x="63" y="95"/>
                    <a:pt x="59" y="90"/>
                  </a:cubicBezTo>
                  <a:cubicBezTo>
                    <a:pt x="57" y="88"/>
                    <a:pt x="56" y="87"/>
                    <a:pt x="55" y="85"/>
                  </a:cubicBezTo>
                  <a:cubicBezTo>
                    <a:pt x="47" y="88"/>
                    <a:pt x="38" y="91"/>
                    <a:pt x="29" y="93"/>
                  </a:cubicBezTo>
                  <a:cubicBezTo>
                    <a:pt x="22" y="96"/>
                    <a:pt x="19" y="95"/>
                    <a:pt x="16" y="87"/>
                  </a:cubicBezTo>
                  <a:cubicBezTo>
                    <a:pt x="11" y="74"/>
                    <a:pt x="6" y="60"/>
                    <a:pt x="2" y="47"/>
                  </a:cubicBezTo>
                  <a:cubicBezTo>
                    <a:pt x="0" y="41"/>
                    <a:pt x="2" y="37"/>
                    <a:pt x="10" y="35"/>
                  </a:cubicBezTo>
                  <a:cubicBezTo>
                    <a:pt x="25" y="29"/>
                    <a:pt x="40" y="24"/>
                    <a:pt x="55" y="19"/>
                  </a:cubicBezTo>
                  <a:cubicBezTo>
                    <a:pt x="62" y="16"/>
                    <a:pt x="68" y="14"/>
                    <a:pt x="76" y="11"/>
                  </a:cubicBezTo>
                  <a:cubicBezTo>
                    <a:pt x="78" y="18"/>
                    <a:pt x="80" y="24"/>
                    <a:pt x="82" y="30"/>
                  </a:cubicBezTo>
                  <a:cubicBezTo>
                    <a:pt x="84" y="34"/>
                    <a:pt x="86" y="36"/>
                    <a:pt x="90" y="32"/>
                  </a:cubicBezTo>
                  <a:cubicBezTo>
                    <a:pt x="88" y="24"/>
                    <a:pt x="85" y="17"/>
                    <a:pt x="83" y="9"/>
                  </a:cubicBezTo>
                  <a:cubicBezTo>
                    <a:pt x="83" y="9"/>
                    <a:pt x="84" y="8"/>
                    <a:pt x="85" y="8"/>
                  </a:cubicBezTo>
                  <a:cubicBezTo>
                    <a:pt x="86" y="11"/>
                    <a:pt x="88" y="15"/>
                    <a:pt x="89" y="18"/>
                  </a:cubicBezTo>
                  <a:cubicBezTo>
                    <a:pt x="90" y="21"/>
                    <a:pt x="91" y="25"/>
                    <a:pt x="93" y="28"/>
                  </a:cubicBezTo>
                  <a:cubicBezTo>
                    <a:pt x="93" y="29"/>
                    <a:pt x="96" y="29"/>
                    <a:pt x="98" y="30"/>
                  </a:cubicBezTo>
                  <a:cubicBezTo>
                    <a:pt x="98" y="28"/>
                    <a:pt x="99" y="27"/>
                    <a:pt x="99" y="25"/>
                  </a:cubicBezTo>
                  <a:cubicBezTo>
                    <a:pt x="97" y="19"/>
                    <a:pt x="95" y="14"/>
                    <a:pt x="93" y="8"/>
                  </a:cubicBezTo>
                  <a:cubicBezTo>
                    <a:pt x="93" y="7"/>
                    <a:pt x="93" y="6"/>
                    <a:pt x="93" y="5"/>
                  </a:cubicBezTo>
                  <a:cubicBezTo>
                    <a:pt x="94" y="5"/>
                    <a:pt x="94" y="5"/>
                    <a:pt x="95" y="5"/>
                  </a:cubicBezTo>
                  <a:cubicBezTo>
                    <a:pt x="96" y="8"/>
                    <a:pt x="97" y="11"/>
                    <a:pt x="98" y="14"/>
                  </a:cubicBezTo>
                  <a:cubicBezTo>
                    <a:pt x="100" y="17"/>
                    <a:pt x="100" y="21"/>
                    <a:pt x="102" y="24"/>
                  </a:cubicBezTo>
                  <a:cubicBezTo>
                    <a:pt x="103" y="25"/>
                    <a:pt x="105" y="26"/>
                    <a:pt x="106" y="27"/>
                  </a:cubicBezTo>
                  <a:cubicBezTo>
                    <a:pt x="107" y="25"/>
                    <a:pt x="109" y="23"/>
                    <a:pt x="108" y="21"/>
                  </a:cubicBezTo>
                  <a:cubicBezTo>
                    <a:pt x="107" y="17"/>
                    <a:pt x="105" y="12"/>
                    <a:pt x="104" y="8"/>
                  </a:cubicBezTo>
                  <a:cubicBezTo>
                    <a:pt x="103" y="5"/>
                    <a:pt x="103" y="3"/>
                    <a:pt x="103" y="0"/>
                  </a:cubicBezTo>
                  <a:cubicBezTo>
                    <a:pt x="105" y="0"/>
                    <a:pt x="107"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1" name="Freeform 80"/>
            <p:cNvSpPr>
              <a:spLocks/>
            </p:cNvSpPr>
            <p:nvPr/>
          </p:nvSpPr>
          <p:spPr bwMode="auto">
            <a:xfrm>
              <a:off x="3823493" y="947046"/>
              <a:ext cx="64975" cy="153631"/>
            </a:xfrm>
            <a:custGeom>
              <a:avLst/>
              <a:gdLst>
                <a:gd name="T0" fmla="*/ 20 w 45"/>
                <a:gd name="T1" fmla="*/ 107 h 107"/>
                <a:gd name="T2" fmla="*/ 20 w 45"/>
                <a:gd name="T3" fmla="*/ 65 h 107"/>
                <a:gd name="T4" fmla="*/ 0 w 45"/>
                <a:gd name="T5" fmla="*/ 65 h 107"/>
                <a:gd name="T6" fmla="*/ 0 w 45"/>
                <a:gd name="T7" fmla="*/ 41 h 107"/>
                <a:gd name="T8" fmla="*/ 15 w 45"/>
                <a:gd name="T9" fmla="*/ 41 h 107"/>
                <a:gd name="T10" fmla="*/ 21 w 45"/>
                <a:gd name="T11" fmla="*/ 35 h 107"/>
                <a:gd name="T12" fmla="*/ 21 w 45"/>
                <a:gd name="T13" fmla="*/ 7 h 107"/>
                <a:gd name="T14" fmla="*/ 27 w 45"/>
                <a:gd name="T15" fmla="*/ 1 h 107"/>
                <a:gd name="T16" fmla="*/ 44 w 45"/>
                <a:gd name="T17" fmla="*/ 18 h 107"/>
                <a:gd name="T18" fmla="*/ 44 w 45"/>
                <a:gd name="T19" fmla="*/ 99 h 107"/>
                <a:gd name="T20" fmla="*/ 45 w 45"/>
                <a:gd name="T21" fmla="*/ 107 h 107"/>
                <a:gd name="T22" fmla="*/ 20 w 45"/>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7">
                  <a:moveTo>
                    <a:pt x="20" y="107"/>
                  </a:moveTo>
                  <a:cubicBezTo>
                    <a:pt x="20" y="93"/>
                    <a:pt x="20" y="80"/>
                    <a:pt x="20" y="65"/>
                  </a:cubicBezTo>
                  <a:cubicBezTo>
                    <a:pt x="13" y="65"/>
                    <a:pt x="7" y="65"/>
                    <a:pt x="0" y="65"/>
                  </a:cubicBezTo>
                  <a:cubicBezTo>
                    <a:pt x="0" y="57"/>
                    <a:pt x="0" y="50"/>
                    <a:pt x="0" y="41"/>
                  </a:cubicBezTo>
                  <a:cubicBezTo>
                    <a:pt x="5" y="41"/>
                    <a:pt x="10" y="41"/>
                    <a:pt x="15" y="41"/>
                  </a:cubicBezTo>
                  <a:cubicBezTo>
                    <a:pt x="19" y="42"/>
                    <a:pt x="21" y="40"/>
                    <a:pt x="21" y="35"/>
                  </a:cubicBezTo>
                  <a:cubicBezTo>
                    <a:pt x="21" y="26"/>
                    <a:pt x="21" y="16"/>
                    <a:pt x="21" y="7"/>
                  </a:cubicBezTo>
                  <a:cubicBezTo>
                    <a:pt x="21" y="2"/>
                    <a:pt x="22" y="1"/>
                    <a:pt x="27" y="1"/>
                  </a:cubicBezTo>
                  <a:cubicBezTo>
                    <a:pt x="44" y="0"/>
                    <a:pt x="44" y="0"/>
                    <a:pt x="44" y="18"/>
                  </a:cubicBezTo>
                  <a:cubicBezTo>
                    <a:pt x="44" y="45"/>
                    <a:pt x="44" y="72"/>
                    <a:pt x="44" y="99"/>
                  </a:cubicBezTo>
                  <a:cubicBezTo>
                    <a:pt x="44" y="102"/>
                    <a:pt x="45" y="104"/>
                    <a:pt x="45" y="107"/>
                  </a:cubicBezTo>
                  <a:cubicBezTo>
                    <a:pt x="37" y="107"/>
                    <a:pt x="29" y="107"/>
                    <a:pt x="2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2" name="Freeform 81"/>
            <p:cNvSpPr>
              <a:spLocks/>
            </p:cNvSpPr>
            <p:nvPr/>
          </p:nvSpPr>
          <p:spPr bwMode="auto">
            <a:xfrm>
              <a:off x="3609138" y="919721"/>
              <a:ext cx="33398" cy="18825"/>
            </a:xfrm>
            <a:custGeom>
              <a:avLst/>
              <a:gdLst>
                <a:gd name="T0" fmla="*/ 4 w 23"/>
                <a:gd name="T1" fmla="*/ 13 h 13"/>
                <a:gd name="T2" fmla="*/ 0 w 23"/>
                <a:gd name="T3" fmla="*/ 5 h 13"/>
                <a:gd name="T4" fmla="*/ 0 w 23"/>
                <a:gd name="T5" fmla="*/ 4 h 13"/>
                <a:gd name="T6" fmla="*/ 15 w 23"/>
                <a:gd name="T7" fmla="*/ 0 h 13"/>
                <a:gd name="T8" fmla="*/ 23 w 23"/>
                <a:gd name="T9" fmla="*/ 1 h 13"/>
                <a:gd name="T10" fmla="*/ 23 w 23"/>
                <a:gd name="T11" fmla="*/ 4 h 13"/>
                <a:gd name="T12" fmla="*/ 4 w 23"/>
                <a:gd name="T13" fmla="*/ 9 h 13"/>
                <a:gd name="T14" fmla="*/ 4 w 23"/>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4" y="13"/>
                  </a:moveTo>
                  <a:cubicBezTo>
                    <a:pt x="3" y="10"/>
                    <a:pt x="2" y="8"/>
                    <a:pt x="0" y="5"/>
                  </a:cubicBezTo>
                  <a:cubicBezTo>
                    <a:pt x="0" y="5"/>
                    <a:pt x="0" y="4"/>
                    <a:pt x="0" y="4"/>
                  </a:cubicBezTo>
                  <a:cubicBezTo>
                    <a:pt x="5" y="3"/>
                    <a:pt x="10" y="1"/>
                    <a:pt x="15" y="0"/>
                  </a:cubicBezTo>
                  <a:cubicBezTo>
                    <a:pt x="17" y="0"/>
                    <a:pt x="20" y="1"/>
                    <a:pt x="23" y="1"/>
                  </a:cubicBezTo>
                  <a:cubicBezTo>
                    <a:pt x="23" y="2"/>
                    <a:pt x="23" y="3"/>
                    <a:pt x="23" y="4"/>
                  </a:cubicBezTo>
                  <a:cubicBezTo>
                    <a:pt x="20" y="2"/>
                    <a:pt x="6" y="5"/>
                    <a:pt x="4" y="9"/>
                  </a:cubicBezTo>
                  <a:cubicBezTo>
                    <a:pt x="4" y="10"/>
                    <a:pt x="4" y="11"/>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3" name="Freeform 82"/>
            <p:cNvSpPr>
              <a:spLocks noEditPoints="1"/>
            </p:cNvSpPr>
            <p:nvPr/>
          </p:nvSpPr>
          <p:spPr bwMode="auto">
            <a:xfrm>
              <a:off x="3750625" y="971336"/>
              <a:ext cx="64367" cy="77727"/>
            </a:xfrm>
            <a:custGeom>
              <a:avLst/>
              <a:gdLst>
                <a:gd name="T0" fmla="*/ 14 w 45"/>
                <a:gd name="T1" fmla="*/ 23 h 54"/>
                <a:gd name="T2" fmla="*/ 20 w 45"/>
                <a:gd name="T3" fmla="*/ 21 h 54"/>
                <a:gd name="T4" fmla="*/ 40 w 45"/>
                <a:gd name="T5" fmla="*/ 26 h 54"/>
                <a:gd name="T6" fmla="*/ 42 w 45"/>
                <a:gd name="T7" fmla="*/ 45 h 54"/>
                <a:gd name="T8" fmla="*/ 24 w 45"/>
                <a:gd name="T9" fmla="*/ 53 h 54"/>
                <a:gd name="T10" fmla="*/ 11 w 45"/>
                <a:gd name="T11" fmla="*/ 38 h 54"/>
                <a:gd name="T12" fmla="*/ 3 w 45"/>
                <a:gd name="T13" fmla="*/ 15 h 54"/>
                <a:gd name="T14" fmla="*/ 0 w 45"/>
                <a:gd name="T15" fmla="*/ 8 h 54"/>
                <a:gd name="T16" fmla="*/ 22 w 45"/>
                <a:gd name="T17" fmla="*/ 0 h 54"/>
                <a:gd name="T18" fmla="*/ 29 w 45"/>
                <a:gd name="T19" fmla="*/ 12 h 54"/>
                <a:gd name="T20" fmla="*/ 13 w 45"/>
                <a:gd name="T21" fmla="*/ 21 h 54"/>
                <a:gd name="T22" fmla="*/ 14 w 45"/>
                <a:gd name="T23" fmla="*/ 23 h 54"/>
                <a:gd name="T24" fmla="*/ 20 w 45"/>
                <a:gd name="T25" fmla="*/ 38 h 54"/>
                <a:gd name="T26" fmla="*/ 27 w 45"/>
                <a:gd name="T27" fmla="*/ 43 h 54"/>
                <a:gd name="T28" fmla="*/ 34 w 45"/>
                <a:gd name="T29" fmla="*/ 36 h 54"/>
                <a:gd name="T30" fmla="*/ 27 w 45"/>
                <a:gd name="T31" fmla="*/ 30 h 54"/>
                <a:gd name="T32" fmla="*/ 20 w 45"/>
                <a:gd name="T33"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54">
                  <a:moveTo>
                    <a:pt x="14" y="23"/>
                  </a:moveTo>
                  <a:cubicBezTo>
                    <a:pt x="16" y="23"/>
                    <a:pt x="18" y="22"/>
                    <a:pt x="20" y="21"/>
                  </a:cubicBezTo>
                  <a:cubicBezTo>
                    <a:pt x="28" y="17"/>
                    <a:pt x="34" y="19"/>
                    <a:pt x="40" y="26"/>
                  </a:cubicBezTo>
                  <a:cubicBezTo>
                    <a:pt x="45" y="31"/>
                    <a:pt x="45" y="38"/>
                    <a:pt x="42" y="45"/>
                  </a:cubicBezTo>
                  <a:cubicBezTo>
                    <a:pt x="38" y="51"/>
                    <a:pt x="31" y="54"/>
                    <a:pt x="24" y="53"/>
                  </a:cubicBezTo>
                  <a:cubicBezTo>
                    <a:pt x="17" y="52"/>
                    <a:pt x="10" y="45"/>
                    <a:pt x="11" y="38"/>
                  </a:cubicBezTo>
                  <a:cubicBezTo>
                    <a:pt x="11" y="29"/>
                    <a:pt x="7" y="22"/>
                    <a:pt x="3" y="15"/>
                  </a:cubicBezTo>
                  <a:cubicBezTo>
                    <a:pt x="2" y="12"/>
                    <a:pt x="1" y="10"/>
                    <a:pt x="0" y="8"/>
                  </a:cubicBezTo>
                  <a:cubicBezTo>
                    <a:pt x="7" y="5"/>
                    <a:pt x="14" y="2"/>
                    <a:pt x="22" y="0"/>
                  </a:cubicBezTo>
                  <a:cubicBezTo>
                    <a:pt x="24" y="3"/>
                    <a:pt x="26" y="8"/>
                    <a:pt x="29" y="12"/>
                  </a:cubicBezTo>
                  <a:cubicBezTo>
                    <a:pt x="23" y="15"/>
                    <a:pt x="18" y="18"/>
                    <a:pt x="13" y="21"/>
                  </a:cubicBezTo>
                  <a:cubicBezTo>
                    <a:pt x="13" y="22"/>
                    <a:pt x="14" y="23"/>
                    <a:pt x="14" y="23"/>
                  </a:cubicBezTo>
                  <a:close/>
                  <a:moveTo>
                    <a:pt x="20" y="38"/>
                  </a:moveTo>
                  <a:cubicBezTo>
                    <a:pt x="22" y="40"/>
                    <a:pt x="25" y="42"/>
                    <a:pt x="27" y="43"/>
                  </a:cubicBezTo>
                  <a:cubicBezTo>
                    <a:pt x="31" y="43"/>
                    <a:pt x="34" y="40"/>
                    <a:pt x="34" y="36"/>
                  </a:cubicBezTo>
                  <a:cubicBezTo>
                    <a:pt x="33" y="32"/>
                    <a:pt x="31" y="30"/>
                    <a:pt x="27" y="30"/>
                  </a:cubicBezTo>
                  <a:cubicBezTo>
                    <a:pt x="23" y="30"/>
                    <a:pt x="21" y="33"/>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4" name="Freeform 83"/>
            <p:cNvSpPr>
              <a:spLocks/>
            </p:cNvSpPr>
            <p:nvPr/>
          </p:nvSpPr>
          <p:spPr bwMode="auto">
            <a:xfrm>
              <a:off x="3615210" y="931258"/>
              <a:ext cx="37649" cy="38863"/>
            </a:xfrm>
            <a:custGeom>
              <a:avLst/>
              <a:gdLst>
                <a:gd name="T0" fmla="*/ 24 w 26"/>
                <a:gd name="T1" fmla="*/ 10 h 27"/>
                <a:gd name="T2" fmla="*/ 24 w 26"/>
                <a:gd name="T3" fmla="*/ 22 h 27"/>
                <a:gd name="T4" fmla="*/ 10 w 26"/>
                <a:gd name="T5" fmla="*/ 27 h 27"/>
                <a:gd name="T6" fmla="*/ 7 w 26"/>
                <a:gd name="T7" fmla="*/ 24 h 27"/>
                <a:gd name="T8" fmla="*/ 0 w 26"/>
                <a:gd name="T9" fmla="*/ 5 h 27"/>
                <a:gd name="T10" fmla="*/ 0 w 26"/>
                <a:gd name="T11" fmla="*/ 5 h 27"/>
                <a:gd name="T12" fmla="*/ 2 w 26"/>
                <a:gd name="T13" fmla="*/ 8 h 27"/>
                <a:gd name="T14" fmla="*/ 20 w 26"/>
                <a:gd name="T15" fmla="*/ 0 h 27"/>
                <a:gd name="T16" fmla="*/ 24 w 26"/>
                <a:gd name="T17"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4" y="10"/>
                  </a:moveTo>
                  <a:cubicBezTo>
                    <a:pt x="24" y="14"/>
                    <a:pt x="26" y="20"/>
                    <a:pt x="24" y="22"/>
                  </a:cubicBezTo>
                  <a:cubicBezTo>
                    <a:pt x="21" y="25"/>
                    <a:pt x="15" y="26"/>
                    <a:pt x="10" y="27"/>
                  </a:cubicBezTo>
                  <a:cubicBezTo>
                    <a:pt x="10" y="27"/>
                    <a:pt x="7" y="25"/>
                    <a:pt x="7" y="24"/>
                  </a:cubicBezTo>
                  <a:cubicBezTo>
                    <a:pt x="4" y="17"/>
                    <a:pt x="2" y="11"/>
                    <a:pt x="0" y="5"/>
                  </a:cubicBezTo>
                  <a:cubicBezTo>
                    <a:pt x="0" y="5"/>
                    <a:pt x="0" y="5"/>
                    <a:pt x="0" y="5"/>
                  </a:cubicBezTo>
                  <a:cubicBezTo>
                    <a:pt x="1" y="6"/>
                    <a:pt x="1" y="7"/>
                    <a:pt x="2" y="8"/>
                  </a:cubicBezTo>
                  <a:cubicBezTo>
                    <a:pt x="6" y="9"/>
                    <a:pt x="18" y="3"/>
                    <a:pt x="20" y="0"/>
                  </a:cubicBezTo>
                  <a:cubicBezTo>
                    <a:pt x="21" y="3"/>
                    <a:pt x="23" y="7"/>
                    <a:pt x="2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sp>
          <p:nvSpPr>
            <p:cNvPr id="85" name="Freeform 84"/>
            <p:cNvSpPr>
              <a:spLocks/>
            </p:cNvSpPr>
            <p:nvPr/>
          </p:nvSpPr>
          <p:spPr bwMode="auto">
            <a:xfrm>
              <a:off x="3639500" y="905147"/>
              <a:ext cx="27326" cy="63153"/>
            </a:xfrm>
            <a:custGeom>
              <a:avLst/>
              <a:gdLst>
                <a:gd name="T0" fmla="*/ 7 w 19"/>
                <a:gd name="T1" fmla="*/ 28 h 44"/>
                <a:gd name="T2" fmla="*/ 3 w 19"/>
                <a:gd name="T3" fmla="*/ 18 h 44"/>
                <a:gd name="T4" fmla="*/ 2 w 19"/>
                <a:gd name="T5" fmla="*/ 14 h 44"/>
                <a:gd name="T6" fmla="*/ 2 w 19"/>
                <a:gd name="T7" fmla="*/ 11 h 44"/>
                <a:gd name="T8" fmla="*/ 0 w 19"/>
                <a:gd name="T9" fmla="*/ 4 h 44"/>
                <a:gd name="T10" fmla="*/ 3 w 19"/>
                <a:gd name="T11" fmla="*/ 1 h 44"/>
                <a:gd name="T12" fmla="*/ 6 w 19"/>
                <a:gd name="T13" fmla="*/ 2 h 44"/>
                <a:gd name="T14" fmla="*/ 19 w 19"/>
                <a:gd name="T15" fmla="*/ 40 h 44"/>
                <a:gd name="T16" fmla="*/ 17 w 19"/>
                <a:gd name="T17" fmla="*/ 44 h 44"/>
                <a:gd name="T18" fmla="*/ 13 w 19"/>
                <a:gd name="T19" fmla="*/ 41 h 44"/>
                <a:gd name="T20" fmla="*/ 7 w 1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4">
                  <a:moveTo>
                    <a:pt x="7" y="28"/>
                  </a:moveTo>
                  <a:cubicBezTo>
                    <a:pt x="6" y="25"/>
                    <a:pt x="4" y="21"/>
                    <a:pt x="3" y="18"/>
                  </a:cubicBezTo>
                  <a:cubicBezTo>
                    <a:pt x="3" y="17"/>
                    <a:pt x="3" y="16"/>
                    <a:pt x="2" y="14"/>
                  </a:cubicBezTo>
                  <a:cubicBezTo>
                    <a:pt x="2" y="13"/>
                    <a:pt x="2" y="12"/>
                    <a:pt x="2" y="11"/>
                  </a:cubicBezTo>
                  <a:cubicBezTo>
                    <a:pt x="1" y="9"/>
                    <a:pt x="0" y="6"/>
                    <a:pt x="0" y="4"/>
                  </a:cubicBezTo>
                  <a:cubicBezTo>
                    <a:pt x="0" y="3"/>
                    <a:pt x="2" y="1"/>
                    <a:pt x="3" y="1"/>
                  </a:cubicBezTo>
                  <a:cubicBezTo>
                    <a:pt x="3" y="0"/>
                    <a:pt x="5" y="2"/>
                    <a:pt x="6" y="2"/>
                  </a:cubicBezTo>
                  <a:cubicBezTo>
                    <a:pt x="10" y="15"/>
                    <a:pt x="15" y="27"/>
                    <a:pt x="19" y="40"/>
                  </a:cubicBezTo>
                  <a:cubicBezTo>
                    <a:pt x="19" y="41"/>
                    <a:pt x="18" y="43"/>
                    <a:pt x="17" y="44"/>
                  </a:cubicBezTo>
                  <a:cubicBezTo>
                    <a:pt x="16" y="43"/>
                    <a:pt x="14" y="42"/>
                    <a:pt x="13" y="41"/>
                  </a:cubicBezTo>
                  <a:cubicBezTo>
                    <a:pt x="11" y="37"/>
                    <a:pt x="9" y="33"/>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801885" rtl="0" eaLnBrk="1" latinLnBrk="0" hangingPunct="1">
                <a:defRPr sz="1599" kern="1200">
                  <a:solidFill>
                    <a:schemeClr val="tx1"/>
                  </a:solidFill>
                  <a:latin typeface="+mn-lt"/>
                  <a:ea typeface="+mn-ea"/>
                  <a:cs typeface="+mn-cs"/>
                </a:defRPr>
              </a:lvl1pPr>
              <a:lvl2pPr marL="400942" algn="l" defTabSz="801885" rtl="0" eaLnBrk="1" latinLnBrk="0" hangingPunct="1">
                <a:defRPr sz="1599" kern="1200">
                  <a:solidFill>
                    <a:schemeClr val="tx1"/>
                  </a:solidFill>
                  <a:latin typeface="+mn-lt"/>
                  <a:ea typeface="+mn-ea"/>
                  <a:cs typeface="+mn-cs"/>
                </a:defRPr>
              </a:lvl2pPr>
              <a:lvl3pPr marL="801885" algn="l" defTabSz="801885" rtl="0" eaLnBrk="1" latinLnBrk="0" hangingPunct="1">
                <a:defRPr sz="1599" kern="1200">
                  <a:solidFill>
                    <a:schemeClr val="tx1"/>
                  </a:solidFill>
                  <a:latin typeface="+mn-lt"/>
                  <a:ea typeface="+mn-ea"/>
                  <a:cs typeface="+mn-cs"/>
                </a:defRPr>
              </a:lvl3pPr>
              <a:lvl4pPr marL="1202827" algn="l" defTabSz="801885" rtl="0" eaLnBrk="1" latinLnBrk="0" hangingPunct="1">
                <a:defRPr sz="1599" kern="1200">
                  <a:solidFill>
                    <a:schemeClr val="tx1"/>
                  </a:solidFill>
                  <a:latin typeface="+mn-lt"/>
                  <a:ea typeface="+mn-ea"/>
                  <a:cs typeface="+mn-cs"/>
                </a:defRPr>
              </a:lvl4pPr>
              <a:lvl5pPr marL="1603770" algn="l" defTabSz="801885" rtl="0" eaLnBrk="1" latinLnBrk="0" hangingPunct="1">
                <a:defRPr sz="1599" kern="1200">
                  <a:solidFill>
                    <a:schemeClr val="tx1"/>
                  </a:solidFill>
                  <a:latin typeface="+mn-lt"/>
                  <a:ea typeface="+mn-ea"/>
                  <a:cs typeface="+mn-cs"/>
                </a:defRPr>
              </a:lvl5pPr>
              <a:lvl6pPr marL="2004712" algn="l" defTabSz="801885" rtl="0" eaLnBrk="1" latinLnBrk="0" hangingPunct="1">
                <a:defRPr sz="1599" kern="1200">
                  <a:solidFill>
                    <a:schemeClr val="tx1"/>
                  </a:solidFill>
                  <a:latin typeface="+mn-lt"/>
                  <a:ea typeface="+mn-ea"/>
                  <a:cs typeface="+mn-cs"/>
                </a:defRPr>
              </a:lvl6pPr>
              <a:lvl7pPr marL="2405654" algn="l" defTabSz="801885" rtl="0" eaLnBrk="1" latinLnBrk="0" hangingPunct="1">
                <a:defRPr sz="1599" kern="1200">
                  <a:solidFill>
                    <a:schemeClr val="tx1"/>
                  </a:solidFill>
                  <a:latin typeface="+mn-lt"/>
                  <a:ea typeface="+mn-ea"/>
                  <a:cs typeface="+mn-cs"/>
                </a:defRPr>
              </a:lvl7pPr>
              <a:lvl8pPr marL="2806597" algn="l" defTabSz="801885" rtl="0" eaLnBrk="1" latinLnBrk="0" hangingPunct="1">
                <a:defRPr sz="1599" kern="1200">
                  <a:solidFill>
                    <a:schemeClr val="tx1"/>
                  </a:solidFill>
                  <a:latin typeface="+mn-lt"/>
                  <a:ea typeface="+mn-ea"/>
                  <a:cs typeface="+mn-cs"/>
                </a:defRPr>
              </a:lvl8pPr>
              <a:lvl9pPr marL="3207539" algn="l" defTabSz="801885" rtl="0" eaLnBrk="1" latinLnBrk="0" hangingPunct="1">
                <a:defRPr sz="1599" kern="1200">
                  <a:solidFill>
                    <a:schemeClr val="tx1"/>
                  </a:solidFill>
                  <a:latin typeface="+mn-lt"/>
                  <a:ea typeface="+mn-ea"/>
                  <a:cs typeface="+mn-cs"/>
                </a:defRPr>
              </a:lvl9pPr>
            </a:lstStyle>
            <a:p>
              <a:pPr defTabSz="1069153">
                <a:defRPr/>
              </a:pPr>
              <a:endParaRPr lang="en-US" sz="2132" dirty="0">
                <a:solidFill>
                  <a:prstClr val="white"/>
                </a:solidFill>
                <a:latin typeface="Intel Clear"/>
              </a:endParaRPr>
            </a:p>
          </p:txBody>
        </p:sp>
      </p:grpSp>
      <p:pic>
        <p:nvPicPr>
          <p:cNvPr id="86" name="Picture 8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1754" y="3101566"/>
            <a:ext cx="1500801" cy="734383"/>
          </a:xfrm>
          <a:prstGeom prst="rect">
            <a:avLst/>
          </a:prstGeom>
        </p:spPr>
      </p:pic>
      <p:pic>
        <p:nvPicPr>
          <p:cNvPr id="96"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5619359" y="4393595"/>
            <a:ext cx="953283" cy="311984"/>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p:cNvGrpSpPr/>
          <p:nvPr/>
        </p:nvGrpSpPr>
        <p:grpSpPr>
          <a:xfrm>
            <a:off x="5510865" y="2344405"/>
            <a:ext cx="1191208" cy="643177"/>
            <a:chOff x="7937580" y="1605776"/>
            <a:chExt cx="1133721" cy="600762"/>
          </a:xfrm>
          <a:solidFill>
            <a:sysClr val="window" lastClr="FFFFFF"/>
          </a:solidFill>
        </p:grpSpPr>
        <p:sp>
          <p:nvSpPr>
            <p:cNvPr id="73" name="Freeform 72"/>
            <p:cNvSpPr/>
            <p:nvPr/>
          </p:nvSpPr>
          <p:spPr bwMode="auto">
            <a:xfrm>
              <a:off x="7937580" y="1605776"/>
              <a:ext cx="315835" cy="600762"/>
            </a:xfrm>
            <a:custGeom>
              <a:avLst/>
              <a:gdLst>
                <a:gd name="connsiteX0" fmla="*/ 1000335 w 1229925"/>
                <a:gd name="connsiteY0" fmla="*/ 2084578 h 2370934"/>
                <a:gd name="connsiteX1" fmla="*/ 988024 w 1229925"/>
                <a:gd name="connsiteY1" fmla="*/ 2094664 h 2370934"/>
                <a:gd name="connsiteX2" fmla="*/ 988024 w 1229925"/>
                <a:gd name="connsiteY2" fmla="*/ 2197825 h 2370934"/>
                <a:gd name="connsiteX3" fmla="*/ 1000335 w 1229925"/>
                <a:gd name="connsiteY3" fmla="*/ 2207911 h 2370934"/>
                <a:gd name="connsiteX4" fmla="*/ 1123161 w 1229925"/>
                <a:gd name="connsiteY4" fmla="*/ 2207911 h 2370934"/>
                <a:gd name="connsiteX5" fmla="*/ 1135473 w 1229925"/>
                <a:gd name="connsiteY5" fmla="*/ 2197825 h 2370934"/>
                <a:gd name="connsiteX6" fmla="*/ 1135473 w 1229925"/>
                <a:gd name="connsiteY6" fmla="*/ 2094664 h 2370934"/>
                <a:gd name="connsiteX7" fmla="*/ 1123161 w 1229925"/>
                <a:gd name="connsiteY7" fmla="*/ 2084578 h 2370934"/>
                <a:gd name="connsiteX8" fmla="*/ 797580 w 1229925"/>
                <a:gd name="connsiteY8" fmla="*/ 2084578 h 2370934"/>
                <a:gd name="connsiteX9" fmla="*/ 785268 w 1229925"/>
                <a:gd name="connsiteY9" fmla="*/ 2094664 h 2370934"/>
                <a:gd name="connsiteX10" fmla="*/ 785268 w 1229925"/>
                <a:gd name="connsiteY10" fmla="*/ 2197825 h 2370934"/>
                <a:gd name="connsiteX11" fmla="*/ 797580 w 1229925"/>
                <a:gd name="connsiteY11" fmla="*/ 2207911 h 2370934"/>
                <a:gd name="connsiteX12" fmla="*/ 920406 w 1229925"/>
                <a:gd name="connsiteY12" fmla="*/ 2207911 h 2370934"/>
                <a:gd name="connsiteX13" fmla="*/ 932717 w 1229925"/>
                <a:gd name="connsiteY13" fmla="*/ 2197825 h 2370934"/>
                <a:gd name="connsiteX14" fmla="*/ 932717 w 1229925"/>
                <a:gd name="connsiteY14" fmla="*/ 2094664 h 2370934"/>
                <a:gd name="connsiteX15" fmla="*/ 920406 w 1229925"/>
                <a:gd name="connsiteY15" fmla="*/ 2084578 h 2370934"/>
                <a:gd name="connsiteX16" fmla="*/ 93229 w 1229925"/>
                <a:gd name="connsiteY16" fmla="*/ 2079934 h 2370934"/>
                <a:gd name="connsiteX17" fmla="*/ 79712 w 1229925"/>
                <a:gd name="connsiteY17" fmla="*/ 2091008 h 2370934"/>
                <a:gd name="connsiteX18" fmla="*/ 79712 w 1229925"/>
                <a:gd name="connsiteY18" fmla="*/ 2201482 h 2370934"/>
                <a:gd name="connsiteX19" fmla="*/ 93229 w 1229925"/>
                <a:gd name="connsiteY19" fmla="*/ 2212556 h 2370934"/>
                <a:gd name="connsiteX20" fmla="*/ 716443 w 1229925"/>
                <a:gd name="connsiteY20" fmla="*/ 2212556 h 2370934"/>
                <a:gd name="connsiteX21" fmla="*/ 729960 w 1229925"/>
                <a:gd name="connsiteY21" fmla="*/ 2201482 h 2370934"/>
                <a:gd name="connsiteX22" fmla="*/ 729960 w 1229925"/>
                <a:gd name="connsiteY22" fmla="*/ 2091008 h 2370934"/>
                <a:gd name="connsiteX23" fmla="*/ 716443 w 1229925"/>
                <a:gd name="connsiteY23" fmla="*/ 2079934 h 2370934"/>
                <a:gd name="connsiteX24" fmla="*/ 1000335 w 1229925"/>
                <a:gd name="connsiteY24" fmla="*/ 1912785 h 2370934"/>
                <a:gd name="connsiteX25" fmla="*/ 988024 w 1229925"/>
                <a:gd name="connsiteY25" fmla="*/ 1922872 h 2370934"/>
                <a:gd name="connsiteX26" fmla="*/ 988024 w 1229925"/>
                <a:gd name="connsiteY26" fmla="*/ 2026032 h 2370934"/>
                <a:gd name="connsiteX27" fmla="*/ 1000335 w 1229925"/>
                <a:gd name="connsiteY27" fmla="*/ 2036119 h 2370934"/>
                <a:gd name="connsiteX28" fmla="*/ 1123161 w 1229925"/>
                <a:gd name="connsiteY28" fmla="*/ 2036119 h 2370934"/>
                <a:gd name="connsiteX29" fmla="*/ 1135473 w 1229925"/>
                <a:gd name="connsiteY29" fmla="*/ 2026032 h 2370934"/>
                <a:gd name="connsiteX30" fmla="*/ 1135473 w 1229925"/>
                <a:gd name="connsiteY30" fmla="*/ 1922872 h 2370934"/>
                <a:gd name="connsiteX31" fmla="*/ 1123161 w 1229925"/>
                <a:gd name="connsiteY31" fmla="*/ 1912785 h 2370934"/>
                <a:gd name="connsiteX32" fmla="*/ 797580 w 1229925"/>
                <a:gd name="connsiteY32" fmla="*/ 1912785 h 2370934"/>
                <a:gd name="connsiteX33" fmla="*/ 785268 w 1229925"/>
                <a:gd name="connsiteY33" fmla="*/ 1922872 h 2370934"/>
                <a:gd name="connsiteX34" fmla="*/ 785268 w 1229925"/>
                <a:gd name="connsiteY34" fmla="*/ 2026032 h 2370934"/>
                <a:gd name="connsiteX35" fmla="*/ 797580 w 1229925"/>
                <a:gd name="connsiteY35" fmla="*/ 2036119 h 2370934"/>
                <a:gd name="connsiteX36" fmla="*/ 920406 w 1229925"/>
                <a:gd name="connsiteY36" fmla="*/ 2036119 h 2370934"/>
                <a:gd name="connsiteX37" fmla="*/ 932717 w 1229925"/>
                <a:gd name="connsiteY37" fmla="*/ 2026032 h 2370934"/>
                <a:gd name="connsiteX38" fmla="*/ 932717 w 1229925"/>
                <a:gd name="connsiteY38" fmla="*/ 1922872 h 2370934"/>
                <a:gd name="connsiteX39" fmla="*/ 920406 w 1229925"/>
                <a:gd name="connsiteY39" fmla="*/ 1912785 h 2370934"/>
                <a:gd name="connsiteX40" fmla="*/ 93229 w 1229925"/>
                <a:gd name="connsiteY40" fmla="*/ 1908141 h 2370934"/>
                <a:gd name="connsiteX41" fmla="*/ 79712 w 1229925"/>
                <a:gd name="connsiteY41" fmla="*/ 1919215 h 2370934"/>
                <a:gd name="connsiteX42" fmla="*/ 79712 w 1229925"/>
                <a:gd name="connsiteY42" fmla="*/ 2029689 h 2370934"/>
                <a:gd name="connsiteX43" fmla="*/ 93229 w 1229925"/>
                <a:gd name="connsiteY43" fmla="*/ 2040764 h 2370934"/>
                <a:gd name="connsiteX44" fmla="*/ 716443 w 1229925"/>
                <a:gd name="connsiteY44" fmla="*/ 2040764 h 2370934"/>
                <a:gd name="connsiteX45" fmla="*/ 729960 w 1229925"/>
                <a:gd name="connsiteY45" fmla="*/ 2029689 h 2370934"/>
                <a:gd name="connsiteX46" fmla="*/ 729960 w 1229925"/>
                <a:gd name="connsiteY46" fmla="*/ 1919215 h 2370934"/>
                <a:gd name="connsiteX47" fmla="*/ 716443 w 1229925"/>
                <a:gd name="connsiteY47" fmla="*/ 1908141 h 2370934"/>
                <a:gd name="connsiteX48" fmla="*/ 1000335 w 1229925"/>
                <a:gd name="connsiteY48" fmla="*/ 1740993 h 2370934"/>
                <a:gd name="connsiteX49" fmla="*/ 988024 w 1229925"/>
                <a:gd name="connsiteY49" fmla="*/ 1751079 h 2370934"/>
                <a:gd name="connsiteX50" fmla="*/ 988024 w 1229925"/>
                <a:gd name="connsiteY50" fmla="*/ 1854239 h 2370934"/>
                <a:gd name="connsiteX51" fmla="*/ 1000335 w 1229925"/>
                <a:gd name="connsiteY51" fmla="*/ 1864326 h 2370934"/>
                <a:gd name="connsiteX52" fmla="*/ 1123161 w 1229925"/>
                <a:gd name="connsiteY52" fmla="*/ 1864326 h 2370934"/>
                <a:gd name="connsiteX53" fmla="*/ 1135473 w 1229925"/>
                <a:gd name="connsiteY53" fmla="*/ 1854239 h 2370934"/>
                <a:gd name="connsiteX54" fmla="*/ 1135473 w 1229925"/>
                <a:gd name="connsiteY54" fmla="*/ 1751079 h 2370934"/>
                <a:gd name="connsiteX55" fmla="*/ 1123161 w 1229925"/>
                <a:gd name="connsiteY55" fmla="*/ 1740993 h 2370934"/>
                <a:gd name="connsiteX56" fmla="*/ 797580 w 1229925"/>
                <a:gd name="connsiteY56" fmla="*/ 1740993 h 2370934"/>
                <a:gd name="connsiteX57" fmla="*/ 785268 w 1229925"/>
                <a:gd name="connsiteY57" fmla="*/ 1751079 h 2370934"/>
                <a:gd name="connsiteX58" fmla="*/ 785268 w 1229925"/>
                <a:gd name="connsiteY58" fmla="*/ 1854239 h 2370934"/>
                <a:gd name="connsiteX59" fmla="*/ 797580 w 1229925"/>
                <a:gd name="connsiteY59" fmla="*/ 1864326 h 2370934"/>
                <a:gd name="connsiteX60" fmla="*/ 920406 w 1229925"/>
                <a:gd name="connsiteY60" fmla="*/ 1864326 h 2370934"/>
                <a:gd name="connsiteX61" fmla="*/ 932717 w 1229925"/>
                <a:gd name="connsiteY61" fmla="*/ 1854239 h 2370934"/>
                <a:gd name="connsiteX62" fmla="*/ 932717 w 1229925"/>
                <a:gd name="connsiteY62" fmla="*/ 1751079 h 2370934"/>
                <a:gd name="connsiteX63" fmla="*/ 920406 w 1229925"/>
                <a:gd name="connsiteY63" fmla="*/ 1740993 h 2370934"/>
                <a:gd name="connsiteX64" fmla="*/ 93229 w 1229925"/>
                <a:gd name="connsiteY64" fmla="*/ 1736348 h 2370934"/>
                <a:gd name="connsiteX65" fmla="*/ 79712 w 1229925"/>
                <a:gd name="connsiteY65" fmla="*/ 1747423 h 2370934"/>
                <a:gd name="connsiteX66" fmla="*/ 79712 w 1229925"/>
                <a:gd name="connsiteY66" fmla="*/ 1857897 h 2370934"/>
                <a:gd name="connsiteX67" fmla="*/ 93229 w 1229925"/>
                <a:gd name="connsiteY67" fmla="*/ 1868971 h 2370934"/>
                <a:gd name="connsiteX68" fmla="*/ 716443 w 1229925"/>
                <a:gd name="connsiteY68" fmla="*/ 1868971 h 2370934"/>
                <a:gd name="connsiteX69" fmla="*/ 729960 w 1229925"/>
                <a:gd name="connsiteY69" fmla="*/ 1857897 h 2370934"/>
                <a:gd name="connsiteX70" fmla="*/ 729960 w 1229925"/>
                <a:gd name="connsiteY70" fmla="*/ 1747423 h 2370934"/>
                <a:gd name="connsiteX71" fmla="*/ 716443 w 1229925"/>
                <a:gd name="connsiteY71" fmla="*/ 1736348 h 2370934"/>
                <a:gd name="connsiteX72" fmla="*/ 1000335 w 1229925"/>
                <a:gd name="connsiteY72" fmla="*/ 1569200 h 2370934"/>
                <a:gd name="connsiteX73" fmla="*/ 988024 w 1229925"/>
                <a:gd name="connsiteY73" fmla="*/ 1579287 h 2370934"/>
                <a:gd name="connsiteX74" fmla="*/ 988024 w 1229925"/>
                <a:gd name="connsiteY74" fmla="*/ 1682447 h 2370934"/>
                <a:gd name="connsiteX75" fmla="*/ 1000335 w 1229925"/>
                <a:gd name="connsiteY75" fmla="*/ 1692533 h 2370934"/>
                <a:gd name="connsiteX76" fmla="*/ 1123161 w 1229925"/>
                <a:gd name="connsiteY76" fmla="*/ 1692533 h 2370934"/>
                <a:gd name="connsiteX77" fmla="*/ 1135473 w 1229925"/>
                <a:gd name="connsiteY77" fmla="*/ 1682447 h 2370934"/>
                <a:gd name="connsiteX78" fmla="*/ 1135473 w 1229925"/>
                <a:gd name="connsiteY78" fmla="*/ 1579287 h 2370934"/>
                <a:gd name="connsiteX79" fmla="*/ 1123161 w 1229925"/>
                <a:gd name="connsiteY79" fmla="*/ 1569200 h 2370934"/>
                <a:gd name="connsiteX80" fmla="*/ 797580 w 1229925"/>
                <a:gd name="connsiteY80" fmla="*/ 1569200 h 2370934"/>
                <a:gd name="connsiteX81" fmla="*/ 785268 w 1229925"/>
                <a:gd name="connsiteY81" fmla="*/ 1579287 h 2370934"/>
                <a:gd name="connsiteX82" fmla="*/ 785268 w 1229925"/>
                <a:gd name="connsiteY82" fmla="*/ 1682447 h 2370934"/>
                <a:gd name="connsiteX83" fmla="*/ 797580 w 1229925"/>
                <a:gd name="connsiteY83" fmla="*/ 1692533 h 2370934"/>
                <a:gd name="connsiteX84" fmla="*/ 920406 w 1229925"/>
                <a:gd name="connsiteY84" fmla="*/ 1692533 h 2370934"/>
                <a:gd name="connsiteX85" fmla="*/ 932717 w 1229925"/>
                <a:gd name="connsiteY85" fmla="*/ 1682447 h 2370934"/>
                <a:gd name="connsiteX86" fmla="*/ 932717 w 1229925"/>
                <a:gd name="connsiteY86" fmla="*/ 1579287 h 2370934"/>
                <a:gd name="connsiteX87" fmla="*/ 920406 w 1229925"/>
                <a:gd name="connsiteY87" fmla="*/ 1569200 h 2370934"/>
                <a:gd name="connsiteX88" fmla="*/ 93229 w 1229925"/>
                <a:gd name="connsiteY88" fmla="*/ 1564556 h 2370934"/>
                <a:gd name="connsiteX89" fmla="*/ 79712 w 1229925"/>
                <a:gd name="connsiteY89" fmla="*/ 1575630 h 2370934"/>
                <a:gd name="connsiteX90" fmla="*/ 79712 w 1229925"/>
                <a:gd name="connsiteY90" fmla="*/ 1686104 h 2370934"/>
                <a:gd name="connsiteX91" fmla="*/ 93229 w 1229925"/>
                <a:gd name="connsiteY91" fmla="*/ 1697178 h 2370934"/>
                <a:gd name="connsiteX92" fmla="*/ 716443 w 1229925"/>
                <a:gd name="connsiteY92" fmla="*/ 1697178 h 2370934"/>
                <a:gd name="connsiteX93" fmla="*/ 729960 w 1229925"/>
                <a:gd name="connsiteY93" fmla="*/ 1686104 h 2370934"/>
                <a:gd name="connsiteX94" fmla="*/ 729960 w 1229925"/>
                <a:gd name="connsiteY94" fmla="*/ 1575630 h 2370934"/>
                <a:gd name="connsiteX95" fmla="*/ 716443 w 1229925"/>
                <a:gd name="connsiteY95" fmla="*/ 1564556 h 2370934"/>
                <a:gd name="connsiteX96" fmla="*/ 1000335 w 1229925"/>
                <a:gd name="connsiteY96" fmla="*/ 1397407 h 2370934"/>
                <a:gd name="connsiteX97" fmla="*/ 988024 w 1229925"/>
                <a:gd name="connsiteY97" fmla="*/ 1407494 h 2370934"/>
                <a:gd name="connsiteX98" fmla="*/ 988024 w 1229925"/>
                <a:gd name="connsiteY98" fmla="*/ 1510654 h 2370934"/>
                <a:gd name="connsiteX99" fmla="*/ 1000335 w 1229925"/>
                <a:gd name="connsiteY99" fmla="*/ 1520741 h 2370934"/>
                <a:gd name="connsiteX100" fmla="*/ 1123161 w 1229925"/>
                <a:gd name="connsiteY100" fmla="*/ 1520741 h 2370934"/>
                <a:gd name="connsiteX101" fmla="*/ 1135473 w 1229925"/>
                <a:gd name="connsiteY101" fmla="*/ 1510654 h 2370934"/>
                <a:gd name="connsiteX102" fmla="*/ 1135473 w 1229925"/>
                <a:gd name="connsiteY102" fmla="*/ 1407494 h 2370934"/>
                <a:gd name="connsiteX103" fmla="*/ 1123161 w 1229925"/>
                <a:gd name="connsiteY103" fmla="*/ 1397407 h 2370934"/>
                <a:gd name="connsiteX104" fmla="*/ 797580 w 1229925"/>
                <a:gd name="connsiteY104" fmla="*/ 1397407 h 2370934"/>
                <a:gd name="connsiteX105" fmla="*/ 785268 w 1229925"/>
                <a:gd name="connsiteY105" fmla="*/ 1407494 h 2370934"/>
                <a:gd name="connsiteX106" fmla="*/ 785268 w 1229925"/>
                <a:gd name="connsiteY106" fmla="*/ 1510654 h 2370934"/>
                <a:gd name="connsiteX107" fmla="*/ 797580 w 1229925"/>
                <a:gd name="connsiteY107" fmla="*/ 1520741 h 2370934"/>
                <a:gd name="connsiteX108" fmla="*/ 920406 w 1229925"/>
                <a:gd name="connsiteY108" fmla="*/ 1520741 h 2370934"/>
                <a:gd name="connsiteX109" fmla="*/ 932717 w 1229925"/>
                <a:gd name="connsiteY109" fmla="*/ 1510654 h 2370934"/>
                <a:gd name="connsiteX110" fmla="*/ 932717 w 1229925"/>
                <a:gd name="connsiteY110" fmla="*/ 1407494 h 2370934"/>
                <a:gd name="connsiteX111" fmla="*/ 920406 w 1229925"/>
                <a:gd name="connsiteY111" fmla="*/ 1397407 h 2370934"/>
                <a:gd name="connsiteX112" fmla="*/ 93229 w 1229925"/>
                <a:gd name="connsiteY112" fmla="*/ 1392763 h 2370934"/>
                <a:gd name="connsiteX113" fmla="*/ 79712 w 1229925"/>
                <a:gd name="connsiteY113" fmla="*/ 1403838 h 2370934"/>
                <a:gd name="connsiteX114" fmla="*/ 79712 w 1229925"/>
                <a:gd name="connsiteY114" fmla="*/ 1514312 h 2370934"/>
                <a:gd name="connsiteX115" fmla="*/ 93229 w 1229925"/>
                <a:gd name="connsiteY115" fmla="*/ 1525386 h 2370934"/>
                <a:gd name="connsiteX116" fmla="*/ 716443 w 1229925"/>
                <a:gd name="connsiteY116" fmla="*/ 1525386 h 2370934"/>
                <a:gd name="connsiteX117" fmla="*/ 729960 w 1229925"/>
                <a:gd name="connsiteY117" fmla="*/ 1514312 h 2370934"/>
                <a:gd name="connsiteX118" fmla="*/ 729960 w 1229925"/>
                <a:gd name="connsiteY118" fmla="*/ 1403838 h 2370934"/>
                <a:gd name="connsiteX119" fmla="*/ 716443 w 1229925"/>
                <a:gd name="connsiteY119" fmla="*/ 1392763 h 2370934"/>
                <a:gd name="connsiteX120" fmla="*/ 1000335 w 1229925"/>
                <a:gd name="connsiteY120" fmla="*/ 1225615 h 2370934"/>
                <a:gd name="connsiteX121" fmla="*/ 988024 w 1229925"/>
                <a:gd name="connsiteY121" fmla="*/ 1235701 h 2370934"/>
                <a:gd name="connsiteX122" fmla="*/ 988024 w 1229925"/>
                <a:gd name="connsiteY122" fmla="*/ 1338862 h 2370934"/>
                <a:gd name="connsiteX123" fmla="*/ 1000335 w 1229925"/>
                <a:gd name="connsiteY123" fmla="*/ 1348948 h 2370934"/>
                <a:gd name="connsiteX124" fmla="*/ 1123161 w 1229925"/>
                <a:gd name="connsiteY124" fmla="*/ 1348948 h 2370934"/>
                <a:gd name="connsiteX125" fmla="*/ 1135473 w 1229925"/>
                <a:gd name="connsiteY125" fmla="*/ 1338862 h 2370934"/>
                <a:gd name="connsiteX126" fmla="*/ 1135473 w 1229925"/>
                <a:gd name="connsiteY126" fmla="*/ 1235701 h 2370934"/>
                <a:gd name="connsiteX127" fmla="*/ 1123161 w 1229925"/>
                <a:gd name="connsiteY127" fmla="*/ 1225615 h 2370934"/>
                <a:gd name="connsiteX128" fmla="*/ 797580 w 1229925"/>
                <a:gd name="connsiteY128" fmla="*/ 1225615 h 2370934"/>
                <a:gd name="connsiteX129" fmla="*/ 785268 w 1229925"/>
                <a:gd name="connsiteY129" fmla="*/ 1235701 h 2370934"/>
                <a:gd name="connsiteX130" fmla="*/ 785268 w 1229925"/>
                <a:gd name="connsiteY130" fmla="*/ 1338862 h 2370934"/>
                <a:gd name="connsiteX131" fmla="*/ 797580 w 1229925"/>
                <a:gd name="connsiteY131" fmla="*/ 1348948 h 2370934"/>
                <a:gd name="connsiteX132" fmla="*/ 920406 w 1229925"/>
                <a:gd name="connsiteY132" fmla="*/ 1348948 h 2370934"/>
                <a:gd name="connsiteX133" fmla="*/ 932717 w 1229925"/>
                <a:gd name="connsiteY133" fmla="*/ 1338862 h 2370934"/>
                <a:gd name="connsiteX134" fmla="*/ 932717 w 1229925"/>
                <a:gd name="connsiteY134" fmla="*/ 1235701 h 2370934"/>
                <a:gd name="connsiteX135" fmla="*/ 920406 w 1229925"/>
                <a:gd name="connsiteY135" fmla="*/ 1225615 h 2370934"/>
                <a:gd name="connsiteX136" fmla="*/ 93229 w 1229925"/>
                <a:gd name="connsiteY136" fmla="*/ 1220971 h 2370934"/>
                <a:gd name="connsiteX137" fmla="*/ 79712 w 1229925"/>
                <a:gd name="connsiteY137" fmla="*/ 1232045 h 2370934"/>
                <a:gd name="connsiteX138" fmla="*/ 79712 w 1229925"/>
                <a:gd name="connsiteY138" fmla="*/ 1342519 h 2370934"/>
                <a:gd name="connsiteX139" fmla="*/ 93229 w 1229925"/>
                <a:gd name="connsiteY139" fmla="*/ 1353593 h 2370934"/>
                <a:gd name="connsiteX140" fmla="*/ 716443 w 1229925"/>
                <a:gd name="connsiteY140" fmla="*/ 1353593 h 2370934"/>
                <a:gd name="connsiteX141" fmla="*/ 729960 w 1229925"/>
                <a:gd name="connsiteY141" fmla="*/ 1342519 h 2370934"/>
                <a:gd name="connsiteX142" fmla="*/ 729960 w 1229925"/>
                <a:gd name="connsiteY142" fmla="*/ 1232045 h 2370934"/>
                <a:gd name="connsiteX143" fmla="*/ 716443 w 1229925"/>
                <a:gd name="connsiteY143" fmla="*/ 1220971 h 2370934"/>
                <a:gd name="connsiteX144" fmla="*/ 1000335 w 1229925"/>
                <a:gd name="connsiteY144" fmla="*/ 1053822 h 2370934"/>
                <a:gd name="connsiteX145" fmla="*/ 988024 w 1229925"/>
                <a:gd name="connsiteY145" fmla="*/ 1063909 h 2370934"/>
                <a:gd name="connsiteX146" fmla="*/ 988024 w 1229925"/>
                <a:gd name="connsiteY146" fmla="*/ 1167069 h 2370934"/>
                <a:gd name="connsiteX147" fmla="*/ 1000335 w 1229925"/>
                <a:gd name="connsiteY147" fmla="*/ 1177156 h 2370934"/>
                <a:gd name="connsiteX148" fmla="*/ 1123161 w 1229925"/>
                <a:gd name="connsiteY148" fmla="*/ 1177156 h 2370934"/>
                <a:gd name="connsiteX149" fmla="*/ 1135473 w 1229925"/>
                <a:gd name="connsiteY149" fmla="*/ 1167069 h 2370934"/>
                <a:gd name="connsiteX150" fmla="*/ 1135473 w 1229925"/>
                <a:gd name="connsiteY150" fmla="*/ 1063909 h 2370934"/>
                <a:gd name="connsiteX151" fmla="*/ 1123161 w 1229925"/>
                <a:gd name="connsiteY151" fmla="*/ 1053822 h 2370934"/>
                <a:gd name="connsiteX152" fmla="*/ 797580 w 1229925"/>
                <a:gd name="connsiteY152" fmla="*/ 1053822 h 2370934"/>
                <a:gd name="connsiteX153" fmla="*/ 785268 w 1229925"/>
                <a:gd name="connsiteY153" fmla="*/ 1063909 h 2370934"/>
                <a:gd name="connsiteX154" fmla="*/ 785268 w 1229925"/>
                <a:gd name="connsiteY154" fmla="*/ 1167069 h 2370934"/>
                <a:gd name="connsiteX155" fmla="*/ 797580 w 1229925"/>
                <a:gd name="connsiteY155" fmla="*/ 1177156 h 2370934"/>
                <a:gd name="connsiteX156" fmla="*/ 920406 w 1229925"/>
                <a:gd name="connsiteY156" fmla="*/ 1177156 h 2370934"/>
                <a:gd name="connsiteX157" fmla="*/ 932717 w 1229925"/>
                <a:gd name="connsiteY157" fmla="*/ 1167069 h 2370934"/>
                <a:gd name="connsiteX158" fmla="*/ 932717 w 1229925"/>
                <a:gd name="connsiteY158" fmla="*/ 1063909 h 2370934"/>
                <a:gd name="connsiteX159" fmla="*/ 920406 w 1229925"/>
                <a:gd name="connsiteY159" fmla="*/ 1053822 h 2370934"/>
                <a:gd name="connsiteX160" fmla="*/ 93229 w 1229925"/>
                <a:gd name="connsiteY160" fmla="*/ 1049178 h 2370934"/>
                <a:gd name="connsiteX161" fmla="*/ 79712 w 1229925"/>
                <a:gd name="connsiteY161" fmla="*/ 1060252 h 2370934"/>
                <a:gd name="connsiteX162" fmla="*/ 79712 w 1229925"/>
                <a:gd name="connsiteY162" fmla="*/ 1170726 h 2370934"/>
                <a:gd name="connsiteX163" fmla="*/ 93229 w 1229925"/>
                <a:gd name="connsiteY163" fmla="*/ 1181801 h 2370934"/>
                <a:gd name="connsiteX164" fmla="*/ 716443 w 1229925"/>
                <a:gd name="connsiteY164" fmla="*/ 1181801 h 2370934"/>
                <a:gd name="connsiteX165" fmla="*/ 729960 w 1229925"/>
                <a:gd name="connsiteY165" fmla="*/ 1170726 h 2370934"/>
                <a:gd name="connsiteX166" fmla="*/ 729960 w 1229925"/>
                <a:gd name="connsiteY166" fmla="*/ 1060252 h 2370934"/>
                <a:gd name="connsiteX167" fmla="*/ 716443 w 1229925"/>
                <a:gd name="connsiteY167" fmla="*/ 1049178 h 2370934"/>
                <a:gd name="connsiteX168" fmla="*/ 1000335 w 1229925"/>
                <a:gd name="connsiteY168" fmla="*/ 882030 h 2370934"/>
                <a:gd name="connsiteX169" fmla="*/ 988024 w 1229925"/>
                <a:gd name="connsiteY169" fmla="*/ 892116 h 2370934"/>
                <a:gd name="connsiteX170" fmla="*/ 988024 w 1229925"/>
                <a:gd name="connsiteY170" fmla="*/ 995276 h 2370934"/>
                <a:gd name="connsiteX171" fmla="*/ 1000335 w 1229925"/>
                <a:gd name="connsiteY171" fmla="*/ 1005363 h 2370934"/>
                <a:gd name="connsiteX172" fmla="*/ 1123161 w 1229925"/>
                <a:gd name="connsiteY172" fmla="*/ 1005363 h 2370934"/>
                <a:gd name="connsiteX173" fmla="*/ 1135473 w 1229925"/>
                <a:gd name="connsiteY173" fmla="*/ 995276 h 2370934"/>
                <a:gd name="connsiteX174" fmla="*/ 1135473 w 1229925"/>
                <a:gd name="connsiteY174" fmla="*/ 892116 h 2370934"/>
                <a:gd name="connsiteX175" fmla="*/ 1123161 w 1229925"/>
                <a:gd name="connsiteY175" fmla="*/ 882030 h 2370934"/>
                <a:gd name="connsiteX176" fmla="*/ 797580 w 1229925"/>
                <a:gd name="connsiteY176" fmla="*/ 882030 h 2370934"/>
                <a:gd name="connsiteX177" fmla="*/ 785268 w 1229925"/>
                <a:gd name="connsiteY177" fmla="*/ 892116 h 2370934"/>
                <a:gd name="connsiteX178" fmla="*/ 785268 w 1229925"/>
                <a:gd name="connsiteY178" fmla="*/ 995276 h 2370934"/>
                <a:gd name="connsiteX179" fmla="*/ 797580 w 1229925"/>
                <a:gd name="connsiteY179" fmla="*/ 1005363 h 2370934"/>
                <a:gd name="connsiteX180" fmla="*/ 920406 w 1229925"/>
                <a:gd name="connsiteY180" fmla="*/ 1005363 h 2370934"/>
                <a:gd name="connsiteX181" fmla="*/ 932717 w 1229925"/>
                <a:gd name="connsiteY181" fmla="*/ 995276 h 2370934"/>
                <a:gd name="connsiteX182" fmla="*/ 932717 w 1229925"/>
                <a:gd name="connsiteY182" fmla="*/ 892116 h 2370934"/>
                <a:gd name="connsiteX183" fmla="*/ 920406 w 1229925"/>
                <a:gd name="connsiteY183" fmla="*/ 882030 h 2370934"/>
                <a:gd name="connsiteX184" fmla="*/ 93229 w 1229925"/>
                <a:gd name="connsiteY184" fmla="*/ 877385 h 2370934"/>
                <a:gd name="connsiteX185" fmla="*/ 79712 w 1229925"/>
                <a:gd name="connsiteY185" fmla="*/ 888460 h 2370934"/>
                <a:gd name="connsiteX186" fmla="*/ 79712 w 1229925"/>
                <a:gd name="connsiteY186" fmla="*/ 998934 h 2370934"/>
                <a:gd name="connsiteX187" fmla="*/ 93229 w 1229925"/>
                <a:gd name="connsiteY187" fmla="*/ 1010008 h 2370934"/>
                <a:gd name="connsiteX188" fmla="*/ 716443 w 1229925"/>
                <a:gd name="connsiteY188" fmla="*/ 1010008 h 2370934"/>
                <a:gd name="connsiteX189" fmla="*/ 729960 w 1229925"/>
                <a:gd name="connsiteY189" fmla="*/ 998934 h 2370934"/>
                <a:gd name="connsiteX190" fmla="*/ 729960 w 1229925"/>
                <a:gd name="connsiteY190" fmla="*/ 888460 h 2370934"/>
                <a:gd name="connsiteX191" fmla="*/ 716443 w 1229925"/>
                <a:gd name="connsiteY191" fmla="*/ 877385 h 2370934"/>
                <a:gd name="connsiteX192" fmla="*/ 1000335 w 1229925"/>
                <a:gd name="connsiteY192" fmla="*/ 710237 h 2370934"/>
                <a:gd name="connsiteX193" fmla="*/ 988024 w 1229925"/>
                <a:gd name="connsiteY193" fmla="*/ 720324 h 2370934"/>
                <a:gd name="connsiteX194" fmla="*/ 988024 w 1229925"/>
                <a:gd name="connsiteY194" fmla="*/ 823484 h 2370934"/>
                <a:gd name="connsiteX195" fmla="*/ 1000335 w 1229925"/>
                <a:gd name="connsiteY195" fmla="*/ 833570 h 2370934"/>
                <a:gd name="connsiteX196" fmla="*/ 1123161 w 1229925"/>
                <a:gd name="connsiteY196" fmla="*/ 833570 h 2370934"/>
                <a:gd name="connsiteX197" fmla="*/ 1135473 w 1229925"/>
                <a:gd name="connsiteY197" fmla="*/ 823484 h 2370934"/>
                <a:gd name="connsiteX198" fmla="*/ 1135473 w 1229925"/>
                <a:gd name="connsiteY198" fmla="*/ 720324 h 2370934"/>
                <a:gd name="connsiteX199" fmla="*/ 1123161 w 1229925"/>
                <a:gd name="connsiteY199" fmla="*/ 710237 h 2370934"/>
                <a:gd name="connsiteX200" fmla="*/ 797580 w 1229925"/>
                <a:gd name="connsiteY200" fmla="*/ 710237 h 2370934"/>
                <a:gd name="connsiteX201" fmla="*/ 785268 w 1229925"/>
                <a:gd name="connsiteY201" fmla="*/ 720324 h 2370934"/>
                <a:gd name="connsiteX202" fmla="*/ 785268 w 1229925"/>
                <a:gd name="connsiteY202" fmla="*/ 823484 h 2370934"/>
                <a:gd name="connsiteX203" fmla="*/ 797580 w 1229925"/>
                <a:gd name="connsiteY203" fmla="*/ 833570 h 2370934"/>
                <a:gd name="connsiteX204" fmla="*/ 920406 w 1229925"/>
                <a:gd name="connsiteY204" fmla="*/ 833570 h 2370934"/>
                <a:gd name="connsiteX205" fmla="*/ 932717 w 1229925"/>
                <a:gd name="connsiteY205" fmla="*/ 823484 h 2370934"/>
                <a:gd name="connsiteX206" fmla="*/ 932717 w 1229925"/>
                <a:gd name="connsiteY206" fmla="*/ 720324 h 2370934"/>
                <a:gd name="connsiteX207" fmla="*/ 920406 w 1229925"/>
                <a:gd name="connsiteY207" fmla="*/ 710237 h 2370934"/>
                <a:gd name="connsiteX208" fmla="*/ 93229 w 1229925"/>
                <a:gd name="connsiteY208" fmla="*/ 705593 h 2370934"/>
                <a:gd name="connsiteX209" fmla="*/ 79712 w 1229925"/>
                <a:gd name="connsiteY209" fmla="*/ 716667 h 2370934"/>
                <a:gd name="connsiteX210" fmla="*/ 79712 w 1229925"/>
                <a:gd name="connsiteY210" fmla="*/ 827141 h 2370934"/>
                <a:gd name="connsiteX211" fmla="*/ 93229 w 1229925"/>
                <a:gd name="connsiteY211" fmla="*/ 838215 h 2370934"/>
                <a:gd name="connsiteX212" fmla="*/ 716443 w 1229925"/>
                <a:gd name="connsiteY212" fmla="*/ 838215 h 2370934"/>
                <a:gd name="connsiteX213" fmla="*/ 729960 w 1229925"/>
                <a:gd name="connsiteY213" fmla="*/ 827141 h 2370934"/>
                <a:gd name="connsiteX214" fmla="*/ 729960 w 1229925"/>
                <a:gd name="connsiteY214" fmla="*/ 716667 h 2370934"/>
                <a:gd name="connsiteX215" fmla="*/ 716443 w 1229925"/>
                <a:gd name="connsiteY215" fmla="*/ 705593 h 2370934"/>
                <a:gd name="connsiteX216" fmla="*/ 1000335 w 1229925"/>
                <a:gd name="connsiteY216" fmla="*/ 538444 h 2370934"/>
                <a:gd name="connsiteX217" fmla="*/ 988024 w 1229925"/>
                <a:gd name="connsiteY217" fmla="*/ 548531 h 2370934"/>
                <a:gd name="connsiteX218" fmla="*/ 988024 w 1229925"/>
                <a:gd name="connsiteY218" fmla="*/ 651691 h 2370934"/>
                <a:gd name="connsiteX219" fmla="*/ 1000335 w 1229925"/>
                <a:gd name="connsiteY219" fmla="*/ 661778 h 2370934"/>
                <a:gd name="connsiteX220" fmla="*/ 1123161 w 1229925"/>
                <a:gd name="connsiteY220" fmla="*/ 661778 h 2370934"/>
                <a:gd name="connsiteX221" fmla="*/ 1135473 w 1229925"/>
                <a:gd name="connsiteY221" fmla="*/ 651691 h 2370934"/>
                <a:gd name="connsiteX222" fmla="*/ 1135473 w 1229925"/>
                <a:gd name="connsiteY222" fmla="*/ 548531 h 2370934"/>
                <a:gd name="connsiteX223" fmla="*/ 1123161 w 1229925"/>
                <a:gd name="connsiteY223" fmla="*/ 538444 h 2370934"/>
                <a:gd name="connsiteX224" fmla="*/ 797580 w 1229925"/>
                <a:gd name="connsiteY224" fmla="*/ 538444 h 2370934"/>
                <a:gd name="connsiteX225" fmla="*/ 785268 w 1229925"/>
                <a:gd name="connsiteY225" fmla="*/ 548531 h 2370934"/>
                <a:gd name="connsiteX226" fmla="*/ 785268 w 1229925"/>
                <a:gd name="connsiteY226" fmla="*/ 651691 h 2370934"/>
                <a:gd name="connsiteX227" fmla="*/ 797580 w 1229925"/>
                <a:gd name="connsiteY227" fmla="*/ 661778 h 2370934"/>
                <a:gd name="connsiteX228" fmla="*/ 920406 w 1229925"/>
                <a:gd name="connsiteY228" fmla="*/ 661778 h 2370934"/>
                <a:gd name="connsiteX229" fmla="*/ 932717 w 1229925"/>
                <a:gd name="connsiteY229" fmla="*/ 651691 h 2370934"/>
                <a:gd name="connsiteX230" fmla="*/ 932717 w 1229925"/>
                <a:gd name="connsiteY230" fmla="*/ 548531 h 2370934"/>
                <a:gd name="connsiteX231" fmla="*/ 920406 w 1229925"/>
                <a:gd name="connsiteY231" fmla="*/ 538444 h 2370934"/>
                <a:gd name="connsiteX232" fmla="*/ 93229 w 1229925"/>
                <a:gd name="connsiteY232" fmla="*/ 533800 h 2370934"/>
                <a:gd name="connsiteX233" fmla="*/ 79712 w 1229925"/>
                <a:gd name="connsiteY233" fmla="*/ 544874 h 2370934"/>
                <a:gd name="connsiteX234" fmla="*/ 79712 w 1229925"/>
                <a:gd name="connsiteY234" fmla="*/ 655349 h 2370934"/>
                <a:gd name="connsiteX235" fmla="*/ 93229 w 1229925"/>
                <a:gd name="connsiteY235" fmla="*/ 666423 h 2370934"/>
                <a:gd name="connsiteX236" fmla="*/ 716443 w 1229925"/>
                <a:gd name="connsiteY236" fmla="*/ 666423 h 2370934"/>
                <a:gd name="connsiteX237" fmla="*/ 729960 w 1229925"/>
                <a:gd name="connsiteY237" fmla="*/ 655349 h 2370934"/>
                <a:gd name="connsiteX238" fmla="*/ 729960 w 1229925"/>
                <a:gd name="connsiteY238" fmla="*/ 544874 h 2370934"/>
                <a:gd name="connsiteX239" fmla="*/ 716443 w 1229925"/>
                <a:gd name="connsiteY239" fmla="*/ 533800 h 2370934"/>
                <a:gd name="connsiteX240" fmla="*/ 1000335 w 1229925"/>
                <a:gd name="connsiteY240" fmla="*/ 366652 h 2370934"/>
                <a:gd name="connsiteX241" fmla="*/ 988024 w 1229925"/>
                <a:gd name="connsiteY241" fmla="*/ 376738 h 2370934"/>
                <a:gd name="connsiteX242" fmla="*/ 988024 w 1229925"/>
                <a:gd name="connsiteY242" fmla="*/ 479899 h 2370934"/>
                <a:gd name="connsiteX243" fmla="*/ 1000335 w 1229925"/>
                <a:gd name="connsiteY243" fmla="*/ 489985 h 2370934"/>
                <a:gd name="connsiteX244" fmla="*/ 1123161 w 1229925"/>
                <a:gd name="connsiteY244" fmla="*/ 489985 h 2370934"/>
                <a:gd name="connsiteX245" fmla="*/ 1135473 w 1229925"/>
                <a:gd name="connsiteY245" fmla="*/ 479899 h 2370934"/>
                <a:gd name="connsiteX246" fmla="*/ 1135473 w 1229925"/>
                <a:gd name="connsiteY246" fmla="*/ 376738 h 2370934"/>
                <a:gd name="connsiteX247" fmla="*/ 1123161 w 1229925"/>
                <a:gd name="connsiteY247" fmla="*/ 366652 h 2370934"/>
                <a:gd name="connsiteX248" fmla="*/ 797580 w 1229925"/>
                <a:gd name="connsiteY248" fmla="*/ 366652 h 2370934"/>
                <a:gd name="connsiteX249" fmla="*/ 785268 w 1229925"/>
                <a:gd name="connsiteY249" fmla="*/ 376738 h 2370934"/>
                <a:gd name="connsiteX250" fmla="*/ 785268 w 1229925"/>
                <a:gd name="connsiteY250" fmla="*/ 479899 h 2370934"/>
                <a:gd name="connsiteX251" fmla="*/ 797580 w 1229925"/>
                <a:gd name="connsiteY251" fmla="*/ 489985 h 2370934"/>
                <a:gd name="connsiteX252" fmla="*/ 920406 w 1229925"/>
                <a:gd name="connsiteY252" fmla="*/ 489985 h 2370934"/>
                <a:gd name="connsiteX253" fmla="*/ 932717 w 1229925"/>
                <a:gd name="connsiteY253" fmla="*/ 479899 h 2370934"/>
                <a:gd name="connsiteX254" fmla="*/ 932717 w 1229925"/>
                <a:gd name="connsiteY254" fmla="*/ 376738 h 2370934"/>
                <a:gd name="connsiteX255" fmla="*/ 920406 w 1229925"/>
                <a:gd name="connsiteY255" fmla="*/ 366652 h 2370934"/>
                <a:gd name="connsiteX256" fmla="*/ 93229 w 1229925"/>
                <a:gd name="connsiteY256" fmla="*/ 362008 h 2370934"/>
                <a:gd name="connsiteX257" fmla="*/ 79712 w 1229925"/>
                <a:gd name="connsiteY257" fmla="*/ 373082 h 2370934"/>
                <a:gd name="connsiteX258" fmla="*/ 79712 w 1229925"/>
                <a:gd name="connsiteY258" fmla="*/ 483556 h 2370934"/>
                <a:gd name="connsiteX259" fmla="*/ 93229 w 1229925"/>
                <a:gd name="connsiteY259" fmla="*/ 494630 h 2370934"/>
                <a:gd name="connsiteX260" fmla="*/ 716443 w 1229925"/>
                <a:gd name="connsiteY260" fmla="*/ 494630 h 2370934"/>
                <a:gd name="connsiteX261" fmla="*/ 729960 w 1229925"/>
                <a:gd name="connsiteY261" fmla="*/ 483556 h 2370934"/>
                <a:gd name="connsiteX262" fmla="*/ 729960 w 1229925"/>
                <a:gd name="connsiteY262" fmla="*/ 373082 h 2370934"/>
                <a:gd name="connsiteX263" fmla="*/ 716443 w 1229925"/>
                <a:gd name="connsiteY263" fmla="*/ 362008 h 2370934"/>
                <a:gd name="connsiteX264" fmla="*/ 1000335 w 1229925"/>
                <a:gd name="connsiteY264" fmla="*/ 194859 h 2370934"/>
                <a:gd name="connsiteX265" fmla="*/ 988024 w 1229925"/>
                <a:gd name="connsiteY265" fmla="*/ 204946 h 2370934"/>
                <a:gd name="connsiteX266" fmla="*/ 988024 w 1229925"/>
                <a:gd name="connsiteY266" fmla="*/ 308106 h 2370934"/>
                <a:gd name="connsiteX267" fmla="*/ 1000335 w 1229925"/>
                <a:gd name="connsiteY267" fmla="*/ 318193 h 2370934"/>
                <a:gd name="connsiteX268" fmla="*/ 1123161 w 1229925"/>
                <a:gd name="connsiteY268" fmla="*/ 318193 h 2370934"/>
                <a:gd name="connsiteX269" fmla="*/ 1135473 w 1229925"/>
                <a:gd name="connsiteY269" fmla="*/ 308106 h 2370934"/>
                <a:gd name="connsiteX270" fmla="*/ 1135473 w 1229925"/>
                <a:gd name="connsiteY270" fmla="*/ 204946 h 2370934"/>
                <a:gd name="connsiteX271" fmla="*/ 1123161 w 1229925"/>
                <a:gd name="connsiteY271" fmla="*/ 194859 h 2370934"/>
                <a:gd name="connsiteX272" fmla="*/ 797580 w 1229925"/>
                <a:gd name="connsiteY272" fmla="*/ 194859 h 2370934"/>
                <a:gd name="connsiteX273" fmla="*/ 785268 w 1229925"/>
                <a:gd name="connsiteY273" fmla="*/ 204946 h 2370934"/>
                <a:gd name="connsiteX274" fmla="*/ 785268 w 1229925"/>
                <a:gd name="connsiteY274" fmla="*/ 308106 h 2370934"/>
                <a:gd name="connsiteX275" fmla="*/ 797580 w 1229925"/>
                <a:gd name="connsiteY275" fmla="*/ 318193 h 2370934"/>
                <a:gd name="connsiteX276" fmla="*/ 920406 w 1229925"/>
                <a:gd name="connsiteY276" fmla="*/ 318193 h 2370934"/>
                <a:gd name="connsiteX277" fmla="*/ 932717 w 1229925"/>
                <a:gd name="connsiteY277" fmla="*/ 308106 h 2370934"/>
                <a:gd name="connsiteX278" fmla="*/ 932717 w 1229925"/>
                <a:gd name="connsiteY278" fmla="*/ 204946 h 2370934"/>
                <a:gd name="connsiteX279" fmla="*/ 920406 w 1229925"/>
                <a:gd name="connsiteY279" fmla="*/ 194859 h 2370934"/>
                <a:gd name="connsiteX280" fmla="*/ 93229 w 1229925"/>
                <a:gd name="connsiteY280" fmla="*/ 190215 h 2370934"/>
                <a:gd name="connsiteX281" fmla="*/ 79712 w 1229925"/>
                <a:gd name="connsiteY281" fmla="*/ 201289 h 2370934"/>
                <a:gd name="connsiteX282" fmla="*/ 79712 w 1229925"/>
                <a:gd name="connsiteY282" fmla="*/ 311763 h 2370934"/>
                <a:gd name="connsiteX283" fmla="*/ 93229 w 1229925"/>
                <a:gd name="connsiteY283" fmla="*/ 322838 h 2370934"/>
                <a:gd name="connsiteX284" fmla="*/ 716443 w 1229925"/>
                <a:gd name="connsiteY284" fmla="*/ 322838 h 2370934"/>
                <a:gd name="connsiteX285" fmla="*/ 729960 w 1229925"/>
                <a:gd name="connsiteY285" fmla="*/ 311763 h 2370934"/>
                <a:gd name="connsiteX286" fmla="*/ 729960 w 1229925"/>
                <a:gd name="connsiteY286" fmla="*/ 201289 h 2370934"/>
                <a:gd name="connsiteX287" fmla="*/ 716443 w 1229925"/>
                <a:gd name="connsiteY287" fmla="*/ 190215 h 2370934"/>
                <a:gd name="connsiteX288" fmla="*/ 102699 w 1229925"/>
                <a:gd name="connsiteY288" fmla="*/ 0 h 2370934"/>
                <a:gd name="connsiteX289" fmla="*/ 1127226 w 1229925"/>
                <a:gd name="connsiteY289" fmla="*/ 0 h 2370934"/>
                <a:gd name="connsiteX290" fmla="*/ 1229925 w 1229925"/>
                <a:gd name="connsiteY290" fmla="*/ 102699 h 2370934"/>
                <a:gd name="connsiteX291" fmla="*/ 1229925 w 1229925"/>
                <a:gd name="connsiteY291" fmla="*/ 2268235 h 2370934"/>
                <a:gd name="connsiteX292" fmla="*/ 1127226 w 1229925"/>
                <a:gd name="connsiteY292" fmla="*/ 2370934 h 2370934"/>
                <a:gd name="connsiteX293" fmla="*/ 102699 w 1229925"/>
                <a:gd name="connsiteY293" fmla="*/ 2370934 h 2370934"/>
                <a:gd name="connsiteX294" fmla="*/ 0 w 1229925"/>
                <a:gd name="connsiteY294" fmla="*/ 2268235 h 2370934"/>
                <a:gd name="connsiteX295" fmla="*/ 0 w 1229925"/>
                <a:gd name="connsiteY295" fmla="*/ 102699 h 2370934"/>
                <a:gd name="connsiteX296" fmla="*/ 102699 w 1229925"/>
                <a:gd name="connsiteY296" fmla="*/ 0 h 23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29925" h="2370934">
                  <a:moveTo>
                    <a:pt x="1000335" y="2084578"/>
                  </a:moveTo>
                  <a:cubicBezTo>
                    <a:pt x="993536" y="2084578"/>
                    <a:pt x="988024" y="2089093"/>
                    <a:pt x="988024" y="2094664"/>
                  </a:cubicBezTo>
                  <a:lnTo>
                    <a:pt x="988024" y="2197825"/>
                  </a:lnTo>
                  <a:cubicBezTo>
                    <a:pt x="988024" y="2203396"/>
                    <a:pt x="993536" y="2207911"/>
                    <a:pt x="1000335" y="2207911"/>
                  </a:cubicBezTo>
                  <a:lnTo>
                    <a:pt x="1123161" y="2207911"/>
                  </a:lnTo>
                  <a:cubicBezTo>
                    <a:pt x="1129961" y="2207911"/>
                    <a:pt x="1135473" y="2203396"/>
                    <a:pt x="1135473" y="2197825"/>
                  </a:cubicBezTo>
                  <a:lnTo>
                    <a:pt x="1135473" y="2094664"/>
                  </a:lnTo>
                  <a:cubicBezTo>
                    <a:pt x="1135473" y="2089093"/>
                    <a:pt x="1129961" y="2084578"/>
                    <a:pt x="1123161" y="2084578"/>
                  </a:cubicBezTo>
                  <a:close/>
                  <a:moveTo>
                    <a:pt x="797580" y="2084578"/>
                  </a:moveTo>
                  <a:cubicBezTo>
                    <a:pt x="790780" y="2084578"/>
                    <a:pt x="785268" y="2089093"/>
                    <a:pt x="785268" y="2094664"/>
                  </a:cubicBezTo>
                  <a:lnTo>
                    <a:pt x="785268" y="2197825"/>
                  </a:lnTo>
                  <a:cubicBezTo>
                    <a:pt x="785268" y="2203396"/>
                    <a:pt x="790780" y="2207911"/>
                    <a:pt x="797580" y="2207911"/>
                  </a:cubicBezTo>
                  <a:lnTo>
                    <a:pt x="920406" y="2207911"/>
                  </a:lnTo>
                  <a:cubicBezTo>
                    <a:pt x="927206" y="2207911"/>
                    <a:pt x="932717" y="2203396"/>
                    <a:pt x="932717" y="2197825"/>
                  </a:cubicBezTo>
                  <a:lnTo>
                    <a:pt x="932717" y="2094664"/>
                  </a:lnTo>
                  <a:cubicBezTo>
                    <a:pt x="932717" y="2089093"/>
                    <a:pt x="927206" y="2084578"/>
                    <a:pt x="920406" y="2084578"/>
                  </a:cubicBezTo>
                  <a:close/>
                  <a:moveTo>
                    <a:pt x="93229" y="2079934"/>
                  </a:moveTo>
                  <a:cubicBezTo>
                    <a:pt x="85764" y="2079934"/>
                    <a:pt x="79712" y="2084892"/>
                    <a:pt x="79712" y="2091008"/>
                  </a:cubicBezTo>
                  <a:lnTo>
                    <a:pt x="79712" y="2201482"/>
                  </a:lnTo>
                  <a:cubicBezTo>
                    <a:pt x="79712" y="2207598"/>
                    <a:pt x="85764" y="2212556"/>
                    <a:pt x="93229" y="2212556"/>
                  </a:cubicBezTo>
                  <a:lnTo>
                    <a:pt x="716443" y="2212556"/>
                  </a:lnTo>
                  <a:cubicBezTo>
                    <a:pt x="723908" y="2212556"/>
                    <a:pt x="729960" y="2207598"/>
                    <a:pt x="729960" y="2201482"/>
                  </a:cubicBezTo>
                  <a:lnTo>
                    <a:pt x="729960" y="2091008"/>
                  </a:lnTo>
                  <a:cubicBezTo>
                    <a:pt x="729960" y="2084892"/>
                    <a:pt x="723908" y="2079934"/>
                    <a:pt x="716443" y="2079934"/>
                  </a:cubicBezTo>
                  <a:close/>
                  <a:moveTo>
                    <a:pt x="1000335" y="1912785"/>
                  </a:moveTo>
                  <a:cubicBezTo>
                    <a:pt x="993536" y="1912785"/>
                    <a:pt x="988024" y="1917301"/>
                    <a:pt x="988024" y="1922872"/>
                  </a:cubicBezTo>
                  <a:lnTo>
                    <a:pt x="988024" y="2026032"/>
                  </a:lnTo>
                  <a:cubicBezTo>
                    <a:pt x="988024" y="2031603"/>
                    <a:pt x="993536" y="2036119"/>
                    <a:pt x="1000335" y="2036119"/>
                  </a:cubicBezTo>
                  <a:lnTo>
                    <a:pt x="1123161" y="2036119"/>
                  </a:lnTo>
                  <a:cubicBezTo>
                    <a:pt x="1129961" y="2036119"/>
                    <a:pt x="1135473" y="2031603"/>
                    <a:pt x="1135473" y="2026032"/>
                  </a:cubicBezTo>
                  <a:lnTo>
                    <a:pt x="1135473" y="1922872"/>
                  </a:lnTo>
                  <a:cubicBezTo>
                    <a:pt x="1135473" y="1917301"/>
                    <a:pt x="1129961" y="1912785"/>
                    <a:pt x="1123161" y="1912785"/>
                  </a:cubicBezTo>
                  <a:close/>
                  <a:moveTo>
                    <a:pt x="797580" y="1912785"/>
                  </a:moveTo>
                  <a:cubicBezTo>
                    <a:pt x="790780" y="1912785"/>
                    <a:pt x="785268" y="1917301"/>
                    <a:pt x="785268" y="1922872"/>
                  </a:cubicBezTo>
                  <a:lnTo>
                    <a:pt x="785268" y="2026032"/>
                  </a:lnTo>
                  <a:cubicBezTo>
                    <a:pt x="785268" y="2031603"/>
                    <a:pt x="790780" y="2036119"/>
                    <a:pt x="797580" y="2036119"/>
                  </a:cubicBezTo>
                  <a:lnTo>
                    <a:pt x="920406" y="2036119"/>
                  </a:lnTo>
                  <a:cubicBezTo>
                    <a:pt x="927206" y="2036119"/>
                    <a:pt x="932717" y="2031603"/>
                    <a:pt x="932717" y="2026032"/>
                  </a:cubicBezTo>
                  <a:lnTo>
                    <a:pt x="932717" y="1922872"/>
                  </a:lnTo>
                  <a:cubicBezTo>
                    <a:pt x="932717" y="1917301"/>
                    <a:pt x="927206" y="1912785"/>
                    <a:pt x="920406" y="1912785"/>
                  </a:cubicBezTo>
                  <a:close/>
                  <a:moveTo>
                    <a:pt x="93229" y="1908141"/>
                  </a:moveTo>
                  <a:cubicBezTo>
                    <a:pt x="85764" y="1908141"/>
                    <a:pt x="79712" y="1913099"/>
                    <a:pt x="79712" y="1919215"/>
                  </a:cubicBezTo>
                  <a:lnTo>
                    <a:pt x="79712" y="2029689"/>
                  </a:lnTo>
                  <a:cubicBezTo>
                    <a:pt x="79712" y="2035806"/>
                    <a:pt x="85764" y="2040764"/>
                    <a:pt x="93229" y="2040764"/>
                  </a:cubicBezTo>
                  <a:lnTo>
                    <a:pt x="716443" y="2040764"/>
                  </a:lnTo>
                  <a:cubicBezTo>
                    <a:pt x="723908" y="2040764"/>
                    <a:pt x="729960" y="2035806"/>
                    <a:pt x="729960" y="2029689"/>
                  </a:cubicBezTo>
                  <a:lnTo>
                    <a:pt x="729960" y="1919215"/>
                  </a:lnTo>
                  <a:cubicBezTo>
                    <a:pt x="729960" y="1913099"/>
                    <a:pt x="723908" y="1908141"/>
                    <a:pt x="716443" y="1908141"/>
                  </a:cubicBezTo>
                  <a:close/>
                  <a:moveTo>
                    <a:pt x="1000335" y="1740993"/>
                  </a:moveTo>
                  <a:cubicBezTo>
                    <a:pt x="993536" y="1740993"/>
                    <a:pt x="988024" y="1745508"/>
                    <a:pt x="988024" y="1751079"/>
                  </a:cubicBezTo>
                  <a:lnTo>
                    <a:pt x="988024" y="1854239"/>
                  </a:lnTo>
                  <a:cubicBezTo>
                    <a:pt x="988024" y="1859810"/>
                    <a:pt x="993536" y="1864326"/>
                    <a:pt x="1000335" y="1864326"/>
                  </a:cubicBezTo>
                  <a:lnTo>
                    <a:pt x="1123161" y="1864326"/>
                  </a:lnTo>
                  <a:cubicBezTo>
                    <a:pt x="1129961" y="1864326"/>
                    <a:pt x="1135473" y="1859810"/>
                    <a:pt x="1135473" y="1854239"/>
                  </a:cubicBezTo>
                  <a:lnTo>
                    <a:pt x="1135473" y="1751079"/>
                  </a:lnTo>
                  <a:cubicBezTo>
                    <a:pt x="1135473" y="1745508"/>
                    <a:pt x="1129961" y="1740993"/>
                    <a:pt x="1123161" y="1740993"/>
                  </a:cubicBezTo>
                  <a:close/>
                  <a:moveTo>
                    <a:pt x="797580" y="1740993"/>
                  </a:moveTo>
                  <a:cubicBezTo>
                    <a:pt x="790780" y="1740993"/>
                    <a:pt x="785268" y="1745508"/>
                    <a:pt x="785268" y="1751079"/>
                  </a:cubicBezTo>
                  <a:lnTo>
                    <a:pt x="785268" y="1854239"/>
                  </a:lnTo>
                  <a:cubicBezTo>
                    <a:pt x="785268" y="1859810"/>
                    <a:pt x="790780" y="1864326"/>
                    <a:pt x="797580" y="1864326"/>
                  </a:cubicBezTo>
                  <a:lnTo>
                    <a:pt x="920406" y="1864326"/>
                  </a:lnTo>
                  <a:cubicBezTo>
                    <a:pt x="927206" y="1864326"/>
                    <a:pt x="932717" y="1859810"/>
                    <a:pt x="932717" y="1854239"/>
                  </a:cubicBezTo>
                  <a:lnTo>
                    <a:pt x="932717" y="1751079"/>
                  </a:lnTo>
                  <a:cubicBezTo>
                    <a:pt x="932717" y="1745508"/>
                    <a:pt x="927206" y="1740993"/>
                    <a:pt x="920406" y="1740993"/>
                  </a:cubicBezTo>
                  <a:close/>
                  <a:moveTo>
                    <a:pt x="93229" y="1736348"/>
                  </a:moveTo>
                  <a:cubicBezTo>
                    <a:pt x="85764" y="1736348"/>
                    <a:pt x="79712" y="1741307"/>
                    <a:pt x="79712" y="1747423"/>
                  </a:cubicBezTo>
                  <a:lnTo>
                    <a:pt x="79712" y="1857897"/>
                  </a:lnTo>
                  <a:cubicBezTo>
                    <a:pt x="79712" y="1864013"/>
                    <a:pt x="85764" y="1868971"/>
                    <a:pt x="93229" y="1868971"/>
                  </a:cubicBezTo>
                  <a:lnTo>
                    <a:pt x="716443" y="1868971"/>
                  </a:lnTo>
                  <a:cubicBezTo>
                    <a:pt x="723908" y="1868971"/>
                    <a:pt x="729960" y="1864013"/>
                    <a:pt x="729960" y="1857897"/>
                  </a:cubicBezTo>
                  <a:lnTo>
                    <a:pt x="729960" y="1747423"/>
                  </a:lnTo>
                  <a:cubicBezTo>
                    <a:pt x="729960" y="1741307"/>
                    <a:pt x="723908" y="1736348"/>
                    <a:pt x="716443" y="1736348"/>
                  </a:cubicBezTo>
                  <a:close/>
                  <a:moveTo>
                    <a:pt x="1000335" y="1569200"/>
                  </a:moveTo>
                  <a:cubicBezTo>
                    <a:pt x="993536" y="1569200"/>
                    <a:pt x="988024" y="1573716"/>
                    <a:pt x="988024" y="1579287"/>
                  </a:cubicBezTo>
                  <a:lnTo>
                    <a:pt x="988024" y="1682447"/>
                  </a:lnTo>
                  <a:cubicBezTo>
                    <a:pt x="988024" y="1688018"/>
                    <a:pt x="993536" y="1692533"/>
                    <a:pt x="1000335" y="1692533"/>
                  </a:cubicBezTo>
                  <a:lnTo>
                    <a:pt x="1123161" y="1692533"/>
                  </a:lnTo>
                  <a:cubicBezTo>
                    <a:pt x="1129961" y="1692533"/>
                    <a:pt x="1135473" y="1688018"/>
                    <a:pt x="1135473" y="1682447"/>
                  </a:cubicBezTo>
                  <a:lnTo>
                    <a:pt x="1135473" y="1579287"/>
                  </a:lnTo>
                  <a:cubicBezTo>
                    <a:pt x="1135473" y="1573716"/>
                    <a:pt x="1129961" y="1569200"/>
                    <a:pt x="1123161" y="1569200"/>
                  </a:cubicBezTo>
                  <a:close/>
                  <a:moveTo>
                    <a:pt x="797580" y="1569200"/>
                  </a:moveTo>
                  <a:cubicBezTo>
                    <a:pt x="790780" y="1569200"/>
                    <a:pt x="785268" y="1573716"/>
                    <a:pt x="785268" y="1579287"/>
                  </a:cubicBezTo>
                  <a:lnTo>
                    <a:pt x="785268" y="1682447"/>
                  </a:lnTo>
                  <a:cubicBezTo>
                    <a:pt x="785268" y="1688018"/>
                    <a:pt x="790780" y="1692533"/>
                    <a:pt x="797580" y="1692533"/>
                  </a:cubicBezTo>
                  <a:lnTo>
                    <a:pt x="920406" y="1692533"/>
                  </a:lnTo>
                  <a:cubicBezTo>
                    <a:pt x="927206" y="1692533"/>
                    <a:pt x="932717" y="1688018"/>
                    <a:pt x="932717" y="1682447"/>
                  </a:cubicBezTo>
                  <a:lnTo>
                    <a:pt x="932717" y="1579287"/>
                  </a:lnTo>
                  <a:cubicBezTo>
                    <a:pt x="932717" y="1573716"/>
                    <a:pt x="927206" y="1569200"/>
                    <a:pt x="920406" y="1569200"/>
                  </a:cubicBezTo>
                  <a:close/>
                  <a:moveTo>
                    <a:pt x="93229" y="1564556"/>
                  </a:moveTo>
                  <a:cubicBezTo>
                    <a:pt x="85764" y="1564556"/>
                    <a:pt x="79712" y="1569514"/>
                    <a:pt x="79712" y="1575630"/>
                  </a:cubicBezTo>
                  <a:lnTo>
                    <a:pt x="79712" y="1686104"/>
                  </a:lnTo>
                  <a:cubicBezTo>
                    <a:pt x="79712" y="1692220"/>
                    <a:pt x="85764" y="1697178"/>
                    <a:pt x="93229" y="1697178"/>
                  </a:cubicBezTo>
                  <a:lnTo>
                    <a:pt x="716443" y="1697178"/>
                  </a:lnTo>
                  <a:cubicBezTo>
                    <a:pt x="723908" y="1697178"/>
                    <a:pt x="729960" y="1692220"/>
                    <a:pt x="729960" y="1686104"/>
                  </a:cubicBezTo>
                  <a:lnTo>
                    <a:pt x="729960" y="1575630"/>
                  </a:lnTo>
                  <a:cubicBezTo>
                    <a:pt x="729960" y="1569514"/>
                    <a:pt x="723908" y="1564556"/>
                    <a:pt x="716443" y="1564556"/>
                  </a:cubicBezTo>
                  <a:close/>
                  <a:moveTo>
                    <a:pt x="1000335" y="1397407"/>
                  </a:moveTo>
                  <a:cubicBezTo>
                    <a:pt x="993536" y="1397407"/>
                    <a:pt x="988024" y="1401923"/>
                    <a:pt x="988024" y="1407494"/>
                  </a:cubicBezTo>
                  <a:lnTo>
                    <a:pt x="988024" y="1510654"/>
                  </a:lnTo>
                  <a:cubicBezTo>
                    <a:pt x="988024" y="1516225"/>
                    <a:pt x="993536" y="1520741"/>
                    <a:pt x="1000335" y="1520741"/>
                  </a:cubicBezTo>
                  <a:lnTo>
                    <a:pt x="1123161" y="1520741"/>
                  </a:lnTo>
                  <a:cubicBezTo>
                    <a:pt x="1129961" y="1520741"/>
                    <a:pt x="1135473" y="1516225"/>
                    <a:pt x="1135473" y="1510654"/>
                  </a:cubicBezTo>
                  <a:lnTo>
                    <a:pt x="1135473" y="1407494"/>
                  </a:lnTo>
                  <a:cubicBezTo>
                    <a:pt x="1135473" y="1401923"/>
                    <a:pt x="1129961" y="1397407"/>
                    <a:pt x="1123161" y="1397407"/>
                  </a:cubicBezTo>
                  <a:close/>
                  <a:moveTo>
                    <a:pt x="797580" y="1397407"/>
                  </a:moveTo>
                  <a:cubicBezTo>
                    <a:pt x="790780" y="1397407"/>
                    <a:pt x="785268" y="1401923"/>
                    <a:pt x="785268" y="1407494"/>
                  </a:cubicBezTo>
                  <a:lnTo>
                    <a:pt x="785268" y="1510654"/>
                  </a:lnTo>
                  <a:cubicBezTo>
                    <a:pt x="785268" y="1516225"/>
                    <a:pt x="790780" y="1520741"/>
                    <a:pt x="797580" y="1520741"/>
                  </a:cubicBezTo>
                  <a:lnTo>
                    <a:pt x="920406" y="1520741"/>
                  </a:lnTo>
                  <a:cubicBezTo>
                    <a:pt x="927206" y="1520741"/>
                    <a:pt x="932717" y="1516225"/>
                    <a:pt x="932717" y="1510654"/>
                  </a:cubicBezTo>
                  <a:lnTo>
                    <a:pt x="932717" y="1407494"/>
                  </a:lnTo>
                  <a:cubicBezTo>
                    <a:pt x="932717" y="1401923"/>
                    <a:pt x="927206" y="1397407"/>
                    <a:pt x="920406" y="1397407"/>
                  </a:cubicBezTo>
                  <a:close/>
                  <a:moveTo>
                    <a:pt x="93229" y="1392763"/>
                  </a:moveTo>
                  <a:cubicBezTo>
                    <a:pt x="85764" y="1392763"/>
                    <a:pt x="79712" y="1397721"/>
                    <a:pt x="79712" y="1403838"/>
                  </a:cubicBezTo>
                  <a:lnTo>
                    <a:pt x="79712" y="1514312"/>
                  </a:lnTo>
                  <a:cubicBezTo>
                    <a:pt x="79712" y="1520428"/>
                    <a:pt x="85764" y="1525386"/>
                    <a:pt x="93229" y="1525386"/>
                  </a:cubicBezTo>
                  <a:lnTo>
                    <a:pt x="716443" y="1525386"/>
                  </a:lnTo>
                  <a:cubicBezTo>
                    <a:pt x="723908" y="1525386"/>
                    <a:pt x="729960" y="1520428"/>
                    <a:pt x="729960" y="1514312"/>
                  </a:cubicBezTo>
                  <a:lnTo>
                    <a:pt x="729960" y="1403838"/>
                  </a:lnTo>
                  <a:cubicBezTo>
                    <a:pt x="729960" y="1397721"/>
                    <a:pt x="723908" y="1392763"/>
                    <a:pt x="716443" y="1392763"/>
                  </a:cubicBezTo>
                  <a:close/>
                  <a:moveTo>
                    <a:pt x="1000335" y="1225615"/>
                  </a:moveTo>
                  <a:cubicBezTo>
                    <a:pt x="993536" y="1225615"/>
                    <a:pt x="988024" y="1230130"/>
                    <a:pt x="988024" y="1235701"/>
                  </a:cubicBezTo>
                  <a:lnTo>
                    <a:pt x="988024" y="1338862"/>
                  </a:lnTo>
                  <a:cubicBezTo>
                    <a:pt x="988024" y="1344433"/>
                    <a:pt x="993536" y="1348948"/>
                    <a:pt x="1000335" y="1348948"/>
                  </a:cubicBezTo>
                  <a:lnTo>
                    <a:pt x="1123161" y="1348948"/>
                  </a:lnTo>
                  <a:cubicBezTo>
                    <a:pt x="1129961" y="1348948"/>
                    <a:pt x="1135473" y="1344433"/>
                    <a:pt x="1135473" y="1338862"/>
                  </a:cubicBezTo>
                  <a:lnTo>
                    <a:pt x="1135473" y="1235701"/>
                  </a:lnTo>
                  <a:cubicBezTo>
                    <a:pt x="1135473" y="1230130"/>
                    <a:pt x="1129961" y="1225615"/>
                    <a:pt x="1123161" y="1225615"/>
                  </a:cubicBezTo>
                  <a:close/>
                  <a:moveTo>
                    <a:pt x="797580" y="1225615"/>
                  </a:moveTo>
                  <a:cubicBezTo>
                    <a:pt x="790780" y="1225615"/>
                    <a:pt x="785268" y="1230130"/>
                    <a:pt x="785268" y="1235701"/>
                  </a:cubicBezTo>
                  <a:lnTo>
                    <a:pt x="785268" y="1338862"/>
                  </a:lnTo>
                  <a:cubicBezTo>
                    <a:pt x="785268" y="1344433"/>
                    <a:pt x="790780" y="1348948"/>
                    <a:pt x="797580" y="1348948"/>
                  </a:cubicBezTo>
                  <a:lnTo>
                    <a:pt x="920406" y="1348948"/>
                  </a:lnTo>
                  <a:cubicBezTo>
                    <a:pt x="927206" y="1348948"/>
                    <a:pt x="932717" y="1344433"/>
                    <a:pt x="932717" y="1338862"/>
                  </a:cubicBezTo>
                  <a:lnTo>
                    <a:pt x="932717" y="1235701"/>
                  </a:lnTo>
                  <a:cubicBezTo>
                    <a:pt x="932717" y="1230130"/>
                    <a:pt x="927206" y="1225615"/>
                    <a:pt x="920406" y="1225615"/>
                  </a:cubicBezTo>
                  <a:close/>
                  <a:moveTo>
                    <a:pt x="93229" y="1220971"/>
                  </a:moveTo>
                  <a:cubicBezTo>
                    <a:pt x="85764" y="1220971"/>
                    <a:pt x="79712" y="1225929"/>
                    <a:pt x="79712" y="1232045"/>
                  </a:cubicBezTo>
                  <a:lnTo>
                    <a:pt x="79712" y="1342519"/>
                  </a:lnTo>
                  <a:cubicBezTo>
                    <a:pt x="79712" y="1348635"/>
                    <a:pt x="85764" y="1353593"/>
                    <a:pt x="93229" y="1353593"/>
                  </a:cubicBezTo>
                  <a:lnTo>
                    <a:pt x="716443" y="1353593"/>
                  </a:lnTo>
                  <a:cubicBezTo>
                    <a:pt x="723908" y="1353593"/>
                    <a:pt x="729960" y="1348635"/>
                    <a:pt x="729960" y="1342519"/>
                  </a:cubicBezTo>
                  <a:lnTo>
                    <a:pt x="729960" y="1232045"/>
                  </a:lnTo>
                  <a:cubicBezTo>
                    <a:pt x="729960" y="1225929"/>
                    <a:pt x="723908" y="1220971"/>
                    <a:pt x="716443" y="1220971"/>
                  </a:cubicBezTo>
                  <a:close/>
                  <a:moveTo>
                    <a:pt x="1000335" y="1053822"/>
                  </a:moveTo>
                  <a:cubicBezTo>
                    <a:pt x="993536" y="1053822"/>
                    <a:pt x="988024" y="1058338"/>
                    <a:pt x="988024" y="1063909"/>
                  </a:cubicBezTo>
                  <a:lnTo>
                    <a:pt x="988024" y="1167069"/>
                  </a:lnTo>
                  <a:cubicBezTo>
                    <a:pt x="988024" y="1172640"/>
                    <a:pt x="993536" y="1177156"/>
                    <a:pt x="1000335" y="1177156"/>
                  </a:cubicBezTo>
                  <a:lnTo>
                    <a:pt x="1123161" y="1177156"/>
                  </a:lnTo>
                  <a:cubicBezTo>
                    <a:pt x="1129961" y="1177156"/>
                    <a:pt x="1135473" y="1172640"/>
                    <a:pt x="1135473" y="1167069"/>
                  </a:cubicBezTo>
                  <a:lnTo>
                    <a:pt x="1135473" y="1063909"/>
                  </a:lnTo>
                  <a:cubicBezTo>
                    <a:pt x="1135473" y="1058338"/>
                    <a:pt x="1129961" y="1053822"/>
                    <a:pt x="1123161" y="1053822"/>
                  </a:cubicBezTo>
                  <a:close/>
                  <a:moveTo>
                    <a:pt x="797580" y="1053822"/>
                  </a:moveTo>
                  <a:cubicBezTo>
                    <a:pt x="790780" y="1053822"/>
                    <a:pt x="785268" y="1058338"/>
                    <a:pt x="785268" y="1063909"/>
                  </a:cubicBezTo>
                  <a:lnTo>
                    <a:pt x="785268" y="1167069"/>
                  </a:lnTo>
                  <a:cubicBezTo>
                    <a:pt x="785268" y="1172640"/>
                    <a:pt x="790780" y="1177156"/>
                    <a:pt x="797580" y="1177156"/>
                  </a:cubicBezTo>
                  <a:lnTo>
                    <a:pt x="920406" y="1177156"/>
                  </a:lnTo>
                  <a:cubicBezTo>
                    <a:pt x="927206" y="1177156"/>
                    <a:pt x="932717" y="1172640"/>
                    <a:pt x="932717" y="1167069"/>
                  </a:cubicBezTo>
                  <a:lnTo>
                    <a:pt x="932717" y="1063909"/>
                  </a:lnTo>
                  <a:cubicBezTo>
                    <a:pt x="932717" y="1058338"/>
                    <a:pt x="927206" y="1053822"/>
                    <a:pt x="920406" y="1053822"/>
                  </a:cubicBezTo>
                  <a:close/>
                  <a:moveTo>
                    <a:pt x="93229" y="1049178"/>
                  </a:moveTo>
                  <a:cubicBezTo>
                    <a:pt x="85764" y="1049178"/>
                    <a:pt x="79712" y="1054136"/>
                    <a:pt x="79712" y="1060252"/>
                  </a:cubicBezTo>
                  <a:lnTo>
                    <a:pt x="79712" y="1170726"/>
                  </a:lnTo>
                  <a:cubicBezTo>
                    <a:pt x="79712" y="1176843"/>
                    <a:pt x="85764" y="1181801"/>
                    <a:pt x="93229" y="1181801"/>
                  </a:cubicBezTo>
                  <a:lnTo>
                    <a:pt x="716443" y="1181801"/>
                  </a:lnTo>
                  <a:cubicBezTo>
                    <a:pt x="723908" y="1181801"/>
                    <a:pt x="729960" y="1176843"/>
                    <a:pt x="729960" y="1170726"/>
                  </a:cubicBezTo>
                  <a:lnTo>
                    <a:pt x="729960" y="1060252"/>
                  </a:lnTo>
                  <a:cubicBezTo>
                    <a:pt x="729960" y="1054136"/>
                    <a:pt x="723908" y="1049178"/>
                    <a:pt x="716443" y="1049178"/>
                  </a:cubicBezTo>
                  <a:close/>
                  <a:moveTo>
                    <a:pt x="1000335" y="882030"/>
                  </a:moveTo>
                  <a:cubicBezTo>
                    <a:pt x="993536" y="882030"/>
                    <a:pt x="988024" y="886545"/>
                    <a:pt x="988024" y="892116"/>
                  </a:cubicBezTo>
                  <a:lnTo>
                    <a:pt x="988024" y="995276"/>
                  </a:lnTo>
                  <a:cubicBezTo>
                    <a:pt x="988024" y="1000847"/>
                    <a:pt x="993536" y="1005363"/>
                    <a:pt x="1000335" y="1005363"/>
                  </a:cubicBezTo>
                  <a:lnTo>
                    <a:pt x="1123161" y="1005363"/>
                  </a:lnTo>
                  <a:cubicBezTo>
                    <a:pt x="1129961" y="1005363"/>
                    <a:pt x="1135473" y="1000847"/>
                    <a:pt x="1135473" y="995276"/>
                  </a:cubicBezTo>
                  <a:lnTo>
                    <a:pt x="1135473" y="892116"/>
                  </a:lnTo>
                  <a:cubicBezTo>
                    <a:pt x="1135473" y="886545"/>
                    <a:pt x="1129961" y="882030"/>
                    <a:pt x="1123161" y="882030"/>
                  </a:cubicBezTo>
                  <a:close/>
                  <a:moveTo>
                    <a:pt x="797580" y="882030"/>
                  </a:moveTo>
                  <a:cubicBezTo>
                    <a:pt x="790780" y="882030"/>
                    <a:pt x="785268" y="886545"/>
                    <a:pt x="785268" y="892116"/>
                  </a:cubicBezTo>
                  <a:lnTo>
                    <a:pt x="785268" y="995276"/>
                  </a:lnTo>
                  <a:cubicBezTo>
                    <a:pt x="785268" y="1000847"/>
                    <a:pt x="790780" y="1005363"/>
                    <a:pt x="797580" y="1005363"/>
                  </a:cubicBezTo>
                  <a:lnTo>
                    <a:pt x="920406" y="1005363"/>
                  </a:lnTo>
                  <a:cubicBezTo>
                    <a:pt x="927206" y="1005363"/>
                    <a:pt x="932717" y="1000847"/>
                    <a:pt x="932717" y="995276"/>
                  </a:cubicBezTo>
                  <a:lnTo>
                    <a:pt x="932717" y="892116"/>
                  </a:lnTo>
                  <a:cubicBezTo>
                    <a:pt x="932717" y="886545"/>
                    <a:pt x="927206" y="882030"/>
                    <a:pt x="920406" y="882030"/>
                  </a:cubicBezTo>
                  <a:close/>
                  <a:moveTo>
                    <a:pt x="93229" y="877385"/>
                  </a:moveTo>
                  <a:cubicBezTo>
                    <a:pt x="85764" y="877385"/>
                    <a:pt x="79712" y="882343"/>
                    <a:pt x="79712" y="888460"/>
                  </a:cubicBezTo>
                  <a:lnTo>
                    <a:pt x="79712" y="998934"/>
                  </a:lnTo>
                  <a:cubicBezTo>
                    <a:pt x="79712" y="1005050"/>
                    <a:pt x="85764" y="1010008"/>
                    <a:pt x="93229" y="1010008"/>
                  </a:cubicBezTo>
                  <a:lnTo>
                    <a:pt x="716443" y="1010008"/>
                  </a:lnTo>
                  <a:cubicBezTo>
                    <a:pt x="723908" y="1010008"/>
                    <a:pt x="729960" y="1005050"/>
                    <a:pt x="729960" y="998934"/>
                  </a:cubicBezTo>
                  <a:lnTo>
                    <a:pt x="729960" y="888460"/>
                  </a:lnTo>
                  <a:cubicBezTo>
                    <a:pt x="729960" y="882343"/>
                    <a:pt x="723908" y="877385"/>
                    <a:pt x="716443" y="877385"/>
                  </a:cubicBezTo>
                  <a:close/>
                  <a:moveTo>
                    <a:pt x="1000335" y="710237"/>
                  </a:moveTo>
                  <a:cubicBezTo>
                    <a:pt x="993536" y="710237"/>
                    <a:pt x="988024" y="714753"/>
                    <a:pt x="988024" y="720324"/>
                  </a:cubicBezTo>
                  <a:lnTo>
                    <a:pt x="988024" y="823484"/>
                  </a:lnTo>
                  <a:cubicBezTo>
                    <a:pt x="988024" y="829055"/>
                    <a:pt x="993536" y="833570"/>
                    <a:pt x="1000335" y="833570"/>
                  </a:cubicBezTo>
                  <a:lnTo>
                    <a:pt x="1123161" y="833570"/>
                  </a:lnTo>
                  <a:cubicBezTo>
                    <a:pt x="1129961" y="833570"/>
                    <a:pt x="1135473" y="829055"/>
                    <a:pt x="1135473" y="823484"/>
                  </a:cubicBezTo>
                  <a:lnTo>
                    <a:pt x="1135473" y="720324"/>
                  </a:lnTo>
                  <a:cubicBezTo>
                    <a:pt x="1135473" y="714753"/>
                    <a:pt x="1129961" y="710237"/>
                    <a:pt x="1123161" y="710237"/>
                  </a:cubicBezTo>
                  <a:close/>
                  <a:moveTo>
                    <a:pt x="797580" y="710237"/>
                  </a:moveTo>
                  <a:cubicBezTo>
                    <a:pt x="790780" y="710237"/>
                    <a:pt x="785268" y="714753"/>
                    <a:pt x="785268" y="720324"/>
                  </a:cubicBezTo>
                  <a:lnTo>
                    <a:pt x="785268" y="823484"/>
                  </a:lnTo>
                  <a:cubicBezTo>
                    <a:pt x="785268" y="829055"/>
                    <a:pt x="790780" y="833570"/>
                    <a:pt x="797580" y="833570"/>
                  </a:cubicBezTo>
                  <a:lnTo>
                    <a:pt x="920406" y="833570"/>
                  </a:lnTo>
                  <a:cubicBezTo>
                    <a:pt x="927206" y="833570"/>
                    <a:pt x="932717" y="829055"/>
                    <a:pt x="932717" y="823484"/>
                  </a:cubicBezTo>
                  <a:lnTo>
                    <a:pt x="932717" y="720324"/>
                  </a:lnTo>
                  <a:cubicBezTo>
                    <a:pt x="932717" y="714753"/>
                    <a:pt x="927206" y="710237"/>
                    <a:pt x="920406" y="710237"/>
                  </a:cubicBezTo>
                  <a:close/>
                  <a:moveTo>
                    <a:pt x="93229" y="705593"/>
                  </a:moveTo>
                  <a:cubicBezTo>
                    <a:pt x="85764" y="705593"/>
                    <a:pt x="79712" y="710551"/>
                    <a:pt x="79712" y="716667"/>
                  </a:cubicBezTo>
                  <a:lnTo>
                    <a:pt x="79712" y="827141"/>
                  </a:lnTo>
                  <a:cubicBezTo>
                    <a:pt x="79712" y="833257"/>
                    <a:pt x="85764" y="838215"/>
                    <a:pt x="93229" y="838215"/>
                  </a:cubicBezTo>
                  <a:lnTo>
                    <a:pt x="716443" y="838215"/>
                  </a:lnTo>
                  <a:cubicBezTo>
                    <a:pt x="723908" y="838215"/>
                    <a:pt x="729960" y="833257"/>
                    <a:pt x="729960" y="827141"/>
                  </a:cubicBezTo>
                  <a:lnTo>
                    <a:pt x="729960" y="716667"/>
                  </a:lnTo>
                  <a:cubicBezTo>
                    <a:pt x="729960" y="710551"/>
                    <a:pt x="723908" y="705593"/>
                    <a:pt x="716443" y="705593"/>
                  </a:cubicBezTo>
                  <a:close/>
                  <a:moveTo>
                    <a:pt x="1000335" y="538444"/>
                  </a:moveTo>
                  <a:cubicBezTo>
                    <a:pt x="993536" y="538444"/>
                    <a:pt x="988024" y="542960"/>
                    <a:pt x="988024" y="548531"/>
                  </a:cubicBezTo>
                  <a:lnTo>
                    <a:pt x="988024" y="651691"/>
                  </a:lnTo>
                  <a:cubicBezTo>
                    <a:pt x="988024" y="657262"/>
                    <a:pt x="993536" y="661778"/>
                    <a:pt x="1000335" y="661778"/>
                  </a:cubicBezTo>
                  <a:lnTo>
                    <a:pt x="1123161" y="661778"/>
                  </a:lnTo>
                  <a:cubicBezTo>
                    <a:pt x="1129961" y="661778"/>
                    <a:pt x="1135473" y="657262"/>
                    <a:pt x="1135473" y="651691"/>
                  </a:cubicBezTo>
                  <a:lnTo>
                    <a:pt x="1135473" y="548531"/>
                  </a:lnTo>
                  <a:cubicBezTo>
                    <a:pt x="1135473" y="542960"/>
                    <a:pt x="1129961" y="538444"/>
                    <a:pt x="1123161" y="538444"/>
                  </a:cubicBezTo>
                  <a:close/>
                  <a:moveTo>
                    <a:pt x="797580" y="538444"/>
                  </a:moveTo>
                  <a:cubicBezTo>
                    <a:pt x="790780" y="538444"/>
                    <a:pt x="785268" y="542960"/>
                    <a:pt x="785268" y="548531"/>
                  </a:cubicBezTo>
                  <a:lnTo>
                    <a:pt x="785268" y="651691"/>
                  </a:lnTo>
                  <a:cubicBezTo>
                    <a:pt x="785268" y="657262"/>
                    <a:pt x="790780" y="661778"/>
                    <a:pt x="797580" y="661778"/>
                  </a:cubicBezTo>
                  <a:lnTo>
                    <a:pt x="920406" y="661778"/>
                  </a:lnTo>
                  <a:cubicBezTo>
                    <a:pt x="927206" y="661778"/>
                    <a:pt x="932717" y="657262"/>
                    <a:pt x="932717" y="651691"/>
                  </a:cubicBezTo>
                  <a:lnTo>
                    <a:pt x="932717" y="548531"/>
                  </a:lnTo>
                  <a:cubicBezTo>
                    <a:pt x="932717" y="542960"/>
                    <a:pt x="927206" y="538444"/>
                    <a:pt x="920406" y="538444"/>
                  </a:cubicBezTo>
                  <a:close/>
                  <a:moveTo>
                    <a:pt x="93229" y="533800"/>
                  </a:moveTo>
                  <a:cubicBezTo>
                    <a:pt x="85764" y="533800"/>
                    <a:pt x="79712" y="538758"/>
                    <a:pt x="79712" y="544874"/>
                  </a:cubicBezTo>
                  <a:lnTo>
                    <a:pt x="79712" y="655349"/>
                  </a:lnTo>
                  <a:cubicBezTo>
                    <a:pt x="79712" y="661465"/>
                    <a:pt x="85764" y="666423"/>
                    <a:pt x="93229" y="666423"/>
                  </a:cubicBezTo>
                  <a:lnTo>
                    <a:pt x="716443" y="666423"/>
                  </a:lnTo>
                  <a:cubicBezTo>
                    <a:pt x="723908" y="666423"/>
                    <a:pt x="729960" y="661465"/>
                    <a:pt x="729960" y="655349"/>
                  </a:cubicBezTo>
                  <a:lnTo>
                    <a:pt x="729960" y="544874"/>
                  </a:lnTo>
                  <a:cubicBezTo>
                    <a:pt x="729960" y="538758"/>
                    <a:pt x="723908" y="533800"/>
                    <a:pt x="716443" y="533800"/>
                  </a:cubicBezTo>
                  <a:close/>
                  <a:moveTo>
                    <a:pt x="1000335" y="366652"/>
                  </a:moveTo>
                  <a:cubicBezTo>
                    <a:pt x="993536" y="366652"/>
                    <a:pt x="988024" y="371167"/>
                    <a:pt x="988024" y="376738"/>
                  </a:cubicBezTo>
                  <a:lnTo>
                    <a:pt x="988024" y="479899"/>
                  </a:lnTo>
                  <a:cubicBezTo>
                    <a:pt x="988024" y="485470"/>
                    <a:pt x="993536" y="489985"/>
                    <a:pt x="1000335" y="489985"/>
                  </a:cubicBezTo>
                  <a:lnTo>
                    <a:pt x="1123161" y="489985"/>
                  </a:lnTo>
                  <a:cubicBezTo>
                    <a:pt x="1129961" y="489985"/>
                    <a:pt x="1135473" y="485470"/>
                    <a:pt x="1135473" y="479899"/>
                  </a:cubicBezTo>
                  <a:lnTo>
                    <a:pt x="1135473" y="376738"/>
                  </a:lnTo>
                  <a:cubicBezTo>
                    <a:pt x="1135473" y="371167"/>
                    <a:pt x="1129961" y="366652"/>
                    <a:pt x="1123161" y="366652"/>
                  </a:cubicBezTo>
                  <a:close/>
                  <a:moveTo>
                    <a:pt x="797580" y="366652"/>
                  </a:moveTo>
                  <a:cubicBezTo>
                    <a:pt x="790780" y="366652"/>
                    <a:pt x="785268" y="371167"/>
                    <a:pt x="785268" y="376738"/>
                  </a:cubicBezTo>
                  <a:lnTo>
                    <a:pt x="785268" y="479899"/>
                  </a:lnTo>
                  <a:cubicBezTo>
                    <a:pt x="785268" y="485470"/>
                    <a:pt x="790780" y="489985"/>
                    <a:pt x="797580" y="489985"/>
                  </a:cubicBezTo>
                  <a:lnTo>
                    <a:pt x="920406" y="489985"/>
                  </a:lnTo>
                  <a:cubicBezTo>
                    <a:pt x="927206" y="489985"/>
                    <a:pt x="932717" y="485470"/>
                    <a:pt x="932717" y="479899"/>
                  </a:cubicBezTo>
                  <a:lnTo>
                    <a:pt x="932717" y="376738"/>
                  </a:lnTo>
                  <a:cubicBezTo>
                    <a:pt x="932717" y="371167"/>
                    <a:pt x="927206" y="366652"/>
                    <a:pt x="920406" y="366652"/>
                  </a:cubicBezTo>
                  <a:close/>
                  <a:moveTo>
                    <a:pt x="93229" y="362008"/>
                  </a:moveTo>
                  <a:cubicBezTo>
                    <a:pt x="85764" y="362008"/>
                    <a:pt x="79712" y="366966"/>
                    <a:pt x="79712" y="373082"/>
                  </a:cubicBezTo>
                  <a:lnTo>
                    <a:pt x="79712" y="483556"/>
                  </a:lnTo>
                  <a:cubicBezTo>
                    <a:pt x="79712" y="489672"/>
                    <a:pt x="85764" y="494630"/>
                    <a:pt x="93229" y="494630"/>
                  </a:cubicBezTo>
                  <a:lnTo>
                    <a:pt x="716443" y="494630"/>
                  </a:lnTo>
                  <a:cubicBezTo>
                    <a:pt x="723908" y="494630"/>
                    <a:pt x="729960" y="489672"/>
                    <a:pt x="729960" y="483556"/>
                  </a:cubicBezTo>
                  <a:lnTo>
                    <a:pt x="729960" y="373082"/>
                  </a:lnTo>
                  <a:cubicBezTo>
                    <a:pt x="729960" y="366966"/>
                    <a:pt x="723908" y="362008"/>
                    <a:pt x="716443" y="362008"/>
                  </a:cubicBezTo>
                  <a:close/>
                  <a:moveTo>
                    <a:pt x="1000335" y="194859"/>
                  </a:moveTo>
                  <a:cubicBezTo>
                    <a:pt x="993536" y="194859"/>
                    <a:pt x="988024" y="199375"/>
                    <a:pt x="988024" y="204946"/>
                  </a:cubicBezTo>
                  <a:lnTo>
                    <a:pt x="988024" y="308106"/>
                  </a:lnTo>
                  <a:cubicBezTo>
                    <a:pt x="988024" y="313677"/>
                    <a:pt x="993536" y="318193"/>
                    <a:pt x="1000335" y="318193"/>
                  </a:cubicBezTo>
                  <a:lnTo>
                    <a:pt x="1123161" y="318193"/>
                  </a:lnTo>
                  <a:cubicBezTo>
                    <a:pt x="1129961" y="318193"/>
                    <a:pt x="1135473" y="313677"/>
                    <a:pt x="1135473" y="308106"/>
                  </a:cubicBezTo>
                  <a:lnTo>
                    <a:pt x="1135473" y="204946"/>
                  </a:lnTo>
                  <a:cubicBezTo>
                    <a:pt x="1135473" y="199375"/>
                    <a:pt x="1129961" y="194859"/>
                    <a:pt x="1123161" y="194859"/>
                  </a:cubicBezTo>
                  <a:close/>
                  <a:moveTo>
                    <a:pt x="797580" y="194859"/>
                  </a:moveTo>
                  <a:cubicBezTo>
                    <a:pt x="790780" y="194859"/>
                    <a:pt x="785268" y="199375"/>
                    <a:pt x="785268" y="204946"/>
                  </a:cubicBezTo>
                  <a:lnTo>
                    <a:pt x="785268" y="308106"/>
                  </a:lnTo>
                  <a:cubicBezTo>
                    <a:pt x="785268" y="313677"/>
                    <a:pt x="790780" y="318193"/>
                    <a:pt x="797580" y="318193"/>
                  </a:cubicBezTo>
                  <a:lnTo>
                    <a:pt x="920406" y="318193"/>
                  </a:lnTo>
                  <a:cubicBezTo>
                    <a:pt x="927206" y="318193"/>
                    <a:pt x="932717" y="313677"/>
                    <a:pt x="932717" y="308106"/>
                  </a:cubicBezTo>
                  <a:lnTo>
                    <a:pt x="932717" y="204946"/>
                  </a:lnTo>
                  <a:cubicBezTo>
                    <a:pt x="932717" y="199375"/>
                    <a:pt x="927206" y="194859"/>
                    <a:pt x="920406" y="194859"/>
                  </a:cubicBezTo>
                  <a:close/>
                  <a:moveTo>
                    <a:pt x="93229" y="190215"/>
                  </a:moveTo>
                  <a:cubicBezTo>
                    <a:pt x="85764" y="190215"/>
                    <a:pt x="79712" y="195173"/>
                    <a:pt x="79712" y="201289"/>
                  </a:cubicBezTo>
                  <a:lnTo>
                    <a:pt x="79712" y="311763"/>
                  </a:lnTo>
                  <a:cubicBezTo>
                    <a:pt x="79712" y="317880"/>
                    <a:pt x="85764" y="322838"/>
                    <a:pt x="93229" y="322838"/>
                  </a:cubicBezTo>
                  <a:lnTo>
                    <a:pt x="716443" y="322838"/>
                  </a:lnTo>
                  <a:cubicBezTo>
                    <a:pt x="723908" y="322838"/>
                    <a:pt x="729960" y="317880"/>
                    <a:pt x="729960" y="311763"/>
                  </a:cubicBezTo>
                  <a:lnTo>
                    <a:pt x="729960" y="201289"/>
                  </a:lnTo>
                  <a:cubicBezTo>
                    <a:pt x="729960" y="195173"/>
                    <a:pt x="723908" y="190215"/>
                    <a:pt x="716443" y="190215"/>
                  </a:cubicBezTo>
                  <a:close/>
                  <a:moveTo>
                    <a:pt x="102699" y="0"/>
                  </a:moveTo>
                  <a:lnTo>
                    <a:pt x="1127226" y="0"/>
                  </a:lnTo>
                  <a:cubicBezTo>
                    <a:pt x="1183945" y="0"/>
                    <a:pt x="1229925" y="45980"/>
                    <a:pt x="1229925" y="102699"/>
                  </a:cubicBezTo>
                  <a:lnTo>
                    <a:pt x="1229925" y="2268235"/>
                  </a:lnTo>
                  <a:cubicBezTo>
                    <a:pt x="1229925" y="2324954"/>
                    <a:pt x="1183945" y="2370934"/>
                    <a:pt x="1127226" y="2370934"/>
                  </a:cubicBezTo>
                  <a:lnTo>
                    <a:pt x="102699" y="2370934"/>
                  </a:lnTo>
                  <a:cubicBezTo>
                    <a:pt x="45980" y="2370934"/>
                    <a:pt x="0" y="2324954"/>
                    <a:pt x="0" y="2268235"/>
                  </a:cubicBezTo>
                  <a:lnTo>
                    <a:pt x="0" y="102699"/>
                  </a:lnTo>
                  <a:cubicBezTo>
                    <a:pt x="0" y="45980"/>
                    <a:pt x="45980" y="0"/>
                    <a:pt x="102699"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74" name="Freeform 73"/>
            <p:cNvSpPr/>
            <p:nvPr/>
          </p:nvSpPr>
          <p:spPr bwMode="auto">
            <a:xfrm>
              <a:off x="8276419" y="1606365"/>
              <a:ext cx="67775" cy="600173"/>
            </a:xfrm>
            <a:custGeom>
              <a:avLst/>
              <a:gdLst>
                <a:gd name="connsiteX0" fmla="*/ 134520 w 268384"/>
                <a:gd name="connsiteY0" fmla="*/ 2106050 h 2367980"/>
                <a:gd name="connsiteX1" fmla="*/ 174367 w 268384"/>
                <a:gd name="connsiteY1" fmla="*/ 2146732 h 2367980"/>
                <a:gd name="connsiteX2" fmla="*/ 134520 w 268384"/>
                <a:gd name="connsiteY2" fmla="*/ 2187414 h 2367980"/>
                <a:gd name="connsiteX3" fmla="*/ 94673 w 268384"/>
                <a:gd name="connsiteY3" fmla="*/ 2146732 h 2367980"/>
                <a:gd name="connsiteX4" fmla="*/ 134520 w 268384"/>
                <a:gd name="connsiteY4" fmla="*/ 2106050 h 2367980"/>
                <a:gd name="connsiteX5" fmla="*/ 133794 w 268384"/>
                <a:gd name="connsiteY5" fmla="*/ 2075945 h 2367980"/>
                <a:gd name="connsiteX6" fmla="*/ 65109 w 268384"/>
                <a:gd name="connsiteY6" fmla="*/ 2146069 h 2367980"/>
                <a:gd name="connsiteX7" fmla="*/ 133794 w 268384"/>
                <a:gd name="connsiteY7" fmla="*/ 2216193 h 2367980"/>
                <a:gd name="connsiteX8" fmla="*/ 202479 w 268384"/>
                <a:gd name="connsiteY8" fmla="*/ 2146069 h 2367980"/>
                <a:gd name="connsiteX9" fmla="*/ 133794 w 268384"/>
                <a:gd name="connsiteY9" fmla="*/ 2075945 h 2367980"/>
                <a:gd name="connsiteX10" fmla="*/ 139540 w 268384"/>
                <a:gd name="connsiteY10" fmla="*/ 1870899 h 2367980"/>
                <a:gd name="connsiteX11" fmla="*/ 179387 w 268384"/>
                <a:gd name="connsiteY11" fmla="*/ 1911581 h 2367980"/>
                <a:gd name="connsiteX12" fmla="*/ 139540 w 268384"/>
                <a:gd name="connsiteY12" fmla="*/ 1952263 h 2367980"/>
                <a:gd name="connsiteX13" fmla="*/ 99693 w 268384"/>
                <a:gd name="connsiteY13" fmla="*/ 1911581 h 2367980"/>
                <a:gd name="connsiteX14" fmla="*/ 139540 w 268384"/>
                <a:gd name="connsiteY14" fmla="*/ 1870899 h 2367980"/>
                <a:gd name="connsiteX15" fmla="*/ 140183 w 268384"/>
                <a:gd name="connsiteY15" fmla="*/ 1841300 h 2367980"/>
                <a:gd name="connsiteX16" fmla="*/ 71498 w 268384"/>
                <a:gd name="connsiteY16" fmla="*/ 1911424 h 2367980"/>
                <a:gd name="connsiteX17" fmla="*/ 140183 w 268384"/>
                <a:gd name="connsiteY17" fmla="*/ 1981548 h 2367980"/>
                <a:gd name="connsiteX18" fmla="*/ 208868 w 268384"/>
                <a:gd name="connsiteY18" fmla="*/ 1911424 h 2367980"/>
                <a:gd name="connsiteX19" fmla="*/ 140183 w 268384"/>
                <a:gd name="connsiteY19" fmla="*/ 1841300 h 2367980"/>
                <a:gd name="connsiteX20" fmla="*/ 54324 w 268384"/>
                <a:gd name="connsiteY20" fmla="*/ 0 h 2367980"/>
                <a:gd name="connsiteX21" fmla="*/ 214060 w 268384"/>
                <a:gd name="connsiteY21" fmla="*/ 0 h 2367980"/>
                <a:gd name="connsiteX22" fmla="*/ 268384 w 268384"/>
                <a:gd name="connsiteY22" fmla="*/ 54324 h 2367980"/>
                <a:gd name="connsiteX23" fmla="*/ 268384 w 268384"/>
                <a:gd name="connsiteY23" fmla="*/ 2313656 h 2367980"/>
                <a:gd name="connsiteX24" fmla="*/ 214060 w 268384"/>
                <a:gd name="connsiteY24" fmla="*/ 2367980 h 2367980"/>
                <a:gd name="connsiteX25" fmla="*/ 54324 w 268384"/>
                <a:gd name="connsiteY25" fmla="*/ 2367980 h 2367980"/>
                <a:gd name="connsiteX26" fmla="*/ 0 w 268384"/>
                <a:gd name="connsiteY26" fmla="*/ 2313656 h 2367980"/>
                <a:gd name="connsiteX27" fmla="*/ 0 w 268384"/>
                <a:gd name="connsiteY27" fmla="*/ 54324 h 2367980"/>
                <a:gd name="connsiteX28" fmla="*/ 54324 w 268384"/>
                <a:gd name="connsiteY28" fmla="*/ 0 h 236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8384" h="2367980">
                  <a:moveTo>
                    <a:pt x="134520" y="2106050"/>
                  </a:moveTo>
                  <a:cubicBezTo>
                    <a:pt x="156527" y="2106050"/>
                    <a:pt x="174367" y="2124264"/>
                    <a:pt x="174367" y="2146732"/>
                  </a:cubicBezTo>
                  <a:cubicBezTo>
                    <a:pt x="174367" y="2169200"/>
                    <a:pt x="156527" y="2187414"/>
                    <a:pt x="134520" y="2187414"/>
                  </a:cubicBezTo>
                  <a:cubicBezTo>
                    <a:pt x="112513" y="2187414"/>
                    <a:pt x="94673" y="2169200"/>
                    <a:pt x="94673" y="2146732"/>
                  </a:cubicBezTo>
                  <a:cubicBezTo>
                    <a:pt x="94673" y="2124264"/>
                    <a:pt x="112513" y="2106050"/>
                    <a:pt x="134520" y="2106050"/>
                  </a:cubicBezTo>
                  <a:close/>
                  <a:moveTo>
                    <a:pt x="133794" y="2075945"/>
                  </a:moveTo>
                  <a:cubicBezTo>
                    <a:pt x="95860" y="2075945"/>
                    <a:pt x="65109" y="2107341"/>
                    <a:pt x="65109" y="2146069"/>
                  </a:cubicBezTo>
                  <a:cubicBezTo>
                    <a:pt x="65109" y="2184797"/>
                    <a:pt x="95860" y="2216193"/>
                    <a:pt x="133794" y="2216193"/>
                  </a:cubicBezTo>
                  <a:cubicBezTo>
                    <a:pt x="171728" y="2216193"/>
                    <a:pt x="202479" y="2184797"/>
                    <a:pt x="202479" y="2146069"/>
                  </a:cubicBezTo>
                  <a:cubicBezTo>
                    <a:pt x="202479" y="2107341"/>
                    <a:pt x="171728" y="2075945"/>
                    <a:pt x="133794" y="2075945"/>
                  </a:cubicBezTo>
                  <a:close/>
                  <a:moveTo>
                    <a:pt x="139540" y="1870899"/>
                  </a:moveTo>
                  <a:cubicBezTo>
                    <a:pt x="161547" y="1870899"/>
                    <a:pt x="179387" y="1889113"/>
                    <a:pt x="179387" y="1911581"/>
                  </a:cubicBezTo>
                  <a:cubicBezTo>
                    <a:pt x="179387" y="1934049"/>
                    <a:pt x="161547" y="1952263"/>
                    <a:pt x="139540" y="1952263"/>
                  </a:cubicBezTo>
                  <a:cubicBezTo>
                    <a:pt x="117533" y="1952263"/>
                    <a:pt x="99693" y="1934049"/>
                    <a:pt x="99693" y="1911581"/>
                  </a:cubicBezTo>
                  <a:cubicBezTo>
                    <a:pt x="99693" y="1889113"/>
                    <a:pt x="117533" y="1870899"/>
                    <a:pt x="139540" y="1870899"/>
                  </a:cubicBezTo>
                  <a:close/>
                  <a:moveTo>
                    <a:pt x="140183" y="1841300"/>
                  </a:moveTo>
                  <a:cubicBezTo>
                    <a:pt x="102249" y="1841300"/>
                    <a:pt x="71498" y="1872696"/>
                    <a:pt x="71498" y="1911424"/>
                  </a:cubicBezTo>
                  <a:cubicBezTo>
                    <a:pt x="71498" y="1950152"/>
                    <a:pt x="102249" y="1981548"/>
                    <a:pt x="140183" y="1981548"/>
                  </a:cubicBezTo>
                  <a:cubicBezTo>
                    <a:pt x="178117" y="1981548"/>
                    <a:pt x="208868" y="1950152"/>
                    <a:pt x="208868" y="1911424"/>
                  </a:cubicBezTo>
                  <a:cubicBezTo>
                    <a:pt x="208868" y="1872696"/>
                    <a:pt x="178117" y="1841300"/>
                    <a:pt x="140183" y="1841300"/>
                  </a:cubicBezTo>
                  <a:close/>
                  <a:moveTo>
                    <a:pt x="54324" y="0"/>
                  </a:moveTo>
                  <a:lnTo>
                    <a:pt x="214060" y="0"/>
                  </a:lnTo>
                  <a:cubicBezTo>
                    <a:pt x="244062" y="0"/>
                    <a:pt x="268384" y="24322"/>
                    <a:pt x="268384" y="54324"/>
                  </a:cubicBezTo>
                  <a:lnTo>
                    <a:pt x="268384" y="2313656"/>
                  </a:lnTo>
                  <a:cubicBezTo>
                    <a:pt x="268384" y="2343658"/>
                    <a:pt x="244062" y="2367980"/>
                    <a:pt x="214060" y="2367980"/>
                  </a:cubicBezTo>
                  <a:lnTo>
                    <a:pt x="54324" y="2367980"/>
                  </a:lnTo>
                  <a:cubicBezTo>
                    <a:pt x="24322" y="2367980"/>
                    <a:pt x="0" y="2343658"/>
                    <a:pt x="0" y="2313656"/>
                  </a:cubicBezTo>
                  <a:lnTo>
                    <a:pt x="0" y="54324"/>
                  </a:lnTo>
                  <a:cubicBezTo>
                    <a:pt x="0" y="24322"/>
                    <a:pt x="24322" y="0"/>
                    <a:pt x="54324"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75" name="Freeform 74"/>
            <p:cNvSpPr/>
            <p:nvPr/>
          </p:nvSpPr>
          <p:spPr bwMode="auto">
            <a:xfrm>
              <a:off x="8372701" y="1607388"/>
              <a:ext cx="696437" cy="188121"/>
            </a:xfrm>
            <a:custGeom>
              <a:avLst/>
              <a:gdLst>
                <a:gd name="connsiteX0" fmla="*/ 2016979 w 2454226"/>
                <a:gd name="connsiteY0" fmla="*/ 304100 h 662934"/>
                <a:gd name="connsiteX1" fmla="*/ 1995688 w 2454226"/>
                <a:gd name="connsiteY1" fmla="*/ 325391 h 662934"/>
                <a:gd name="connsiteX2" fmla="*/ 1995688 w 2454226"/>
                <a:gd name="connsiteY2" fmla="*/ 344074 h 662934"/>
                <a:gd name="connsiteX3" fmla="*/ 2016979 w 2454226"/>
                <a:gd name="connsiteY3" fmla="*/ 365365 h 662934"/>
                <a:gd name="connsiteX4" fmla="*/ 2286028 w 2454226"/>
                <a:gd name="connsiteY4" fmla="*/ 365365 h 662934"/>
                <a:gd name="connsiteX5" fmla="*/ 2307319 w 2454226"/>
                <a:gd name="connsiteY5" fmla="*/ 344074 h 662934"/>
                <a:gd name="connsiteX6" fmla="*/ 2307319 w 2454226"/>
                <a:gd name="connsiteY6" fmla="*/ 325391 h 662934"/>
                <a:gd name="connsiteX7" fmla="*/ 2286028 w 2454226"/>
                <a:gd name="connsiteY7" fmla="*/ 304100 h 662934"/>
                <a:gd name="connsiteX8" fmla="*/ 247961 w 2454226"/>
                <a:gd name="connsiteY8" fmla="*/ 262749 h 662934"/>
                <a:gd name="connsiteX9" fmla="*/ 362391 w 2454226"/>
                <a:gd name="connsiteY9" fmla="*/ 262749 h 662934"/>
                <a:gd name="connsiteX10" fmla="*/ 373861 w 2454226"/>
                <a:gd name="connsiteY10" fmla="*/ 274219 h 662934"/>
                <a:gd name="connsiteX11" fmla="*/ 373861 w 2454226"/>
                <a:gd name="connsiteY11" fmla="*/ 391527 h 662934"/>
                <a:gd name="connsiteX12" fmla="*/ 362391 w 2454226"/>
                <a:gd name="connsiteY12" fmla="*/ 402997 h 662934"/>
                <a:gd name="connsiteX13" fmla="*/ 247961 w 2454226"/>
                <a:gd name="connsiteY13" fmla="*/ 402997 h 662934"/>
                <a:gd name="connsiteX14" fmla="*/ 236491 w 2454226"/>
                <a:gd name="connsiteY14" fmla="*/ 391527 h 662934"/>
                <a:gd name="connsiteX15" fmla="*/ 236491 w 2454226"/>
                <a:gd name="connsiteY15" fmla="*/ 274219 h 662934"/>
                <a:gd name="connsiteX16" fmla="*/ 247961 w 2454226"/>
                <a:gd name="connsiteY16" fmla="*/ 262749 h 662934"/>
                <a:gd name="connsiteX17" fmla="*/ 1763188 w 2454226"/>
                <a:gd name="connsiteY17" fmla="*/ 227511 h 662934"/>
                <a:gd name="connsiteX18" fmla="*/ 1745650 w 2454226"/>
                <a:gd name="connsiteY18" fmla="*/ 245049 h 662934"/>
                <a:gd name="connsiteX19" fmla="*/ 1745650 w 2454226"/>
                <a:gd name="connsiteY19" fmla="*/ 424415 h 662934"/>
                <a:gd name="connsiteX20" fmla="*/ 1763188 w 2454226"/>
                <a:gd name="connsiteY20" fmla="*/ 441953 h 662934"/>
                <a:gd name="connsiteX21" fmla="*/ 1938153 w 2454226"/>
                <a:gd name="connsiteY21" fmla="*/ 441953 h 662934"/>
                <a:gd name="connsiteX22" fmla="*/ 1955691 w 2454226"/>
                <a:gd name="connsiteY22" fmla="*/ 424415 h 662934"/>
                <a:gd name="connsiteX23" fmla="*/ 1955691 w 2454226"/>
                <a:gd name="connsiteY23" fmla="*/ 245049 h 662934"/>
                <a:gd name="connsiteX24" fmla="*/ 1938153 w 2454226"/>
                <a:gd name="connsiteY24" fmla="*/ 227511 h 662934"/>
                <a:gd name="connsiteX25" fmla="*/ 1505517 w 2454226"/>
                <a:gd name="connsiteY25" fmla="*/ 227511 h 662934"/>
                <a:gd name="connsiteX26" fmla="*/ 1487979 w 2454226"/>
                <a:gd name="connsiteY26" fmla="*/ 245049 h 662934"/>
                <a:gd name="connsiteX27" fmla="*/ 1487979 w 2454226"/>
                <a:gd name="connsiteY27" fmla="*/ 424415 h 662934"/>
                <a:gd name="connsiteX28" fmla="*/ 1505517 w 2454226"/>
                <a:gd name="connsiteY28" fmla="*/ 441953 h 662934"/>
                <a:gd name="connsiteX29" fmla="*/ 1680482 w 2454226"/>
                <a:gd name="connsiteY29" fmla="*/ 441953 h 662934"/>
                <a:gd name="connsiteX30" fmla="*/ 1698020 w 2454226"/>
                <a:gd name="connsiteY30" fmla="*/ 424415 h 662934"/>
                <a:gd name="connsiteX31" fmla="*/ 1698020 w 2454226"/>
                <a:gd name="connsiteY31" fmla="*/ 245049 h 662934"/>
                <a:gd name="connsiteX32" fmla="*/ 1680482 w 2454226"/>
                <a:gd name="connsiteY32" fmla="*/ 227511 h 662934"/>
                <a:gd name="connsiteX33" fmla="*/ 1247847 w 2454226"/>
                <a:gd name="connsiteY33" fmla="*/ 227511 h 662934"/>
                <a:gd name="connsiteX34" fmla="*/ 1230309 w 2454226"/>
                <a:gd name="connsiteY34" fmla="*/ 245049 h 662934"/>
                <a:gd name="connsiteX35" fmla="*/ 1230309 w 2454226"/>
                <a:gd name="connsiteY35" fmla="*/ 424415 h 662934"/>
                <a:gd name="connsiteX36" fmla="*/ 1247847 w 2454226"/>
                <a:gd name="connsiteY36" fmla="*/ 441953 h 662934"/>
                <a:gd name="connsiteX37" fmla="*/ 1422812 w 2454226"/>
                <a:gd name="connsiteY37" fmla="*/ 441953 h 662934"/>
                <a:gd name="connsiteX38" fmla="*/ 1440350 w 2454226"/>
                <a:gd name="connsiteY38" fmla="*/ 424415 h 662934"/>
                <a:gd name="connsiteX39" fmla="*/ 1440350 w 2454226"/>
                <a:gd name="connsiteY39" fmla="*/ 245049 h 662934"/>
                <a:gd name="connsiteX40" fmla="*/ 1422812 w 2454226"/>
                <a:gd name="connsiteY40" fmla="*/ 227511 h 662934"/>
                <a:gd name="connsiteX41" fmla="*/ 990177 w 2454226"/>
                <a:gd name="connsiteY41" fmla="*/ 227511 h 662934"/>
                <a:gd name="connsiteX42" fmla="*/ 972639 w 2454226"/>
                <a:gd name="connsiteY42" fmla="*/ 245049 h 662934"/>
                <a:gd name="connsiteX43" fmla="*/ 972639 w 2454226"/>
                <a:gd name="connsiteY43" fmla="*/ 424415 h 662934"/>
                <a:gd name="connsiteX44" fmla="*/ 990177 w 2454226"/>
                <a:gd name="connsiteY44" fmla="*/ 441953 h 662934"/>
                <a:gd name="connsiteX45" fmla="*/ 1165142 w 2454226"/>
                <a:gd name="connsiteY45" fmla="*/ 441953 h 662934"/>
                <a:gd name="connsiteX46" fmla="*/ 1182680 w 2454226"/>
                <a:gd name="connsiteY46" fmla="*/ 424415 h 662934"/>
                <a:gd name="connsiteX47" fmla="*/ 1182680 w 2454226"/>
                <a:gd name="connsiteY47" fmla="*/ 245049 h 662934"/>
                <a:gd name="connsiteX48" fmla="*/ 1165142 w 2454226"/>
                <a:gd name="connsiteY48" fmla="*/ 227511 h 662934"/>
                <a:gd name="connsiteX49" fmla="*/ 732507 w 2454226"/>
                <a:gd name="connsiteY49" fmla="*/ 227511 h 662934"/>
                <a:gd name="connsiteX50" fmla="*/ 714969 w 2454226"/>
                <a:gd name="connsiteY50" fmla="*/ 245049 h 662934"/>
                <a:gd name="connsiteX51" fmla="*/ 714969 w 2454226"/>
                <a:gd name="connsiteY51" fmla="*/ 424415 h 662934"/>
                <a:gd name="connsiteX52" fmla="*/ 732507 w 2454226"/>
                <a:gd name="connsiteY52" fmla="*/ 441953 h 662934"/>
                <a:gd name="connsiteX53" fmla="*/ 907472 w 2454226"/>
                <a:gd name="connsiteY53" fmla="*/ 441953 h 662934"/>
                <a:gd name="connsiteX54" fmla="*/ 925010 w 2454226"/>
                <a:gd name="connsiteY54" fmla="*/ 424415 h 662934"/>
                <a:gd name="connsiteX55" fmla="*/ 925010 w 2454226"/>
                <a:gd name="connsiteY55" fmla="*/ 245049 h 662934"/>
                <a:gd name="connsiteX56" fmla="*/ 907472 w 2454226"/>
                <a:gd name="connsiteY56" fmla="*/ 227511 h 662934"/>
                <a:gd name="connsiteX57" fmla="*/ 474836 w 2454226"/>
                <a:gd name="connsiteY57" fmla="*/ 227511 h 662934"/>
                <a:gd name="connsiteX58" fmla="*/ 457298 w 2454226"/>
                <a:gd name="connsiteY58" fmla="*/ 245049 h 662934"/>
                <a:gd name="connsiteX59" fmla="*/ 457298 w 2454226"/>
                <a:gd name="connsiteY59" fmla="*/ 424415 h 662934"/>
                <a:gd name="connsiteX60" fmla="*/ 474836 w 2454226"/>
                <a:gd name="connsiteY60" fmla="*/ 441953 h 662934"/>
                <a:gd name="connsiteX61" fmla="*/ 649801 w 2454226"/>
                <a:gd name="connsiteY61" fmla="*/ 441953 h 662934"/>
                <a:gd name="connsiteX62" fmla="*/ 667339 w 2454226"/>
                <a:gd name="connsiteY62" fmla="*/ 424415 h 662934"/>
                <a:gd name="connsiteX63" fmla="*/ 667339 w 2454226"/>
                <a:gd name="connsiteY63" fmla="*/ 245049 h 662934"/>
                <a:gd name="connsiteX64" fmla="*/ 649801 w 2454226"/>
                <a:gd name="connsiteY64" fmla="*/ 227511 h 662934"/>
                <a:gd name="connsiteX65" fmla="*/ 217166 w 2454226"/>
                <a:gd name="connsiteY65" fmla="*/ 227511 h 662934"/>
                <a:gd name="connsiteX66" fmla="*/ 199628 w 2454226"/>
                <a:gd name="connsiteY66" fmla="*/ 245049 h 662934"/>
                <a:gd name="connsiteX67" fmla="*/ 199628 w 2454226"/>
                <a:gd name="connsiteY67" fmla="*/ 424415 h 662934"/>
                <a:gd name="connsiteX68" fmla="*/ 217166 w 2454226"/>
                <a:gd name="connsiteY68" fmla="*/ 441953 h 662934"/>
                <a:gd name="connsiteX69" fmla="*/ 392131 w 2454226"/>
                <a:gd name="connsiteY69" fmla="*/ 441953 h 662934"/>
                <a:gd name="connsiteX70" fmla="*/ 409669 w 2454226"/>
                <a:gd name="connsiteY70" fmla="*/ 424415 h 662934"/>
                <a:gd name="connsiteX71" fmla="*/ 409669 w 2454226"/>
                <a:gd name="connsiteY71" fmla="*/ 245049 h 662934"/>
                <a:gd name="connsiteX72" fmla="*/ 392131 w 2454226"/>
                <a:gd name="connsiteY72" fmla="*/ 227511 h 662934"/>
                <a:gd name="connsiteX73" fmla="*/ 134184 w 2454226"/>
                <a:gd name="connsiteY73" fmla="*/ 0 h 662934"/>
                <a:gd name="connsiteX74" fmla="*/ 2320042 w 2454226"/>
                <a:gd name="connsiteY74" fmla="*/ 0 h 662934"/>
                <a:gd name="connsiteX75" fmla="*/ 2454226 w 2454226"/>
                <a:gd name="connsiteY75" fmla="*/ 134184 h 662934"/>
                <a:gd name="connsiteX76" fmla="*/ 2454226 w 2454226"/>
                <a:gd name="connsiteY76" fmla="*/ 528750 h 662934"/>
                <a:gd name="connsiteX77" fmla="*/ 2320042 w 2454226"/>
                <a:gd name="connsiteY77" fmla="*/ 662934 h 662934"/>
                <a:gd name="connsiteX78" fmla="*/ 134184 w 2454226"/>
                <a:gd name="connsiteY78" fmla="*/ 662934 h 662934"/>
                <a:gd name="connsiteX79" fmla="*/ 0 w 2454226"/>
                <a:gd name="connsiteY79" fmla="*/ 528750 h 662934"/>
                <a:gd name="connsiteX80" fmla="*/ 0 w 2454226"/>
                <a:gd name="connsiteY80" fmla="*/ 134184 h 662934"/>
                <a:gd name="connsiteX81" fmla="*/ 134184 w 2454226"/>
                <a:gd name="connsiteY81" fmla="*/ 0 h 6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454226" h="662934">
                  <a:moveTo>
                    <a:pt x="2016979" y="304100"/>
                  </a:moveTo>
                  <a:cubicBezTo>
                    <a:pt x="2005220" y="304100"/>
                    <a:pt x="1995688" y="313632"/>
                    <a:pt x="1995688" y="325391"/>
                  </a:cubicBezTo>
                  <a:lnTo>
                    <a:pt x="1995688" y="344074"/>
                  </a:lnTo>
                  <a:cubicBezTo>
                    <a:pt x="1995688" y="355833"/>
                    <a:pt x="2005220" y="365365"/>
                    <a:pt x="2016979" y="365365"/>
                  </a:cubicBezTo>
                  <a:lnTo>
                    <a:pt x="2286028" y="365365"/>
                  </a:lnTo>
                  <a:cubicBezTo>
                    <a:pt x="2297787" y="365365"/>
                    <a:pt x="2307319" y="355833"/>
                    <a:pt x="2307319" y="344074"/>
                  </a:cubicBezTo>
                  <a:lnTo>
                    <a:pt x="2307319" y="325391"/>
                  </a:lnTo>
                  <a:cubicBezTo>
                    <a:pt x="2307319" y="313632"/>
                    <a:pt x="2297787" y="304100"/>
                    <a:pt x="2286028" y="304100"/>
                  </a:cubicBezTo>
                  <a:close/>
                  <a:moveTo>
                    <a:pt x="247961" y="262749"/>
                  </a:moveTo>
                  <a:lnTo>
                    <a:pt x="362391" y="262749"/>
                  </a:lnTo>
                  <a:cubicBezTo>
                    <a:pt x="368726" y="262749"/>
                    <a:pt x="373861" y="267884"/>
                    <a:pt x="373861" y="274219"/>
                  </a:cubicBezTo>
                  <a:lnTo>
                    <a:pt x="373861" y="391527"/>
                  </a:lnTo>
                  <a:cubicBezTo>
                    <a:pt x="373861" y="397862"/>
                    <a:pt x="368726" y="402997"/>
                    <a:pt x="362391" y="402997"/>
                  </a:cubicBezTo>
                  <a:lnTo>
                    <a:pt x="247961" y="402997"/>
                  </a:lnTo>
                  <a:cubicBezTo>
                    <a:pt x="241626" y="402997"/>
                    <a:pt x="236491" y="397862"/>
                    <a:pt x="236491" y="391527"/>
                  </a:cubicBezTo>
                  <a:lnTo>
                    <a:pt x="236491" y="274219"/>
                  </a:lnTo>
                  <a:cubicBezTo>
                    <a:pt x="236491" y="267884"/>
                    <a:pt x="241626" y="262749"/>
                    <a:pt x="247961" y="262749"/>
                  </a:cubicBezTo>
                  <a:close/>
                  <a:moveTo>
                    <a:pt x="1763188" y="227511"/>
                  </a:moveTo>
                  <a:cubicBezTo>
                    <a:pt x="1753502" y="227511"/>
                    <a:pt x="1745650" y="235363"/>
                    <a:pt x="1745650" y="245049"/>
                  </a:cubicBezTo>
                  <a:lnTo>
                    <a:pt x="1745650" y="424415"/>
                  </a:lnTo>
                  <a:cubicBezTo>
                    <a:pt x="1745650" y="434101"/>
                    <a:pt x="1753502" y="441953"/>
                    <a:pt x="1763188" y="441953"/>
                  </a:cubicBezTo>
                  <a:lnTo>
                    <a:pt x="1938153" y="441953"/>
                  </a:lnTo>
                  <a:cubicBezTo>
                    <a:pt x="1947839" y="441953"/>
                    <a:pt x="1955691" y="434101"/>
                    <a:pt x="1955691" y="424415"/>
                  </a:cubicBezTo>
                  <a:lnTo>
                    <a:pt x="1955691" y="245049"/>
                  </a:lnTo>
                  <a:cubicBezTo>
                    <a:pt x="1955691" y="235363"/>
                    <a:pt x="1947839" y="227511"/>
                    <a:pt x="1938153" y="227511"/>
                  </a:cubicBezTo>
                  <a:close/>
                  <a:moveTo>
                    <a:pt x="1505517" y="227511"/>
                  </a:moveTo>
                  <a:cubicBezTo>
                    <a:pt x="1495831" y="227511"/>
                    <a:pt x="1487979" y="235363"/>
                    <a:pt x="1487979" y="245049"/>
                  </a:cubicBezTo>
                  <a:lnTo>
                    <a:pt x="1487979" y="424415"/>
                  </a:lnTo>
                  <a:cubicBezTo>
                    <a:pt x="1487979" y="434101"/>
                    <a:pt x="1495831" y="441953"/>
                    <a:pt x="1505517" y="441953"/>
                  </a:cubicBezTo>
                  <a:lnTo>
                    <a:pt x="1680482" y="441953"/>
                  </a:lnTo>
                  <a:cubicBezTo>
                    <a:pt x="1690168" y="441953"/>
                    <a:pt x="1698020" y="434101"/>
                    <a:pt x="1698020" y="424415"/>
                  </a:cubicBezTo>
                  <a:lnTo>
                    <a:pt x="1698020" y="245049"/>
                  </a:lnTo>
                  <a:cubicBezTo>
                    <a:pt x="1698020" y="235363"/>
                    <a:pt x="1690168" y="227511"/>
                    <a:pt x="1680482" y="227511"/>
                  </a:cubicBezTo>
                  <a:close/>
                  <a:moveTo>
                    <a:pt x="1247847" y="227511"/>
                  </a:moveTo>
                  <a:cubicBezTo>
                    <a:pt x="1238161" y="227511"/>
                    <a:pt x="1230309" y="235363"/>
                    <a:pt x="1230309" y="245049"/>
                  </a:cubicBezTo>
                  <a:lnTo>
                    <a:pt x="1230309" y="424415"/>
                  </a:lnTo>
                  <a:cubicBezTo>
                    <a:pt x="1230309" y="434101"/>
                    <a:pt x="1238161" y="441953"/>
                    <a:pt x="1247847" y="441953"/>
                  </a:cubicBezTo>
                  <a:lnTo>
                    <a:pt x="1422812" y="441953"/>
                  </a:lnTo>
                  <a:cubicBezTo>
                    <a:pt x="1432498" y="441953"/>
                    <a:pt x="1440350" y="434101"/>
                    <a:pt x="1440350" y="424415"/>
                  </a:cubicBezTo>
                  <a:lnTo>
                    <a:pt x="1440350" y="245049"/>
                  </a:lnTo>
                  <a:cubicBezTo>
                    <a:pt x="1440350" y="235363"/>
                    <a:pt x="1432498" y="227511"/>
                    <a:pt x="1422812" y="227511"/>
                  </a:cubicBezTo>
                  <a:close/>
                  <a:moveTo>
                    <a:pt x="990177" y="227511"/>
                  </a:moveTo>
                  <a:cubicBezTo>
                    <a:pt x="980491" y="227511"/>
                    <a:pt x="972639" y="235363"/>
                    <a:pt x="972639" y="245049"/>
                  </a:cubicBezTo>
                  <a:lnTo>
                    <a:pt x="972639" y="424415"/>
                  </a:lnTo>
                  <a:cubicBezTo>
                    <a:pt x="972639" y="434101"/>
                    <a:pt x="980491" y="441953"/>
                    <a:pt x="990177" y="441953"/>
                  </a:cubicBezTo>
                  <a:lnTo>
                    <a:pt x="1165142" y="441953"/>
                  </a:lnTo>
                  <a:cubicBezTo>
                    <a:pt x="1174828" y="441953"/>
                    <a:pt x="1182680" y="434101"/>
                    <a:pt x="1182680" y="424415"/>
                  </a:cubicBezTo>
                  <a:lnTo>
                    <a:pt x="1182680" y="245049"/>
                  </a:lnTo>
                  <a:cubicBezTo>
                    <a:pt x="1182680" y="235363"/>
                    <a:pt x="1174828" y="227511"/>
                    <a:pt x="1165142" y="227511"/>
                  </a:cubicBezTo>
                  <a:close/>
                  <a:moveTo>
                    <a:pt x="732507" y="227511"/>
                  </a:moveTo>
                  <a:cubicBezTo>
                    <a:pt x="722821" y="227511"/>
                    <a:pt x="714969" y="235363"/>
                    <a:pt x="714969" y="245049"/>
                  </a:cubicBezTo>
                  <a:lnTo>
                    <a:pt x="714969" y="424415"/>
                  </a:lnTo>
                  <a:cubicBezTo>
                    <a:pt x="714969" y="434101"/>
                    <a:pt x="722821" y="441953"/>
                    <a:pt x="732507" y="441953"/>
                  </a:cubicBezTo>
                  <a:lnTo>
                    <a:pt x="907472" y="441953"/>
                  </a:lnTo>
                  <a:cubicBezTo>
                    <a:pt x="917158" y="441953"/>
                    <a:pt x="925010" y="434101"/>
                    <a:pt x="925010" y="424415"/>
                  </a:cubicBezTo>
                  <a:lnTo>
                    <a:pt x="925010" y="245049"/>
                  </a:lnTo>
                  <a:cubicBezTo>
                    <a:pt x="925010" y="235363"/>
                    <a:pt x="917158" y="227511"/>
                    <a:pt x="907472" y="227511"/>
                  </a:cubicBezTo>
                  <a:close/>
                  <a:moveTo>
                    <a:pt x="474836" y="227511"/>
                  </a:moveTo>
                  <a:cubicBezTo>
                    <a:pt x="465150" y="227511"/>
                    <a:pt x="457298" y="235363"/>
                    <a:pt x="457298" y="245049"/>
                  </a:cubicBezTo>
                  <a:lnTo>
                    <a:pt x="457298" y="424415"/>
                  </a:lnTo>
                  <a:cubicBezTo>
                    <a:pt x="457298" y="434101"/>
                    <a:pt x="465150" y="441953"/>
                    <a:pt x="474836" y="441953"/>
                  </a:cubicBezTo>
                  <a:lnTo>
                    <a:pt x="649801" y="441953"/>
                  </a:lnTo>
                  <a:cubicBezTo>
                    <a:pt x="659487" y="441953"/>
                    <a:pt x="667339" y="434101"/>
                    <a:pt x="667339" y="424415"/>
                  </a:cubicBezTo>
                  <a:lnTo>
                    <a:pt x="667339" y="245049"/>
                  </a:lnTo>
                  <a:cubicBezTo>
                    <a:pt x="667339" y="235363"/>
                    <a:pt x="659487" y="227511"/>
                    <a:pt x="649801" y="227511"/>
                  </a:cubicBezTo>
                  <a:close/>
                  <a:moveTo>
                    <a:pt x="217166" y="227511"/>
                  </a:moveTo>
                  <a:cubicBezTo>
                    <a:pt x="207480" y="227511"/>
                    <a:pt x="199628" y="235363"/>
                    <a:pt x="199628" y="245049"/>
                  </a:cubicBezTo>
                  <a:lnTo>
                    <a:pt x="199628" y="424415"/>
                  </a:lnTo>
                  <a:cubicBezTo>
                    <a:pt x="199628" y="434101"/>
                    <a:pt x="207480" y="441953"/>
                    <a:pt x="217166" y="441953"/>
                  </a:cubicBezTo>
                  <a:lnTo>
                    <a:pt x="392131" y="441953"/>
                  </a:lnTo>
                  <a:cubicBezTo>
                    <a:pt x="401817" y="441953"/>
                    <a:pt x="409669" y="434101"/>
                    <a:pt x="409669" y="424415"/>
                  </a:cubicBezTo>
                  <a:lnTo>
                    <a:pt x="409669" y="245049"/>
                  </a:lnTo>
                  <a:cubicBezTo>
                    <a:pt x="409669" y="235363"/>
                    <a:pt x="401817" y="227511"/>
                    <a:pt x="392131" y="227511"/>
                  </a:cubicBezTo>
                  <a:close/>
                  <a:moveTo>
                    <a:pt x="134184" y="0"/>
                  </a:moveTo>
                  <a:lnTo>
                    <a:pt x="2320042" y="0"/>
                  </a:lnTo>
                  <a:cubicBezTo>
                    <a:pt x="2394150" y="0"/>
                    <a:pt x="2454226" y="60076"/>
                    <a:pt x="2454226" y="134184"/>
                  </a:cubicBezTo>
                  <a:lnTo>
                    <a:pt x="2454226" y="528750"/>
                  </a:lnTo>
                  <a:cubicBezTo>
                    <a:pt x="2454226" y="602858"/>
                    <a:pt x="2394150" y="662934"/>
                    <a:pt x="2320042" y="662934"/>
                  </a:cubicBezTo>
                  <a:lnTo>
                    <a:pt x="134184" y="662934"/>
                  </a:lnTo>
                  <a:cubicBezTo>
                    <a:pt x="60076" y="662934"/>
                    <a:pt x="0" y="602858"/>
                    <a:pt x="0" y="528750"/>
                  </a:cubicBezTo>
                  <a:lnTo>
                    <a:pt x="0" y="134184"/>
                  </a:lnTo>
                  <a:cubicBezTo>
                    <a:pt x="0" y="60076"/>
                    <a:pt x="60076" y="0"/>
                    <a:pt x="134184"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76" name="Freeform 75"/>
            <p:cNvSpPr/>
            <p:nvPr/>
          </p:nvSpPr>
          <p:spPr bwMode="auto">
            <a:xfrm>
              <a:off x="8373572" y="1812227"/>
              <a:ext cx="696437" cy="188121"/>
            </a:xfrm>
            <a:custGeom>
              <a:avLst/>
              <a:gdLst>
                <a:gd name="connsiteX0" fmla="*/ 2016979 w 2454226"/>
                <a:gd name="connsiteY0" fmla="*/ 304100 h 662934"/>
                <a:gd name="connsiteX1" fmla="*/ 1995688 w 2454226"/>
                <a:gd name="connsiteY1" fmla="*/ 325391 h 662934"/>
                <a:gd name="connsiteX2" fmla="*/ 1995688 w 2454226"/>
                <a:gd name="connsiteY2" fmla="*/ 344074 h 662934"/>
                <a:gd name="connsiteX3" fmla="*/ 2016979 w 2454226"/>
                <a:gd name="connsiteY3" fmla="*/ 365365 h 662934"/>
                <a:gd name="connsiteX4" fmla="*/ 2286028 w 2454226"/>
                <a:gd name="connsiteY4" fmla="*/ 365365 h 662934"/>
                <a:gd name="connsiteX5" fmla="*/ 2307319 w 2454226"/>
                <a:gd name="connsiteY5" fmla="*/ 344074 h 662934"/>
                <a:gd name="connsiteX6" fmla="*/ 2307319 w 2454226"/>
                <a:gd name="connsiteY6" fmla="*/ 325391 h 662934"/>
                <a:gd name="connsiteX7" fmla="*/ 2286028 w 2454226"/>
                <a:gd name="connsiteY7" fmla="*/ 304100 h 662934"/>
                <a:gd name="connsiteX8" fmla="*/ 247961 w 2454226"/>
                <a:gd name="connsiteY8" fmla="*/ 262749 h 662934"/>
                <a:gd name="connsiteX9" fmla="*/ 362391 w 2454226"/>
                <a:gd name="connsiteY9" fmla="*/ 262749 h 662934"/>
                <a:gd name="connsiteX10" fmla="*/ 373861 w 2454226"/>
                <a:gd name="connsiteY10" fmla="*/ 274219 h 662934"/>
                <a:gd name="connsiteX11" fmla="*/ 373861 w 2454226"/>
                <a:gd name="connsiteY11" fmla="*/ 391527 h 662934"/>
                <a:gd name="connsiteX12" fmla="*/ 362391 w 2454226"/>
                <a:gd name="connsiteY12" fmla="*/ 402997 h 662934"/>
                <a:gd name="connsiteX13" fmla="*/ 247961 w 2454226"/>
                <a:gd name="connsiteY13" fmla="*/ 402997 h 662934"/>
                <a:gd name="connsiteX14" fmla="*/ 236491 w 2454226"/>
                <a:gd name="connsiteY14" fmla="*/ 391527 h 662934"/>
                <a:gd name="connsiteX15" fmla="*/ 236491 w 2454226"/>
                <a:gd name="connsiteY15" fmla="*/ 274219 h 662934"/>
                <a:gd name="connsiteX16" fmla="*/ 247961 w 2454226"/>
                <a:gd name="connsiteY16" fmla="*/ 262749 h 662934"/>
                <a:gd name="connsiteX17" fmla="*/ 1763188 w 2454226"/>
                <a:gd name="connsiteY17" fmla="*/ 227511 h 662934"/>
                <a:gd name="connsiteX18" fmla="*/ 1745650 w 2454226"/>
                <a:gd name="connsiteY18" fmla="*/ 245049 h 662934"/>
                <a:gd name="connsiteX19" fmla="*/ 1745650 w 2454226"/>
                <a:gd name="connsiteY19" fmla="*/ 424415 h 662934"/>
                <a:gd name="connsiteX20" fmla="*/ 1763188 w 2454226"/>
                <a:gd name="connsiteY20" fmla="*/ 441953 h 662934"/>
                <a:gd name="connsiteX21" fmla="*/ 1938153 w 2454226"/>
                <a:gd name="connsiteY21" fmla="*/ 441953 h 662934"/>
                <a:gd name="connsiteX22" fmla="*/ 1955691 w 2454226"/>
                <a:gd name="connsiteY22" fmla="*/ 424415 h 662934"/>
                <a:gd name="connsiteX23" fmla="*/ 1955691 w 2454226"/>
                <a:gd name="connsiteY23" fmla="*/ 245049 h 662934"/>
                <a:gd name="connsiteX24" fmla="*/ 1938153 w 2454226"/>
                <a:gd name="connsiteY24" fmla="*/ 227511 h 662934"/>
                <a:gd name="connsiteX25" fmla="*/ 1505517 w 2454226"/>
                <a:gd name="connsiteY25" fmla="*/ 227511 h 662934"/>
                <a:gd name="connsiteX26" fmla="*/ 1487979 w 2454226"/>
                <a:gd name="connsiteY26" fmla="*/ 245049 h 662934"/>
                <a:gd name="connsiteX27" fmla="*/ 1487979 w 2454226"/>
                <a:gd name="connsiteY27" fmla="*/ 424415 h 662934"/>
                <a:gd name="connsiteX28" fmla="*/ 1505517 w 2454226"/>
                <a:gd name="connsiteY28" fmla="*/ 441953 h 662934"/>
                <a:gd name="connsiteX29" fmla="*/ 1680482 w 2454226"/>
                <a:gd name="connsiteY29" fmla="*/ 441953 h 662934"/>
                <a:gd name="connsiteX30" fmla="*/ 1698020 w 2454226"/>
                <a:gd name="connsiteY30" fmla="*/ 424415 h 662934"/>
                <a:gd name="connsiteX31" fmla="*/ 1698020 w 2454226"/>
                <a:gd name="connsiteY31" fmla="*/ 245049 h 662934"/>
                <a:gd name="connsiteX32" fmla="*/ 1680482 w 2454226"/>
                <a:gd name="connsiteY32" fmla="*/ 227511 h 662934"/>
                <a:gd name="connsiteX33" fmla="*/ 1247847 w 2454226"/>
                <a:gd name="connsiteY33" fmla="*/ 227511 h 662934"/>
                <a:gd name="connsiteX34" fmla="*/ 1230309 w 2454226"/>
                <a:gd name="connsiteY34" fmla="*/ 245049 h 662934"/>
                <a:gd name="connsiteX35" fmla="*/ 1230309 w 2454226"/>
                <a:gd name="connsiteY35" fmla="*/ 424415 h 662934"/>
                <a:gd name="connsiteX36" fmla="*/ 1247847 w 2454226"/>
                <a:gd name="connsiteY36" fmla="*/ 441953 h 662934"/>
                <a:gd name="connsiteX37" fmla="*/ 1422812 w 2454226"/>
                <a:gd name="connsiteY37" fmla="*/ 441953 h 662934"/>
                <a:gd name="connsiteX38" fmla="*/ 1440350 w 2454226"/>
                <a:gd name="connsiteY38" fmla="*/ 424415 h 662934"/>
                <a:gd name="connsiteX39" fmla="*/ 1440350 w 2454226"/>
                <a:gd name="connsiteY39" fmla="*/ 245049 h 662934"/>
                <a:gd name="connsiteX40" fmla="*/ 1422812 w 2454226"/>
                <a:gd name="connsiteY40" fmla="*/ 227511 h 662934"/>
                <a:gd name="connsiteX41" fmla="*/ 990177 w 2454226"/>
                <a:gd name="connsiteY41" fmla="*/ 227511 h 662934"/>
                <a:gd name="connsiteX42" fmla="*/ 972639 w 2454226"/>
                <a:gd name="connsiteY42" fmla="*/ 245049 h 662934"/>
                <a:gd name="connsiteX43" fmla="*/ 972639 w 2454226"/>
                <a:gd name="connsiteY43" fmla="*/ 424415 h 662934"/>
                <a:gd name="connsiteX44" fmla="*/ 990177 w 2454226"/>
                <a:gd name="connsiteY44" fmla="*/ 441953 h 662934"/>
                <a:gd name="connsiteX45" fmla="*/ 1165142 w 2454226"/>
                <a:gd name="connsiteY45" fmla="*/ 441953 h 662934"/>
                <a:gd name="connsiteX46" fmla="*/ 1182680 w 2454226"/>
                <a:gd name="connsiteY46" fmla="*/ 424415 h 662934"/>
                <a:gd name="connsiteX47" fmla="*/ 1182680 w 2454226"/>
                <a:gd name="connsiteY47" fmla="*/ 245049 h 662934"/>
                <a:gd name="connsiteX48" fmla="*/ 1165142 w 2454226"/>
                <a:gd name="connsiteY48" fmla="*/ 227511 h 662934"/>
                <a:gd name="connsiteX49" fmla="*/ 732507 w 2454226"/>
                <a:gd name="connsiteY49" fmla="*/ 227511 h 662934"/>
                <a:gd name="connsiteX50" fmla="*/ 714969 w 2454226"/>
                <a:gd name="connsiteY50" fmla="*/ 245049 h 662934"/>
                <a:gd name="connsiteX51" fmla="*/ 714969 w 2454226"/>
                <a:gd name="connsiteY51" fmla="*/ 424415 h 662934"/>
                <a:gd name="connsiteX52" fmla="*/ 732507 w 2454226"/>
                <a:gd name="connsiteY52" fmla="*/ 441953 h 662934"/>
                <a:gd name="connsiteX53" fmla="*/ 907472 w 2454226"/>
                <a:gd name="connsiteY53" fmla="*/ 441953 h 662934"/>
                <a:gd name="connsiteX54" fmla="*/ 925010 w 2454226"/>
                <a:gd name="connsiteY54" fmla="*/ 424415 h 662934"/>
                <a:gd name="connsiteX55" fmla="*/ 925010 w 2454226"/>
                <a:gd name="connsiteY55" fmla="*/ 245049 h 662934"/>
                <a:gd name="connsiteX56" fmla="*/ 907472 w 2454226"/>
                <a:gd name="connsiteY56" fmla="*/ 227511 h 662934"/>
                <a:gd name="connsiteX57" fmla="*/ 474836 w 2454226"/>
                <a:gd name="connsiteY57" fmla="*/ 227511 h 662934"/>
                <a:gd name="connsiteX58" fmla="*/ 457298 w 2454226"/>
                <a:gd name="connsiteY58" fmla="*/ 245049 h 662934"/>
                <a:gd name="connsiteX59" fmla="*/ 457298 w 2454226"/>
                <a:gd name="connsiteY59" fmla="*/ 424415 h 662934"/>
                <a:gd name="connsiteX60" fmla="*/ 474836 w 2454226"/>
                <a:gd name="connsiteY60" fmla="*/ 441953 h 662934"/>
                <a:gd name="connsiteX61" fmla="*/ 649801 w 2454226"/>
                <a:gd name="connsiteY61" fmla="*/ 441953 h 662934"/>
                <a:gd name="connsiteX62" fmla="*/ 667339 w 2454226"/>
                <a:gd name="connsiteY62" fmla="*/ 424415 h 662934"/>
                <a:gd name="connsiteX63" fmla="*/ 667339 w 2454226"/>
                <a:gd name="connsiteY63" fmla="*/ 245049 h 662934"/>
                <a:gd name="connsiteX64" fmla="*/ 649801 w 2454226"/>
                <a:gd name="connsiteY64" fmla="*/ 227511 h 662934"/>
                <a:gd name="connsiteX65" fmla="*/ 217166 w 2454226"/>
                <a:gd name="connsiteY65" fmla="*/ 227511 h 662934"/>
                <a:gd name="connsiteX66" fmla="*/ 199628 w 2454226"/>
                <a:gd name="connsiteY66" fmla="*/ 245049 h 662934"/>
                <a:gd name="connsiteX67" fmla="*/ 199628 w 2454226"/>
                <a:gd name="connsiteY67" fmla="*/ 424415 h 662934"/>
                <a:gd name="connsiteX68" fmla="*/ 217166 w 2454226"/>
                <a:gd name="connsiteY68" fmla="*/ 441953 h 662934"/>
                <a:gd name="connsiteX69" fmla="*/ 392131 w 2454226"/>
                <a:gd name="connsiteY69" fmla="*/ 441953 h 662934"/>
                <a:gd name="connsiteX70" fmla="*/ 409669 w 2454226"/>
                <a:gd name="connsiteY70" fmla="*/ 424415 h 662934"/>
                <a:gd name="connsiteX71" fmla="*/ 409669 w 2454226"/>
                <a:gd name="connsiteY71" fmla="*/ 245049 h 662934"/>
                <a:gd name="connsiteX72" fmla="*/ 392131 w 2454226"/>
                <a:gd name="connsiteY72" fmla="*/ 227511 h 662934"/>
                <a:gd name="connsiteX73" fmla="*/ 134184 w 2454226"/>
                <a:gd name="connsiteY73" fmla="*/ 0 h 662934"/>
                <a:gd name="connsiteX74" fmla="*/ 2320042 w 2454226"/>
                <a:gd name="connsiteY74" fmla="*/ 0 h 662934"/>
                <a:gd name="connsiteX75" fmla="*/ 2454226 w 2454226"/>
                <a:gd name="connsiteY75" fmla="*/ 134184 h 662934"/>
                <a:gd name="connsiteX76" fmla="*/ 2454226 w 2454226"/>
                <a:gd name="connsiteY76" fmla="*/ 528750 h 662934"/>
                <a:gd name="connsiteX77" fmla="*/ 2320042 w 2454226"/>
                <a:gd name="connsiteY77" fmla="*/ 662934 h 662934"/>
                <a:gd name="connsiteX78" fmla="*/ 134184 w 2454226"/>
                <a:gd name="connsiteY78" fmla="*/ 662934 h 662934"/>
                <a:gd name="connsiteX79" fmla="*/ 0 w 2454226"/>
                <a:gd name="connsiteY79" fmla="*/ 528750 h 662934"/>
                <a:gd name="connsiteX80" fmla="*/ 0 w 2454226"/>
                <a:gd name="connsiteY80" fmla="*/ 134184 h 662934"/>
                <a:gd name="connsiteX81" fmla="*/ 134184 w 2454226"/>
                <a:gd name="connsiteY81" fmla="*/ 0 h 6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454226" h="662934">
                  <a:moveTo>
                    <a:pt x="2016979" y="304100"/>
                  </a:moveTo>
                  <a:cubicBezTo>
                    <a:pt x="2005220" y="304100"/>
                    <a:pt x="1995688" y="313632"/>
                    <a:pt x="1995688" y="325391"/>
                  </a:cubicBezTo>
                  <a:lnTo>
                    <a:pt x="1995688" y="344074"/>
                  </a:lnTo>
                  <a:cubicBezTo>
                    <a:pt x="1995688" y="355833"/>
                    <a:pt x="2005220" y="365365"/>
                    <a:pt x="2016979" y="365365"/>
                  </a:cubicBezTo>
                  <a:lnTo>
                    <a:pt x="2286028" y="365365"/>
                  </a:lnTo>
                  <a:cubicBezTo>
                    <a:pt x="2297787" y="365365"/>
                    <a:pt x="2307319" y="355833"/>
                    <a:pt x="2307319" y="344074"/>
                  </a:cubicBezTo>
                  <a:lnTo>
                    <a:pt x="2307319" y="325391"/>
                  </a:lnTo>
                  <a:cubicBezTo>
                    <a:pt x="2307319" y="313632"/>
                    <a:pt x="2297787" y="304100"/>
                    <a:pt x="2286028" y="304100"/>
                  </a:cubicBezTo>
                  <a:close/>
                  <a:moveTo>
                    <a:pt x="247961" y="262749"/>
                  </a:moveTo>
                  <a:lnTo>
                    <a:pt x="362391" y="262749"/>
                  </a:lnTo>
                  <a:cubicBezTo>
                    <a:pt x="368726" y="262749"/>
                    <a:pt x="373861" y="267884"/>
                    <a:pt x="373861" y="274219"/>
                  </a:cubicBezTo>
                  <a:lnTo>
                    <a:pt x="373861" y="391527"/>
                  </a:lnTo>
                  <a:cubicBezTo>
                    <a:pt x="373861" y="397862"/>
                    <a:pt x="368726" y="402997"/>
                    <a:pt x="362391" y="402997"/>
                  </a:cubicBezTo>
                  <a:lnTo>
                    <a:pt x="247961" y="402997"/>
                  </a:lnTo>
                  <a:cubicBezTo>
                    <a:pt x="241626" y="402997"/>
                    <a:pt x="236491" y="397862"/>
                    <a:pt x="236491" y="391527"/>
                  </a:cubicBezTo>
                  <a:lnTo>
                    <a:pt x="236491" y="274219"/>
                  </a:lnTo>
                  <a:cubicBezTo>
                    <a:pt x="236491" y="267884"/>
                    <a:pt x="241626" y="262749"/>
                    <a:pt x="247961" y="262749"/>
                  </a:cubicBezTo>
                  <a:close/>
                  <a:moveTo>
                    <a:pt x="1763188" y="227511"/>
                  </a:moveTo>
                  <a:cubicBezTo>
                    <a:pt x="1753502" y="227511"/>
                    <a:pt x="1745650" y="235363"/>
                    <a:pt x="1745650" y="245049"/>
                  </a:cubicBezTo>
                  <a:lnTo>
                    <a:pt x="1745650" y="424415"/>
                  </a:lnTo>
                  <a:cubicBezTo>
                    <a:pt x="1745650" y="434101"/>
                    <a:pt x="1753502" y="441953"/>
                    <a:pt x="1763188" y="441953"/>
                  </a:cubicBezTo>
                  <a:lnTo>
                    <a:pt x="1938153" y="441953"/>
                  </a:lnTo>
                  <a:cubicBezTo>
                    <a:pt x="1947839" y="441953"/>
                    <a:pt x="1955691" y="434101"/>
                    <a:pt x="1955691" y="424415"/>
                  </a:cubicBezTo>
                  <a:lnTo>
                    <a:pt x="1955691" y="245049"/>
                  </a:lnTo>
                  <a:cubicBezTo>
                    <a:pt x="1955691" y="235363"/>
                    <a:pt x="1947839" y="227511"/>
                    <a:pt x="1938153" y="227511"/>
                  </a:cubicBezTo>
                  <a:close/>
                  <a:moveTo>
                    <a:pt x="1505517" y="227511"/>
                  </a:moveTo>
                  <a:cubicBezTo>
                    <a:pt x="1495831" y="227511"/>
                    <a:pt x="1487979" y="235363"/>
                    <a:pt x="1487979" y="245049"/>
                  </a:cubicBezTo>
                  <a:lnTo>
                    <a:pt x="1487979" y="424415"/>
                  </a:lnTo>
                  <a:cubicBezTo>
                    <a:pt x="1487979" y="434101"/>
                    <a:pt x="1495831" y="441953"/>
                    <a:pt x="1505517" y="441953"/>
                  </a:cubicBezTo>
                  <a:lnTo>
                    <a:pt x="1680482" y="441953"/>
                  </a:lnTo>
                  <a:cubicBezTo>
                    <a:pt x="1690168" y="441953"/>
                    <a:pt x="1698020" y="434101"/>
                    <a:pt x="1698020" y="424415"/>
                  </a:cubicBezTo>
                  <a:lnTo>
                    <a:pt x="1698020" y="245049"/>
                  </a:lnTo>
                  <a:cubicBezTo>
                    <a:pt x="1698020" y="235363"/>
                    <a:pt x="1690168" y="227511"/>
                    <a:pt x="1680482" y="227511"/>
                  </a:cubicBezTo>
                  <a:close/>
                  <a:moveTo>
                    <a:pt x="1247847" y="227511"/>
                  </a:moveTo>
                  <a:cubicBezTo>
                    <a:pt x="1238161" y="227511"/>
                    <a:pt x="1230309" y="235363"/>
                    <a:pt x="1230309" y="245049"/>
                  </a:cubicBezTo>
                  <a:lnTo>
                    <a:pt x="1230309" y="424415"/>
                  </a:lnTo>
                  <a:cubicBezTo>
                    <a:pt x="1230309" y="434101"/>
                    <a:pt x="1238161" y="441953"/>
                    <a:pt x="1247847" y="441953"/>
                  </a:cubicBezTo>
                  <a:lnTo>
                    <a:pt x="1422812" y="441953"/>
                  </a:lnTo>
                  <a:cubicBezTo>
                    <a:pt x="1432498" y="441953"/>
                    <a:pt x="1440350" y="434101"/>
                    <a:pt x="1440350" y="424415"/>
                  </a:cubicBezTo>
                  <a:lnTo>
                    <a:pt x="1440350" y="245049"/>
                  </a:lnTo>
                  <a:cubicBezTo>
                    <a:pt x="1440350" y="235363"/>
                    <a:pt x="1432498" y="227511"/>
                    <a:pt x="1422812" y="227511"/>
                  </a:cubicBezTo>
                  <a:close/>
                  <a:moveTo>
                    <a:pt x="990177" y="227511"/>
                  </a:moveTo>
                  <a:cubicBezTo>
                    <a:pt x="980491" y="227511"/>
                    <a:pt x="972639" y="235363"/>
                    <a:pt x="972639" y="245049"/>
                  </a:cubicBezTo>
                  <a:lnTo>
                    <a:pt x="972639" y="424415"/>
                  </a:lnTo>
                  <a:cubicBezTo>
                    <a:pt x="972639" y="434101"/>
                    <a:pt x="980491" y="441953"/>
                    <a:pt x="990177" y="441953"/>
                  </a:cubicBezTo>
                  <a:lnTo>
                    <a:pt x="1165142" y="441953"/>
                  </a:lnTo>
                  <a:cubicBezTo>
                    <a:pt x="1174828" y="441953"/>
                    <a:pt x="1182680" y="434101"/>
                    <a:pt x="1182680" y="424415"/>
                  </a:cubicBezTo>
                  <a:lnTo>
                    <a:pt x="1182680" y="245049"/>
                  </a:lnTo>
                  <a:cubicBezTo>
                    <a:pt x="1182680" y="235363"/>
                    <a:pt x="1174828" y="227511"/>
                    <a:pt x="1165142" y="227511"/>
                  </a:cubicBezTo>
                  <a:close/>
                  <a:moveTo>
                    <a:pt x="732507" y="227511"/>
                  </a:moveTo>
                  <a:cubicBezTo>
                    <a:pt x="722821" y="227511"/>
                    <a:pt x="714969" y="235363"/>
                    <a:pt x="714969" y="245049"/>
                  </a:cubicBezTo>
                  <a:lnTo>
                    <a:pt x="714969" y="424415"/>
                  </a:lnTo>
                  <a:cubicBezTo>
                    <a:pt x="714969" y="434101"/>
                    <a:pt x="722821" y="441953"/>
                    <a:pt x="732507" y="441953"/>
                  </a:cubicBezTo>
                  <a:lnTo>
                    <a:pt x="907472" y="441953"/>
                  </a:lnTo>
                  <a:cubicBezTo>
                    <a:pt x="917158" y="441953"/>
                    <a:pt x="925010" y="434101"/>
                    <a:pt x="925010" y="424415"/>
                  </a:cubicBezTo>
                  <a:lnTo>
                    <a:pt x="925010" y="245049"/>
                  </a:lnTo>
                  <a:cubicBezTo>
                    <a:pt x="925010" y="235363"/>
                    <a:pt x="917158" y="227511"/>
                    <a:pt x="907472" y="227511"/>
                  </a:cubicBezTo>
                  <a:close/>
                  <a:moveTo>
                    <a:pt x="474836" y="227511"/>
                  </a:moveTo>
                  <a:cubicBezTo>
                    <a:pt x="465150" y="227511"/>
                    <a:pt x="457298" y="235363"/>
                    <a:pt x="457298" y="245049"/>
                  </a:cubicBezTo>
                  <a:lnTo>
                    <a:pt x="457298" y="424415"/>
                  </a:lnTo>
                  <a:cubicBezTo>
                    <a:pt x="457298" y="434101"/>
                    <a:pt x="465150" y="441953"/>
                    <a:pt x="474836" y="441953"/>
                  </a:cubicBezTo>
                  <a:lnTo>
                    <a:pt x="649801" y="441953"/>
                  </a:lnTo>
                  <a:cubicBezTo>
                    <a:pt x="659487" y="441953"/>
                    <a:pt x="667339" y="434101"/>
                    <a:pt x="667339" y="424415"/>
                  </a:cubicBezTo>
                  <a:lnTo>
                    <a:pt x="667339" y="245049"/>
                  </a:lnTo>
                  <a:cubicBezTo>
                    <a:pt x="667339" y="235363"/>
                    <a:pt x="659487" y="227511"/>
                    <a:pt x="649801" y="227511"/>
                  </a:cubicBezTo>
                  <a:close/>
                  <a:moveTo>
                    <a:pt x="217166" y="227511"/>
                  </a:moveTo>
                  <a:cubicBezTo>
                    <a:pt x="207480" y="227511"/>
                    <a:pt x="199628" y="235363"/>
                    <a:pt x="199628" y="245049"/>
                  </a:cubicBezTo>
                  <a:lnTo>
                    <a:pt x="199628" y="424415"/>
                  </a:lnTo>
                  <a:cubicBezTo>
                    <a:pt x="199628" y="434101"/>
                    <a:pt x="207480" y="441953"/>
                    <a:pt x="217166" y="441953"/>
                  </a:cubicBezTo>
                  <a:lnTo>
                    <a:pt x="392131" y="441953"/>
                  </a:lnTo>
                  <a:cubicBezTo>
                    <a:pt x="401817" y="441953"/>
                    <a:pt x="409669" y="434101"/>
                    <a:pt x="409669" y="424415"/>
                  </a:cubicBezTo>
                  <a:lnTo>
                    <a:pt x="409669" y="245049"/>
                  </a:lnTo>
                  <a:cubicBezTo>
                    <a:pt x="409669" y="235363"/>
                    <a:pt x="401817" y="227511"/>
                    <a:pt x="392131" y="227511"/>
                  </a:cubicBezTo>
                  <a:close/>
                  <a:moveTo>
                    <a:pt x="134184" y="0"/>
                  </a:moveTo>
                  <a:lnTo>
                    <a:pt x="2320042" y="0"/>
                  </a:lnTo>
                  <a:cubicBezTo>
                    <a:pt x="2394150" y="0"/>
                    <a:pt x="2454226" y="60076"/>
                    <a:pt x="2454226" y="134184"/>
                  </a:cubicBezTo>
                  <a:lnTo>
                    <a:pt x="2454226" y="528750"/>
                  </a:lnTo>
                  <a:cubicBezTo>
                    <a:pt x="2454226" y="602858"/>
                    <a:pt x="2394150" y="662934"/>
                    <a:pt x="2320042" y="662934"/>
                  </a:cubicBezTo>
                  <a:lnTo>
                    <a:pt x="134184" y="662934"/>
                  </a:lnTo>
                  <a:cubicBezTo>
                    <a:pt x="60076" y="662934"/>
                    <a:pt x="0" y="602858"/>
                    <a:pt x="0" y="528750"/>
                  </a:cubicBezTo>
                  <a:lnTo>
                    <a:pt x="0" y="134184"/>
                  </a:lnTo>
                  <a:cubicBezTo>
                    <a:pt x="0" y="60076"/>
                    <a:pt x="60076" y="0"/>
                    <a:pt x="134184"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77" name="Freeform 76"/>
            <p:cNvSpPr/>
            <p:nvPr/>
          </p:nvSpPr>
          <p:spPr bwMode="auto">
            <a:xfrm>
              <a:off x="8374864" y="2017066"/>
              <a:ext cx="696437" cy="188121"/>
            </a:xfrm>
            <a:custGeom>
              <a:avLst/>
              <a:gdLst>
                <a:gd name="connsiteX0" fmla="*/ 2016979 w 2454226"/>
                <a:gd name="connsiteY0" fmla="*/ 304100 h 662934"/>
                <a:gd name="connsiteX1" fmla="*/ 1995688 w 2454226"/>
                <a:gd name="connsiteY1" fmla="*/ 325391 h 662934"/>
                <a:gd name="connsiteX2" fmla="*/ 1995688 w 2454226"/>
                <a:gd name="connsiteY2" fmla="*/ 344074 h 662934"/>
                <a:gd name="connsiteX3" fmla="*/ 2016979 w 2454226"/>
                <a:gd name="connsiteY3" fmla="*/ 365365 h 662934"/>
                <a:gd name="connsiteX4" fmla="*/ 2286028 w 2454226"/>
                <a:gd name="connsiteY4" fmla="*/ 365365 h 662934"/>
                <a:gd name="connsiteX5" fmla="*/ 2307319 w 2454226"/>
                <a:gd name="connsiteY5" fmla="*/ 344074 h 662934"/>
                <a:gd name="connsiteX6" fmla="*/ 2307319 w 2454226"/>
                <a:gd name="connsiteY6" fmla="*/ 325391 h 662934"/>
                <a:gd name="connsiteX7" fmla="*/ 2286028 w 2454226"/>
                <a:gd name="connsiteY7" fmla="*/ 304100 h 662934"/>
                <a:gd name="connsiteX8" fmla="*/ 247961 w 2454226"/>
                <a:gd name="connsiteY8" fmla="*/ 262749 h 662934"/>
                <a:gd name="connsiteX9" fmla="*/ 362391 w 2454226"/>
                <a:gd name="connsiteY9" fmla="*/ 262749 h 662934"/>
                <a:gd name="connsiteX10" fmla="*/ 373861 w 2454226"/>
                <a:gd name="connsiteY10" fmla="*/ 274219 h 662934"/>
                <a:gd name="connsiteX11" fmla="*/ 373861 w 2454226"/>
                <a:gd name="connsiteY11" fmla="*/ 391527 h 662934"/>
                <a:gd name="connsiteX12" fmla="*/ 362391 w 2454226"/>
                <a:gd name="connsiteY12" fmla="*/ 402997 h 662934"/>
                <a:gd name="connsiteX13" fmla="*/ 247961 w 2454226"/>
                <a:gd name="connsiteY13" fmla="*/ 402997 h 662934"/>
                <a:gd name="connsiteX14" fmla="*/ 236491 w 2454226"/>
                <a:gd name="connsiteY14" fmla="*/ 391527 h 662934"/>
                <a:gd name="connsiteX15" fmla="*/ 236491 w 2454226"/>
                <a:gd name="connsiteY15" fmla="*/ 274219 h 662934"/>
                <a:gd name="connsiteX16" fmla="*/ 247961 w 2454226"/>
                <a:gd name="connsiteY16" fmla="*/ 262749 h 662934"/>
                <a:gd name="connsiteX17" fmla="*/ 1763188 w 2454226"/>
                <a:gd name="connsiteY17" fmla="*/ 227511 h 662934"/>
                <a:gd name="connsiteX18" fmla="*/ 1745650 w 2454226"/>
                <a:gd name="connsiteY18" fmla="*/ 245049 h 662934"/>
                <a:gd name="connsiteX19" fmla="*/ 1745650 w 2454226"/>
                <a:gd name="connsiteY19" fmla="*/ 424415 h 662934"/>
                <a:gd name="connsiteX20" fmla="*/ 1763188 w 2454226"/>
                <a:gd name="connsiteY20" fmla="*/ 441953 h 662934"/>
                <a:gd name="connsiteX21" fmla="*/ 1938153 w 2454226"/>
                <a:gd name="connsiteY21" fmla="*/ 441953 h 662934"/>
                <a:gd name="connsiteX22" fmla="*/ 1955691 w 2454226"/>
                <a:gd name="connsiteY22" fmla="*/ 424415 h 662934"/>
                <a:gd name="connsiteX23" fmla="*/ 1955691 w 2454226"/>
                <a:gd name="connsiteY23" fmla="*/ 245049 h 662934"/>
                <a:gd name="connsiteX24" fmla="*/ 1938153 w 2454226"/>
                <a:gd name="connsiteY24" fmla="*/ 227511 h 662934"/>
                <a:gd name="connsiteX25" fmla="*/ 1505517 w 2454226"/>
                <a:gd name="connsiteY25" fmla="*/ 227511 h 662934"/>
                <a:gd name="connsiteX26" fmla="*/ 1487979 w 2454226"/>
                <a:gd name="connsiteY26" fmla="*/ 245049 h 662934"/>
                <a:gd name="connsiteX27" fmla="*/ 1487979 w 2454226"/>
                <a:gd name="connsiteY27" fmla="*/ 424415 h 662934"/>
                <a:gd name="connsiteX28" fmla="*/ 1505517 w 2454226"/>
                <a:gd name="connsiteY28" fmla="*/ 441953 h 662934"/>
                <a:gd name="connsiteX29" fmla="*/ 1680482 w 2454226"/>
                <a:gd name="connsiteY29" fmla="*/ 441953 h 662934"/>
                <a:gd name="connsiteX30" fmla="*/ 1698020 w 2454226"/>
                <a:gd name="connsiteY30" fmla="*/ 424415 h 662934"/>
                <a:gd name="connsiteX31" fmla="*/ 1698020 w 2454226"/>
                <a:gd name="connsiteY31" fmla="*/ 245049 h 662934"/>
                <a:gd name="connsiteX32" fmla="*/ 1680482 w 2454226"/>
                <a:gd name="connsiteY32" fmla="*/ 227511 h 662934"/>
                <a:gd name="connsiteX33" fmla="*/ 1247847 w 2454226"/>
                <a:gd name="connsiteY33" fmla="*/ 227511 h 662934"/>
                <a:gd name="connsiteX34" fmla="*/ 1230309 w 2454226"/>
                <a:gd name="connsiteY34" fmla="*/ 245049 h 662934"/>
                <a:gd name="connsiteX35" fmla="*/ 1230309 w 2454226"/>
                <a:gd name="connsiteY35" fmla="*/ 424415 h 662934"/>
                <a:gd name="connsiteX36" fmla="*/ 1247847 w 2454226"/>
                <a:gd name="connsiteY36" fmla="*/ 441953 h 662934"/>
                <a:gd name="connsiteX37" fmla="*/ 1422812 w 2454226"/>
                <a:gd name="connsiteY37" fmla="*/ 441953 h 662934"/>
                <a:gd name="connsiteX38" fmla="*/ 1440350 w 2454226"/>
                <a:gd name="connsiteY38" fmla="*/ 424415 h 662934"/>
                <a:gd name="connsiteX39" fmla="*/ 1440350 w 2454226"/>
                <a:gd name="connsiteY39" fmla="*/ 245049 h 662934"/>
                <a:gd name="connsiteX40" fmla="*/ 1422812 w 2454226"/>
                <a:gd name="connsiteY40" fmla="*/ 227511 h 662934"/>
                <a:gd name="connsiteX41" fmla="*/ 990177 w 2454226"/>
                <a:gd name="connsiteY41" fmla="*/ 227511 h 662934"/>
                <a:gd name="connsiteX42" fmla="*/ 972639 w 2454226"/>
                <a:gd name="connsiteY42" fmla="*/ 245049 h 662934"/>
                <a:gd name="connsiteX43" fmla="*/ 972639 w 2454226"/>
                <a:gd name="connsiteY43" fmla="*/ 424415 h 662934"/>
                <a:gd name="connsiteX44" fmla="*/ 990177 w 2454226"/>
                <a:gd name="connsiteY44" fmla="*/ 441953 h 662934"/>
                <a:gd name="connsiteX45" fmla="*/ 1165142 w 2454226"/>
                <a:gd name="connsiteY45" fmla="*/ 441953 h 662934"/>
                <a:gd name="connsiteX46" fmla="*/ 1182680 w 2454226"/>
                <a:gd name="connsiteY46" fmla="*/ 424415 h 662934"/>
                <a:gd name="connsiteX47" fmla="*/ 1182680 w 2454226"/>
                <a:gd name="connsiteY47" fmla="*/ 245049 h 662934"/>
                <a:gd name="connsiteX48" fmla="*/ 1165142 w 2454226"/>
                <a:gd name="connsiteY48" fmla="*/ 227511 h 662934"/>
                <a:gd name="connsiteX49" fmla="*/ 732507 w 2454226"/>
                <a:gd name="connsiteY49" fmla="*/ 227511 h 662934"/>
                <a:gd name="connsiteX50" fmla="*/ 714969 w 2454226"/>
                <a:gd name="connsiteY50" fmla="*/ 245049 h 662934"/>
                <a:gd name="connsiteX51" fmla="*/ 714969 w 2454226"/>
                <a:gd name="connsiteY51" fmla="*/ 424415 h 662934"/>
                <a:gd name="connsiteX52" fmla="*/ 732507 w 2454226"/>
                <a:gd name="connsiteY52" fmla="*/ 441953 h 662934"/>
                <a:gd name="connsiteX53" fmla="*/ 907472 w 2454226"/>
                <a:gd name="connsiteY53" fmla="*/ 441953 h 662934"/>
                <a:gd name="connsiteX54" fmla="*/ 925010 w 2454226"/>
                <a:gd name="connsiteY54" fmla="*/ 424415 h 662934"/>
                <a:gd name="connsiteX55" fmla="*/ 925010 w 2454226"/>
                <a:gd name="connsiteY55" fmla="*/ 245049 h 662934"/>
                <a:gd name="connsiteX56" fmla="*/ 907472 w 2454226"/>
                <a:gd name="connsiteY56" fmla="*/ 227511 h 662934"/>
                <a:gd name="connsiteX57" fmla="*/ 474836 w 2454226"/>
                <a:gd name="connsiteY57" fmla="*/ 227511 h 662934"/>
                <a:gd name="connsiteX58" fmla="*/ 457298 w 2454226"/>
                <a:gd name="connsiteY58" fmla="*/ 245049 h 662934"/>
                <a:gd name="connsiteX59" fmla="*/ 457298 w 2454226"/>
                <a:gd name="connsiteY59" fmla="*/ 424415 h 662934"/>
                <a:gd name="connsiteX60" fmla="*/ 474836 w 2454226"/>
                <a:gd name="connsiteY60" fmla="*/ 441953 h 662934"/>
                <a:gd name="connsiteX61" fmla="*/ 649801 w 2454226"/>
                <a:gd name="connsiteY61" fmla="*/ 441953 h 662934"/>
                <a:gd name="connsiteX62" fmla="*/ 667339 w 2454226"/>
                <a:gd name="connsiteY62" fmla="*/ 424415 h 662934"/>
                <a:gd name="connsiteX63" fmla="*/ 667339 w 2454226"/>
                <a:gd name="connsiteY63" fmla="*/ 245049 h 662934"/>
                <a:gd name="connsiteX64" fmla="*/ 649801 w 2454226"/>
                <a:gd name="connsiteY64" fmla="*/ 227511 h 662934"/>
                <a:gd name="connsiteX65" fmla="*/ 217166 w 2454226"/>
                <a:gd name="connsiteY65" fmla="*/ 227511 h 662934"/>
                <a:gd name="connsiteX66" fmla="*/ 199628 w 2454226"/>
                <a:gd name="connsiteY66" fmla="*/ 245049 h 662934"/>
                <a:gd name="connsiteX67" fmla="*/ 199628 w 2454226"/>
                <a:gd name="connsiteY67" fmla="*/ 424415 h 662934"/>
                <a:gd name="connsiteX68" fmla="*/ 217166 w 2454226"/>
                <a:gd name="connsiteY68" fmla="*/ 441953 h 662934"/>
                <a:gd name="connsiteX69" fmla="*/ 392131 w 2454226"/>
                <a:gd name="connsiteY69" fmla="*/ 441953 h 662934"/>
                <a:gd name="connsiteX70" fmla="*/ 409669 w 2454226"/>
                <a:gd name="connsiteY70" fmla="*/ 424415 h 662934"/>
                <a:gd name="connsiteX71" fmla="*/ 409669 w 2454226"/>
                <a:gd name="connsiteY71" fmla="*/ 245049 h 662934"/>
                <a:gd name="connsiteX72" fmla="*/ 392131 w 2454226"/>
                <a:gd name="connsiteY72" fmla="*/ 227511 h 662934"/>
                <a:gd name="connsiteX73" fmla="*/ 134184 w 2454226"/>
                <a:gd name="connsiteY73" fmla="*/ 0 h 662934"/>
                <a:gd name="connsiteX74" fmla="*/ 2320042 w 2454226"/>
                <a:gd name="connsiteY74" fmla="*/ 0 h 662934"/>
                <a:gd name="connsiteX75" fmla="*/ 2454226 w 2454226"/>
                <a:gd name="connsiteY75" fmla="*/ 134184 h 662934"/>
                <a:gd name="connsiteX76" fmla="*/ 2454226 w 2454226"/>
                <a:gd name="connsiteY76" fmla="*/ 528750 h 662934"/>
                <a:gd name="connsiteX77" fmla="*/ 2320042 w 2454226"/>
                <a:gd name="connsiteY77" fmla="*/ 662934 h 662934"/>
                <a:gd name="connsiteX78" fmla="*/ 134184 w 2454226"/>
                <a:gd name="connsiteY78" fmla="*/ 662934 h 662934"/>
                <a:gd name="connsiteX79" fmla="*/ 0 w 2454226"/>
                <a:gd name="connsiteY79" fmla="*/ 528750 h 662934"/>
                <a:gd name="connsiteX80" fmla="*/ 0 w 2454226"/>
                <a:gd name="connsiteY80" fmla="*/ 134184 h 662934"/>
                <a:gd name="connsiteX81" fmla="*/ 134184 w 2454226"/>
                <a:gd name="connsiteY81" fmla="*/ 0 h 6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454226" h="662934">
                  <a:moveTo>
                    <a:pt x="2016979" y="304100"/>
                  </a:moveTo>
                  <a:cubicBezTo>
                    <a:pt x="2005220" y="304100"/>
                    <a:pt x="1995688" y="313632"/>
                    <a:pt x="1995688" y="325391"/>
                  </a:cubicBezTo>
                  <a:lnTo>
                    <a:pt x="1995688" y="344074"/>
                  </a:lnTo>
                  <a:cubicBezTo>
                    <a:pt x="1995688" y="355833"/>
                    <a:pt x="2005220" y="365365"/>
                    <a:pt x="2016979" y="365365"/>
                  </a:cubicBezTo>
                  <a:lnTo>
                    <a:pt x="2286028" y="365365"/>
                  </a:lnTo>
                  <a:cubicBezTo>
                    <a:pt x="2297787" y="365365"/>
                    <a:pt x="2307319" y="355833"/>
                    <a:pt x="2307319" y="344074"/>
                  </a:cubicBezTo>
                  <a:lnTo>
                    <a:pt x="2307319" y="325391"/>
                  </a:lnTo>
                  <a:cubicBezTo>
                    <a:pt x="2307319" y="313632"/>
                    <a:pt x="2297787" y="304100"/>
                    <a:pt x="2286028" y="304100"/>
                  </a:cubicBezTo>
                  <a:close/>
                  <a:moveTo>
                    <a:pt x="247961" y="262749"/>
                  </a:moveTo>
                  <a:lnTo>
                    <a:pt x="362391" y="262749"/>
                  </a:lnTo>
                  <a:cubicBezTo>
                    <a:pt x="368726" y="262749"/>
                    <a:pt x="373861" y="267884"/>
                    <a:pt x="373861" y="274219"/>
                  </a:cubicBezTo>
                  <a:lnTo>
                    <a:pt x="373861" y="391527"/>
                  </a:lnTo>
                  <a:cubicBezTo>
                    <a:pt x="373861" y="397862"/>
                    <a:pt x="368726" y="402997"/>
                    <a:pt x="362391" y="402997"/>
                  </a:cubicBezTo>
                  <a:lnTo>
                    <a:pt x="247961" y="402997"/>
                  </a:lnTo>
                  <a:cubicBezTo>
                    <a:pt x="241626" y="402997"/>
                    <a:pt x="236491" y="397862"/>
                    <a:pt x="236491" y="391527"/>
                  </a:cubicBezTo>
                  <a:lnTo>
                    <a:pt x="236491" y="274219"/>
                  </a:lnTo>
                  <a:cubicBezTo>
                    <a:pt x="236491" y="267884"/>
                    <a:pt x="241626" y="262749"/>
                    <a:pt x="247961" y="262749"/>
                  </a:cubicBezTo>
                  <a:close/>
                  <a:moveTo>
                    <a:pt x="1763188" y="227511"/>
                  </a:moveTo>
                  <a:cubicBezTo>
                    <a:pt x="1753502" y="227511"/>
                    <a:pt x="1745650" y="235363"/>
                    <a:pt x="1745650" y="245049"/>
                  </a:cubicBezTo>
                  <a:lnTo>
                    <a:pt x="1745650" y="424415"/>
                  </a:lnTo>
                  <a:cubicBezTo>
                    <a:pt x="1745650" y="434101"/>
                    <a:pt x="1753502" y="441953"/>
                    <a:pt x="1763188" y="441953"/>
                  </a:cubicBezTo>
                  <a:lnTo>
                    <a:pt x="1938153" y="441953"/>
                  </a:lnTo>
                  <a:cubicBezTo>
                    <a:pt x="1947839" y="441953"/>
                    <a:pt x="1955691" y="434101"/>
                    <a:pt x="1955691" y="424415"/>
                  </a:cubicBezTo>
                  <a:lnTo>
                    <a:pt x="1955691" y="245049"/>
                  </a:lnTo>
                  <a:cubicBezTo>
                    <a:pt x="1955691" y="235363"/>
                    <a:pt x="1947839" y="227511"/>
                    <a:pt x="1938153" y="227511"/>
                  </a:cubicBezTo>
                  <a:close/>
                  <a:moveTo>
                    <a:pt x="1505517" y="227511"/>
                  </a:moveTo>
                  <a:cubicBezTo>
                    <a:pt x="1495831" y="227511"/>
                    <a:pt x="1487979" y="235363"/>
                    <a:pt x="1487979" y="245049"/>
                  </a:cubicBezTo>
                  <a:lnTo>
                    <a:pt x="1487979" y="424415"/>
                  </a:lnTo>
                  <a:cubicBezTo>
                    <a:pt x="1487979" y="434101"/>
                    <a:pt x="1495831" y="441953"/>
                    <a:pt x="1505517" y="441953"/>
                  </a:cubicBezTo>
                  <a:lnTo>
                    <a:pt x="1680482" y="441953"/>
                  </a:lnTo>
                  <a:cubicBezTo>
                    <a:pt x="1690168" y="441953"/>
                    <a:pt x="1698020" y="434101"/>
                    <a:pt x="1698020" y="424415"/>
                  </a:cubicBezTo>
                  <a:lnTo>
                    <a:pt x="1698020" y="245049"/>
                  </a:lnTo>
                  <a:cubicBezTo>
                    <a:pt x="1698020" y="235363"/>
                    <a:pt x="1690168" y="227511"/>
                    <a:pt x="1680482" y="227511"/>
                  </a:cubicBezTo>
                  <a:close/>
                  <a:moveTo>
                    <a:pt x="1247847" y="227511"/>
                  </a:moveTo>
                  <a:cubicBezTo>
                    <a:pt x="1238161" y="227511"/>
                    <a:pt x="1230309" y="235363"/>
                    <a:pt x="1230309" y="245049"/>
                  </a:cubicBezTo>
                  <a:lnTo>
                    <a:pt x="1230309" y="424415"/>
                  </a:lnTo>
                  <a:cubicBezTo>
                    <a:pt x="1230309" y="434101"/>
                    <a:pt x="1238161" y="441953"/>
                    <a:pt x="1247847" y="441953"/>
                  </a:cubicBezTo>
                  <a:lnTo>
                    <a:pt x="1422812" y="441953"/>
                  </a:lnTo>
                  <a:cubicBezTo>
                    <a:pt x="1432498" y="441953"/>
                    <a:pt x="1440350" y="434101"/>
                    <a:pt x="1440350" y="424415"/>
                  </a:cubicBezTo>
                  <a:lnTo>
                    <a:pt x="1440350" y="245049"/>
                  </a:lnTo>
                  <a:cubicBezTo>
                    <a:pt x="1440350" y="235363"/>
                    <a:pt x="1432498" y="227511"/>
                    <a:pt x="1422812" y="227511"/>
                  </a:cubicBezTo>
                  <a:close/>
                  <a:moveTo>
                    <a:pt x="990177" y="227511"/>
                  </a:moveTo>
                  <a:cubicBezTo>
                    <a:pt x="980491" y="227511"/>
                    <a:pt x="972639" y="235363"/>
                    <a:pt x="972639" y="245049"/>
                  </a:cubicBezTo>
                  <a:lnTo>
                    <a:pt x="972639" y="424415"/>
                  </a:lnTo>
                  <a:cubicBezTo>
                    <a:pt x="972639" y="434101"/>
                    <a:pt x="980491" y="441953"/>
                    <a:pt x="990177" y="441953"/>
                  </a:cubicBezTo>
                  <a:lnTo>
                    <a:pt x="1165142" y="441953"/>
                  </a:lnTo>
                  <a:cubicBezTo>
                    <a:pt x="1174828" y="441953"/>
                    <a:pt x="1182680" y="434101"/>
                    <a:pt x="1182680" y="424415"/>
                  </a:cubicBezTo>
                  <a:lnTo>
                    <a:pt x="1182680" y="245049"/>
                  </a:lnTo>
                  <a:cubicBezTo>
                    <a:pt x="1182680" y="235363"/>
                    <a:pt x="1174828" y="227511"/>
                    <a:pt x="1165142" y="227511"/>
                  </a:cubicBezTo>
                  <a:close/>
                  <a:moveTo>
                    <a:pt x="732507" y="227511"/>
                  </a:moveTo>
                  <a:cubicBezTo>
                    <a:pt x="722821" y="227511"/>
                    <a:pt x="714969" y="235363"/>
                    <a:pt x="714969" y="245049"/>
                  </a:cubicBezTo>
                  <a:lnTo>
                    <a:pt x="714969" y="424415"/>
                  </a:lnTo>
                  <a:cubicBezTo>
                    <a:pt x="714969" y="434101"/>
                    <a:pt x="722821" y="441953"/>
                    <a:pt x="732507" y="441953"/>
                  </a:cubicBezTo>
                  <a:lnTo>
                    <a:pt x="907472" y="441953"/>
                  </a:lnTo>
                  <a:cubicBezTo>
                    <a:pt x="917158" y="441953"/>
                    <a:pt x="925010" y="434101"/>
                    <a:pt x="925010" y="424415"/>
                  </a:cubicBezTo>
                  <a:lnTo>
                    <a:pt x="925010" y="245049"/>
                  </a:lnTo>
                  <a:cubicBezTo>
                    <a:pt x="925010" y="235363"/>
                    <a:pt x="917158" y="227511"/>
                    <a:pt x="907472" y="227511"/>
                  </a:cubicBezTo>
                  <a:close/>
                  <a:moveTo>
                    <a:pt x="474836" y="227511"/>
                  </a:moveTo>
                  <a:cubicBezTo>
                    <a:pt x="465150" y="227511"/>
                    <a:pt x="457298" y="235363"/>
                    <a:pt x="457298" y="245049"/>
                  </a:cubicBezTo>
                  <a:lnTo>
                    <a:pt x="457298" y="424415"/>
                  </a:lnTo>
                  <a:cubicBezTo>
                    <a:pt x="457298" y="434101"/>
                    <a:pt x="465150" y="441953"/>
                    <a:pt x="474836" y="441953"/>
                  </a:cubicBezTo>
                  <a:lnTo>
                    <a:pt x="649801" y="441953"/>
                  </a:lnTo>
                  <a:cubicBezTo>
                    <a:pt x="659487" y="441953"/>
                    <a:pt x="667339" y="434101"/>
                    <a:pt x="667339" y="424415"/>
                  </a:cubicBezTo>
                  <a:lnTo>
                    <a:pt x="667339" y="245049"/>
                  </a:lnTo>
                  <a:cubicBezTo>
                    <a:pt x="667339" y="235363"/>
                    <a:pt x="659487" y="227511"/>
                    <a:pt x="649801" y="227511"/>
                  </a:cubicBezTo>
                  <a:close/>
                  <a:moveTo>
                    <a:pt x="217166" y="227511"/>
                  </a:moveTo>
                  <a:cubicBezTo>
                    <a:pt x="207480" y="227511"/>
                    <a:pt x="199628" y="235363"/>
                    <a:pt x="199628" y="245049"/>
                  </a:cubicBezTo>
                  <a:lnTo>
                    <a:pt x="199628" y="424415"/>
                  </a:lnTo>
                  <a:cubicBezTo>
                    <a:pt x="199628" y="434101"/>
                    <a:pt x="207480" y="441953"/>
                    <a:pt x="217166" y="441953"/>
                  </a:cubicBezTo>
                  <a:lnTo>
                    <a:pt x="392131" y="441953"/>
                  </a:lnTo>
                  <a:cubicBezTo>
                    <a:pt x="401817" y="441953"/>
                    <a:pt x="409669" y="434101"/>
                    <a:pt x="409669" y="424415"/>
                  </a:cubicBezTo>
                  <a:lnTo>
                    <a:pt x="409669" y="245049"/>
                  </a:lnTo>
                  <a:cubicBezTo>
                    <a:pt x="409669" y="235363"/>
                    <a:pt x="401817" y="227511"/>
                    <a:pt x="392131" y="227511"/>
                  </a:cubicBezTo>
                  <a:close/>
                  <a:moveTo>
                    <a:pt x="134184" y="0"/>
                  </a:moveTo>
                  <a:lnTo>
                    <a:pt x="2320042" y="0"/>
                  </a:lnTo>
                  <a:cubicBezTo>
                    <a:pt x="2394150" y="0"/>
                    <a:pt x="2454226" y="60076"/>
                    <a:pt x="2454226" y="134184"/>
                  </a:cubicBezTo>
                  <a:lnTo>
                    <a:pt x="2454226" y="528750"/>
                  </a:lnTo>
                  <a:cubicBezTo>
                    <a:pt x="2454226" y="602858"/>
                    <a:pt x="2394150" y="662934"/>
                    <a:pt x="2320042" y="662934"/>
                  </a:cubicBezTo>
                  <a:lnTo>
                    <a:pt x="134184" y="662934"/>
                  </a:lnTo>
                  <a:cubicBezTo>
                    <a:pt x="60076" y="662934"/>
                    <a:pt x="0" y="602858"/>
                    <a:pt x="0" y="528750"/>
                  </a:cubicBezTo>
                  <a:lnTo>
                    <a:pt x="0" y="134184"/>
                  </a:lnTo>
                  <a:cubicBezTo>
                    <a:pt x="0" y="60076"/>
                    <a:pt x="60076" y="0"/>
                    <a:pt x="134184" y="0"/>
                  </a:cubicBezTo>
                  <a:close/>
                </a:path>
              </a:pathLst>
            </a:custGeom>
            <a:grp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grpSp>
      <p:pic>
        <p:nvPicPr>
          <p:cNvPr id="98" name="Picture 9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43961" y="3230478"/>
            <a:ext cx="1025068" cy="501593"/>
          </a:xfrm>
          <a:prstGeom prst="rect">
            <a:avLst/>
          </a:prstGeom>
        </p:spPr>
      </p:pic>
      <p:pic>
        <p:nvPicPr>
          <p:cNvPr id="103" name="Picture 10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58254" y="3262514"/>
            <a:ext cx="389788" cy="389788"/>
          </a:xfrm>
          <a:prstGeom prst="rect">
            <a:avLst/>
          </a:prstGeom>
        </p:spPr>
      </p:pic>
      <p:sp>
        <p:nvSpPr>
          <p:cNvPr id="78" name="Freeform 77"/>
          <p:cNvSpPr/>
          <p:nvPr/>
        </p:nvSpPr>
        <p:spPr bwMode="auto">
          <a:xfrm>
            <a:off x="9245087" y="2328754"/>
            <a:ext cx="1341847" cy="705596"/>
          </a:xfrm>
          <a:custGeom>
            <a:avLst/>
            <a:gdLst>
              <a:gd name="connsiteX0" fmla="*/ 859975 w 1334036"/>
              <a:gd name="connsiteY0" fmla="*/ 631700 h 716213"/>
              <a:gd name="connsiteX1" fmla="*/ 883114 w 1334036"/>
              <a:gd name="connsiteY1" fmla="*/ 631700 h 716213"/>
              <a:gd name="connsiteX2" fmla="*/ 885433 w 1334036"/>
              <a:gd name="connsiteY2" fmla="*/ 633575 h 716213"/>
              <a:gd name="connsiteX3" fmla="*/ 885433 w 1334036"/>
              <a:gd name="connsiteY3" fmla="*/ 652751 h 716213"/>
              <a:gd name="connsiteX4" fmla="*/ 883114 w 1334036"/>
              <a:gd name="connsiteY4" fmla="*/ 654626 h 716213"/>
              <a:gd name="connsiteX5" fmla="*/ 859975 w 1334036"/>
              <a:gd name="connsiteY5" fmla="*/ 654626 h 716213"/>
              <a:gd name="connsiteX6" fmla="*/ 857656 w 1334036"/>
              <a:gd name="connsiteY6" fmla="*/ 652751 h 716213"/>
              <a:gd name="connsiteX7" fmla="*/ 857656 w 1334036"/>
              <a:gd name="connsiteY7" fmla="*/ 633575 h 716213"/>
              <a:gd name="connsiteX8" fmla="*/ 859975 w 1334036"/>
              <a:gd name="connsiteY8" fmla="*/ 631700 h 716213"/>
              <a:gd name="connsiteX9" fmla="*/ 821778 w 1334036"/>
              <a:gd name="connsiteY9" fmla="*/ 631700 h 716213"/>
              <a:gd name="connsiteX10" fmla="*/ 844917 w 1334036"/>
              <a:gd name="connsiteY10" fmla="*/ 631700 h 716213"/>
              <a:gd name="connsiteX11" fmla="*/ 847236 w 1334036"/>
              <a:gd name="connsiteY11" fmla="*/ 633575 h 716213"/>
              <a:gd name="connsiteX12" fmla="*/ 847236 w 1334036"/>
              <a:gd name="connsiteY12" fmla="*/ 652751 h 716213"/>
              <a:gd name="connsiteX13" fmla="*/ 844917 w 1334036"/>
              <a:gd name="connsiteY13" fmla="*/ 654626 h 716213"/>
              <a:gd name="connsiteX14" fmla="*/ 821778 w 1334036"/>
              <a:gd name="connsiteY14" fmla="*/ 654626 h 716213"/>
              <a:gd name="connsiteX15" fmla="*/ 819459 w 1334036"/>
              <a:gd name="connsiteY15" fmla="*/ 652751 h 716213"/>
              <a:gd name="connsiteX16" fmla="*/ 819459 w 1334036"/>
              <a:gd name="connsiteY16" fmla="*/ 633575 h 716213"/>
              <a:gd name="connsiteX17" fmla="*/ 821778 w 1334036"/>
              <a:gd name="connsiteY17" fmla="*/ 631700 h 716213"/>
              <a:gd name="connsiteX18" fmla="*/ 530382 w 1334036"/>
              <a:gd name="connsiteY18" fmla="*/ 631700 h 716213"/>
              <a:gd name="connsiteX19" fmla="*/ 553521 w 1334036"/>
              <a:gd name="connsiteY19" fmla="*/ 631700 h 716213"/>
              <a:gd name="connsiteX20" fmla="*/ 555840 w 1334036"/>
              <a:gd name="connsiteY20" fmla="*/ 633575 h 716213"/>
              <a:gd name="connsiteX21" fmla="*/ 555840 w 1334036"/>
              <a:gd name="connsiteY21" fmla="*/ 652751 h 716213"/>
              <a:gd name="connsiteX22" fmla="*/ 553521 w 1334036"/>
              <a:gd name="connsiteY22" fmla="*/ 654626 h 716213"/>
              <a:gd name="connsiteX23" fmla="*/ 530382 w 1334036"/>
              <a:gd name="connsiteY23" fmla="*/ 654626 h 716213"/>
              <a:gd name="connsiteX24" fmla="*/ 528063 w 1334036"/>
              <a:gd name="connsiteY24" fmla="*/ 652751 h 716213"/>
              <a:gd name="connsiteX25" fmla="*/ 528063 w 1334036"/>
              <a:gd name="connsiteY25" fmla="*/ 633575 h 716213"/>
              <a:gd name="connsiteX26" fmla="*/ 530382 w 1334036"/>
              <a:gd name="connsiteY26" fmla="*/ 631700 h 716213"/>
              <a:gd name="connsiteX27" fmla="*/ 492185 w 1334036"/>
              <a:gd name="connsiteY27" fmla="*/ 631700 h 716213"/>
              <a:gd name="connsiteX28" fmla="*/ 515324 w 1334036"/>
              <a:gd name="connsiteY28" fmla="*/ 631700 h 716213"/>
              <a:gd name="connsiteX29" fmla="*/ 517643 w 1334036"/>
              <a:gd name="connsiteY29" fmla="*/ 633575 h 716213"/>
              <a:gd name="connsiteX30" fmla="*/ 517643 w 1334036"/>
              <a:gd name="connsiteY30" fmla="*/ 652751 h 716213"/>
              <a:gd name="connsiteX31" fmla="*/ 515324 w 1334036"/>
              <a:gd name="connsiteY31" fmla="*/ 654626 h 716213"/>
              <a:gd name="connsiteX32" fmla="*/ 492185 w 1334036"/>
              <a:gd name="connsiteY32" fmla="*/ 654626 h 716213"/>
              <a:gd name="connsiteX33" fmla="*/ 489866 w 1334036"/>
              <a:gd name="connsiteY33" fmla="*/ 652751 h 716213"/>
              <a:gd name="connsiteX34" fmla="*/ 489866 w 1334036"/>
              <a:gd name="connsiteY34" fmla="*/ 633575 h 716213"/>
              <a:gd name="connsiteX35" fmla="*/ 492185 w 1334036"/>
              <a:gd name="connsiteY35" fmla="*/ 631700 h 716213"/>
              <a:gd name="connsiteX36" fmla="*/ 689086 w 1334036"/>
              <a:gd name="connsiteY36" fmla="*/ 630836 h 716213"/>
              <a:gd name="connsiteX37" fmla="*/ 806493 w 1334036"/>
              <a:gd name="connsiteY37" fmla="*/ 630836 h 716213"/>
              <a:gd name="connsiteX38" fmla="*/ 809039 w 1334036"/>
              <a:gd name="connsiteY38" fmla="*/ 632895 h 716213"/>
              <a:gd name="connsiteX39" fmla="*/ 809039 w 1334036"/>
              <a:gd name="connsiteY39" fmla="*/ 653431 h 716213"/>
              <a:gd name="connsiteX40" fmla="*/ 806493 w 1334036"/>
              <a:gd name="connsiteY40" fmla="*/ 655490 h 716213"/>
              <a:gd name="connsiteX41" fmla="*/ 689086 w 1334036"/>
              <a:gd name="connsiteY41" fmla="*/ 655490 h 716213"/>
              <a:gd name="connsiteX42" fmla="*/ 686540 w 1334036"/>
              <a:gd name="connsiteY42" fmla="*/ 653431 h 716213"/>
              <a:gd name="connsiteX43" fmla="*/ 686540 w 1334036"/>
              <a:gd name="connsiteY43" fmla="*/ 632895 h 716213"/>
              <a:gd name="connsiteX44" fmla="*/ 689086 w 1334036"/>
              <a:gd name="connsiteY44" fmla="*/ 630836 h 716213"/>
              <a:gd name="connsiteX45" fmla="*/ 359493 w 1334036"/>
              <a:gd name="connsiteY45" fmla="*/ 630836 h 716213"/>
              <a:gd name="connsiteX46" fmla="*/ 476900 w 1334036"/>
              <a:gd name="connsiteY46" fmla="*/ 630836 h 716213"/>
              <a:gd name="connsiteX47" fmla="*/ 479446 w 1334036"/>
              <a:gd name="connsiteY47" fmla="*/ 632895 h 716213"/>
              <a:gd name="connsiteX48" fmla="*/ 479446 w 1334036"/>
              <a:gd name="connsiteY48" fmla="*/ 653431 h 716213"/>
              <a:gd name="connsiteX49" fmla="*/ 476900 w 1334036"/>
              <a:gd name="connsiteY49" fmla="*/ 655490 h 716213"/>
              <a:gd name="connsiteX50" fmla="*/ 359493 w 1334036"/>
              <a:gd name="connsiteY50" fmla="*/ 655490 h 716213"/>
              <a:gd name="connsiteX51" fmla="*/ 356947 w 1334036"/>
              <a:gd name="connsiteY51" fmla="*/ 653431 h 716213"/>
              <a:gd name="connsiteX52" fmla="*/ 356947 w 1334036"/>
              <a:gd name="connsiteY52" fmla="*/ 632895 h 716213"/>
              <a:gd name="connsiteX53" fmla="*/ 359493 w 1334036"/>
              <a:gd name="connsiteY53" fmla="*/ 630836 h 716213"/>
              <a:gd name="connsiteX54" fmla="*/ 859975 w 1334036"/>
              <a:gd name="connsiteY54" fmla="*/ 599765 h 716213"/>
              <a:gd name="connsiteX55" fmla="*/ 883114 w 1334036"/>
              <a:gd name="connsiteY55" fmla="*/ 599765 h 716213"/>
              <a:gd name="connsiteX56" fmla="*/ 885433 w 1334036"/>
              <a:gd name="connsiteY56" fmla="*/ 601640 h 716213"/>
              <a:gd name="connsiteX57" fmla="*/ 885433 w 1334036"/>
              <a:gd name="connsiteY57" fmla="*/ 620817 h 716213"/>
              <a:gd name="connsiteX58" fmla="*/ 883114 w 1334036"/>
              <a:gd name="connsiteY58" fmla="*/ 622692 h 716213"/>
              <a:gd name="connsiteX59" fmla="*/ 859975 w 1334036"/>
              <a:gd name="connsiteY59" fmla="*/ 622692 h 716213"/>
              <a:gd name="connsiteX60" fmla="*/ 857656 w 1334036"/>
              <a:gd name="connsiteY60" fmla="*/ 620817 h 716213"/>
              <a:gd name="connsiteX61" fmla="*/ 857656 w 1334036"/>
              <a:gd name="connsiteY61" fmla="*/ 601640 h 716213"/>
              <a:gd name="connsiteX62" fmla="*/ 859975 w 1334036"/>
              <a:gd name="connsiteY62" fmla="*/ 599765 h 716213"/>
              <a:gd name="connsiteX63" fmla="*/ 821778 w 1334036"/>
              <a:gd name="connsiteY63" fmla="*/ 599765 h 716213"/>
              <a:gd name="connsiteX64" fmla="*/ 844917 w 1334036"/>
              <a:gd name="connsiteY64" fmla="*/ 599765 h 716213"/>
              <a:gd name="connsiteX65" fmla="*/ 847236 w 1334036"/>
              <a:gd name="connsiteY65" fmla="*/ 601640 h 716213"/>
              <a:gd name="connsiteX66" fmla="*/ 847236 w 1334036"/>
              <a:gd name="connsiteY66" fmla="*/ 620817 h 716213"/>
              <a:gd name="connsiteX67" fmla="*/ 844917 w 1334036"/>
              <a:gd name="connsiteY67" fmla="*/ 622692 h 716213"/>
              <a:gd name="connsiteX68" fmla="*/ 821778 w 1334036"/>
              <a:gd name="connsiteY68" fmla="*/ 622692 h 716213"/>
              <a:gd name="connsiteX69" fmla="*/ 819459 w 1334036"/>
              <a:gd name="connsiteY69" fmla="*/ 620817 h 716213"/>
              <a:gd name="connsiteX70" fmla="*/ 819459 w 1334036"/>
              <a:gd name="connsiteY70" fmla="*/ 601640 h 716213"/>
              <a:gd name="connsiteX71" fmla="*/ 821778 w 1334036"/>
              <a:gd name="connsiteY71" fmla="*/ 599765 h 716213"/>
              <a:gd name="connsiteX72" fmla="*/ 530382 w 1334036"/>
              <a:gd name="connsiteY72" fmla="*/ 599765 h 716213"/>
              <a:gd name="connsiteX73" fmla="*/ 553521 w 1334036"/>
              <a:gd name="connsiteY73" fmla="*/ 599765 h 716213"/>
              <a:gd name="connsiteX74" fmla="*/ 555840 w 1334036"/>
              <a:gd name="connsiteY74" fmla="*/ 601640 h 716213"/>
              <a:gd name="connsiteX75" fmla="*/ 555840 w 1334036"/>
              <a:gd name="connsiteY75" fmla="*/ 620817 h 716213"/>
              <a:gd name="connsiteX76" fmla="*/ 553521 w 1334036"/>
              <a:gd name="connsiteY76" fmla="*/ 622692 h 716213"/>
              <a:gd name="connsiteX77" fmla="*/ 530382 w 1334036"/>
              <a:gd name="connsiteY77" fmla="*/ 622692 h 716213"/>
              <a:gd name="connsiteX78" fmla="*/ 528063 w 1334036"/>
              <a:gd name="connsiteY78" fmla="*/ 620817 h 716213"/>
              <a:gd name="connsiteX79" fmla="*/ 528063 w 1334036"/>
              <a:gd name="connsiteY79" fmla="*/ 601640 h 716213"/>
              <a:gd name="connsiteX80" fmla="*/ 530382 w 1334036"/>
              <a:gd name="connsiteY80" fmla="*/ 599765 h 716213"/>
              <a:gd name="connsiteX81" fmla="*/ 492185 w 1334036"/>
              <a:gd name="connsiteY81" fmla="*/ 599765 h 716213"/>
              <a:gd name="connsiteX82" fmla="*/ 515324 w 1334036"/>
              <a:gd name="connsiteY82" fmla="*/ 599765 h 716213"/>
              <a:gd name="connsiteX83" fmla="*/ 517643 w 1334036"/>
              <a:gd name="connsiteY83" fmla="*/ 601640 h 716213"/>
              <a:gd name="connsiteX84" fmla="*/ 517643 w 1334036"/>
              <a:gd name="connsiteY84" fmla="*/ 620817 h 716213"/>
              <a:gd name="connsiteX85" fmla="*/ 515324 w 1334036"/>
              <a:gd name="connsiteY85" fmla="*/ 622692 h 716213"/>
              <a:gd name="connsiteX86" fmla="*/ 492185 w 1334036"/>
              <a:gd name="connsiteY86" fmla="*/ 622692 h 716213"/>
              <a:gd name="connsiteX87" fmla="*/ 489866 w 1334036"/>
              <a:gd name="connsiteY87" fmla="*/ 620817 h 716213"/>
              <a:gd name="connsiteX88" fmla="*/ 489866 w 1334036"/>
              <a:gd name="connsiteY88" fmla="*/ 601640 h 716213"/>
              <a:gd name="connsiteX89" fmla="*/ 492185 w 1334036"/>
              <a:gd name="connsiteY89" fmla="*/ 599765 h 716213"/>
              <a:gd name="connsiteX90" fmla="*/ 689086 w 1334036"/>
              <a:gd name="connsiteY90" fmla="*/ 598902 h 716213"/>
              <a:gd name="connsiteX91" fmla="*/ 806493 w 1334036"/>
              <a:gd name="connsiteY91" fmla="*/ 598902 h 716213"/>
              <a:gd name="connsiteX92" fmla="*/ 809039 w 1334036"/>
              <a:gd name="connsiteY92" fmla="*/ 600960 h 716213"/>
              <a:gd name="connsiteX93" fmla="*/ 809039 w 1334036"/>
              <a:gd name="connsiteY93" fmla="*/ 621496 h 716213"/>
              <a:gd name="connsiteX94" fmla="*/ 806493 w 1334036"/>
              <a:gd name="connsiteY94" fmla="*/ 623555 h 716213"/>
              <a:gd name="connsiteX95" fmla="*/ 689086 w 1334036"/>
              <a:gd name="connsiteY95" fmla="*/ 623555 h 716213"/>
              <a:gd name="connsiteX96" fmla="*/ 686540 w 1334036"/>
              <a:gd name="connsiteY96" fmla="*/ 621496 h 716213"/>
              <a:gd name="connsiteX97" fmla="*/ 686540 w 1334036"/>
              <a:gd name="connsiteY97" fmla="*/ 600960 h 716213"/>
              <a:gd name="connsiteX98" fmla="*/ 689086 w 1334036"/>
              <a:gd name="connsiteY98" fmla="*/ 598902 h 716213"/>
              <a:gd name="connsiteX99" fmla="*/ 359493 w 1334036"/>
              <a:gd name="connsiteY99" fmla="*/ 598902 h 716213"/>
              <a:gd name="connsiteX100" fmla="*/ 476900 w 1334036"/>
              <a:gd name="connsiteY100" fmla="*/ 598902 h 716213"/>
              <a:gd name="connsiteX101" fmla="*/ 479446 w 1334036"/>
              <a:gd name="connsiteY101" fmla="*/ 600960 h 716213"/>
              <a:gd name="connsiteX102" fmla="*/ 479446 w 1334036"/>
              <a:gd name="connsiteY102" fmla="*/ 621496 h 716213"/>
              <a:gd name="connsiteX103" fmla="*/ 476900 w 1334036"/>
              <a:gd name="connsiteY103" fmla="*/ 623555 h 716213"/>
              <a:gd name="connsiteX104" fmla="*/ 359493 w 1334036"/>
              <a:gd name="connsiteY104" fmla="*/ 623555 h 716213"/>
              <a:gd name="connsiteX105" fmla="*/ 356947 w 1334036"/>
              <a:gd name="connsiteY105" fmla="*/ 621496 h 716213"/>
              <a:gd name="connsiteX106" fmla="*/ 356947 w 1334036"/>
              <a:gd name="connsiteY106" fmla="*/ 600960 h 716213"/>
              <a:gd name="connsiteX107" fmla="*/ 359493 w 1334036"/>
              <a:gd name="connsiteY107" fmla="*/ 598902 h 716213"/>
              <a:gd name="connsiteX108" fmla="*/ 859975 w 1334036"/>
              <a:gd name="connsiteY108" fmla="*/ 567830 h 716213"/>
              <a:gd name="connsiteX109" fmla="*/ 883114 w 1334036"/>
              <a:gd name="connsiteY109" fmla="*/ 567830 h 716213"/>
              <a:gd name="connsiteX110" fmla="*/ 885433 w 1334036"/>
              <a:gd name="connsiteY110" fmla="*/ 569705 h 716213"/>
              <a:gd name="connsiteX111" fmla="*/ 885433 w 1334036"/>
              <a:gd name="connsiteY111" fmla="*/ 588882 h 716213"/>
              <a:gd name="connsiteX112" fmla="*/ 883114 w 1334036"/>
              <a:gd name="connsiteY112" fmla="*/ 590758 h 716213"/>
              <a:gd name="connsiteX113" fmla="*/ 859975 w 1334036"/>
              <a:gd name="connsiteY113" fmla="*/ 590758 h 716213"/>
              <a:gd name="connsiteX114" fmla="*/ 857656 w 1334036"/>
              <a:gd name="connsiteY114" fmla="*/ 588882 h 716213"/>
              <a:gd name="connsiteX115" fmla="*/ 857656 w 1334036"/>
              <a:gd name="connsiteY115" fmla="*/ 569705 h 716213"/>
              <a:gd name="connsiteX116" fmla="*/ 859975 w 1334036"/>
              <a:gd name="connsiteY116" fmla="*/ 567830 h 716213"/>
              <a:gd name="connsiteX117" fmla="*/ 821778 w 1334036"/>
              <a:gd name="connsiteY117" fmla="*/ 567830 h 716213"/>
              <a:gd name="connsiteX118" fmla="*/ 844917 w 1334036"/>
              <a:gd name="connsiteY118" fmla="*/ 567830 h 716213"/>
              <a:gd name="connsiteX119" fmla="*/ 847236 w 1334036"/>
              <a:gd name="connsiteY119" fmla="*/ 569705 h 716213"/>
              <a:gd name="connsiteX120" fmla="*/ 847236 w 1334036"/>
              <a:gd name="connsiteY120" fmla="*/ 588882 h 716213"/>
              <a:gd name="connsiteX121" fmla="*/ 844917 w 1334036"/>
              <a:gd name="connsiteY121" fmla="*/ 590758 h 716213"/>
              <a:gd name="connsiteX122" fmla="*/ 821778 w 1334036"/>
              <a:gd name="connsiteY122" fmla="*/ 590758 h 716213"/>
              <a:gd name="connsiteX123" fmla="*/ 819459 w 1334036"/>
              <a:gd name="connsiteY123" fmla="*/ 588882 h 716213"/>
              <a:gd name="connsiteX124" fmla="*/ 819459 w 1334036"/>
              <a:gd name="connsiteY124" fmla="*/ 569705 h 716213"/>
              <a:gd name="connsiteX125" fmla="*/ 821778 w 1334036"/>
              <a:gd name="connsiteY125" fmla="*/ 567830 h 716213"/>
              <a:gd name="connsiteX126" fmla="*/ 530382 w 1334036"/>
              <a:gd name="connsiteY126" fmla="*/ 567830 h 716213"/>
              <a:gd name="connsiteX127" fmla="*/ 553521 w 1334036"/>
              <a:gd name="connsiteY127" fmla="*/ 567830 h 716213"/>
              <a:gd name="connsiteX128" fmla="*/ 555840 w 1334036"/>
              <a:gd name="connsiteY128" fmla="*/ 569705 h 716213"/>
              <a:gd name="connsiteX129" fmla="*/ 555840 w 1334036"/>
              <a:gd name="connsiteY129" fmla="*/ 588882 h 716213"/>
              <a:gd name="connsiteX130" fmla="*/ 553521 w 1334036"/>
              <a:gd name="connsiteY130" fmla="*/ 590758 h 716213"/>
              <a:gd name="connsiteX131" fmla="*/ 530382 w 1334036"/>
              <a:gd name="connsiteY131" fmla="*/ 590758 h 716213"/>
              <a:gd name="connsiteX132" fmla="*/ 528063 w 1334036"/>
              <a:gd name="connsiteY132" fmla="*/ 588882 h 716213"/>
              <a:gd name="connsiteX133" fmla="*/ 528063 w 1334036"/>
              <a:gd name="connsiteY133" fmla="*/ 569705 h 716213"/>
              <a:gd name="connsiteX134" fmla="*/ 530382 w 1334036"/>
              <a:gd name="connsiteY134" fmla="*/ 567830 h 716213"/>
              <a:gd name="connsiteX135" fmla="*/ 492185 w 1334036"/>
              <a:gd name="connsiteY135" fmla="*/ 567830 h 716213"/>
              <a:gd name="connsiteX136" fmla="*/ 515324 w 1334036"/>
              <a:gd name="connsiteY136" fmla="*/ 567830 h 716213"/>
              <a:gd name="connsiteX137" fmla="*/ 517643 w 1334036"/>
              <a:gd name="connsiteY137" fmla="*/ 569705 h 716213"/>
              <a:gd name="connsiteX138" fmla="*/ 517643 w 1334036"/>
              <a:gd name="connsiteY138" fmla="*/ 588882 h 716213"/>
              <a:gd name="connsiteX139" fmla="*/ 515324 w 1334036"/>
              <a:gd name="connsiteY139" fmla="*/ 590758 h 716213"/>
              <a:gd name="connsiteX140" fmla="*/ 492185 w 1334036"/>
              <a:gd name="connsiteY140" fmla="*/ 590758 h 716213"/>
              <a:gd name="connsiteX141" fmla="*/ 489866 w 1334036"/>
              <a:gd name="connsiteY141" fmla="*/ 588882 h 716213"/>
              <a:gd name="connsiteX142" fmla="*/ 489866 w 1334036"/>
              <a:gd name="connsiteY142" fmla="*/ 569705 h 716213"/>
              <a:gd name="connsiteX143" fmla="*/ 492185 w 1334036"/>
              <a:gd name="connsiteY143" fmla="*/ 567830 h 716213"/>
              <a:gd name="connsiteX144" fmla="*/ 689086 w 1334036"/>
              <a:gd name="connsiteY144" fmla="*/ 566967 h 716213"/>
              <a:gd name="connsiteX145" fmla="*/ 806493 w 1334036"/>
              <a:gd name="connsiteY145" fmla="*/ 566967 h 716213"/>
              <a:gd name="connsiteX146" fmla="*/ 809039 w 1334036"/>
              <a:gd name="connsiteY146" fmla="*/ 569025 h 716213"/>
              <a:gd name="connsiteX147" fmla="*/ 809039 w 1334036"/>
              <a:gd name="connsiteY147" fmla="*/ 589562 h 716213"/>
              <a:gd name="connsiteX148" fmla="*/ 806493 w 1334036"/>
              <a:gd name="connsiteY148" fmla="*/ 591620 h 716213"/>
              <a:gd name="connsiteX149" fmla="*/ 689086 w 1334036"/>
              <a:gd name="connsiteY149" fmla="*/ 591620 h 716213"/>
              <a:gd name="connsiteX150" fmla="*/ 686540 w 1334036"/>
              <a:gd name="connsiteY150" fmla="*/ 589562 h 716213"/>
              <a:gd name="connsiteX151" fmla="*/ 686540 w 1334036"/>
              <a:gd name="connsiteY151" fmla="*/ 569025 h 716213"/>
              <a:gd name="connsiteX152" fmla="*/ 689086 w 1334036"/>
              <a:gd name="connsiteY152" fmla="*/ 566967 h 716213"/>
              <a:gd name="connsiteX153" fmla="*/ 359493 w 1334036"/>
              <a:gd name="connsiteY153" fmla="*/ 566967 h 716213"/>
              <a:gd name="connsiteX154" fmla="*/ 476900 w 1334036"/>
              <a:gd name="connsiteY154" fmla="*/ 566967 h 716213"/>
              <a:gd name="connsiteX155" fmla="*/ 479446 w 1334036"/>
              <a:gd name="connsiteY155" fmla="*/ 569025 h 716213"/>
              <a:gd name="connsiteX156" fmla="*/ 479446 w 1334036"/>
              <a:gd name="connsiteY156" fmla="*/ 589562 h 716213"/>
              <a:gd name="connsiteX157" fmla="*/ 476900 w 1334036"/>
              <a:gd name="connsiteY157" fmla="*/ 591620 h 716213"/>
              <a:gd name="connsiteX158" fmla="*/ 359493 w 1334036"/>
              <a:gd name="connsiteY158" fmla="*/ 591620 h 716213"/>
              <a:gd name="connsiteX159" fmla="*/ 356947 w 1334036"/>
              <a:gd name="connsiteY159" fmla="*/ 589562 h 716213"/>
              <a:gd name="connsiteX160" fmla="*/ 356947 w 1334036"/>
              <a:gd name="connsiteY160" fmla="*/ 569025 h 716213"/>
              <a:gd name="connsiteX161" fmla="*/ 359493 w 1334036"/>
              <a:gd name="connsiteY161" fmla="*/ 566967 h 716213"/>
              <a:gd name="connsiteX162" fmla="*/ 859975 w 1334036"/>
              <a:gd name="connsiteY162" fmla="*/ 535896 h 716213"/>
              <a:gd name="connsiteX163" fmla="*/ 883114 w 1334036"/>
              <a:gd name="connsiteY163" fmla="*/ 535896 h 716213"/>
              <a:gd name="connsiteX164" fmla="*/ 885433 w 1334036"/>
              <a:gd name="connsiteY164" fmla="*/ 537771 h 716213"/>
              <a:gd name="connsiteX165" fmla="*/ 885433 w 1334036"/>
              <a:gd name="connsiteY165" fmla="*/ 556948 h 716213"/>
              <a:gd name="connsiteX166" fmla="*/ 883114 w 1334036"/>
              <a:gd name="connsiteY166" fmla="*/ 558823 h 716213"/>
              <a:gd name="connsiteX167" fmla="*/ 859975 w 1334036"/>
              <a:gd name="connsiteY167" fmla="*/ 558823 h 716213"/>
              <a:gd name="connsiteX168" fmla="*/ 857656 w 1334036"/>
              <a:gd name="connsiteY168" fmla="*/ 556948 h 716213"/>
              <a:gd name="connsiteX169" fmla="*/ 857656 w 1334036"/>
              <a:gd name="connsiteY169" fmla="*/ 537771 h 716213"/>
              <a:gd name="connsiteX170" fmla="*/ 859975 w 1334036"/>
              <a:gd name="connsiteY170" fmla="*/ 535896 h 716213"/>
              <a:gd name="connsiteX171" fmla="*/ 821778 w 1334036"/>
              <a:gd name="connsiteY171" fmla="*/ 535896 h 716213"/>
              <a:gd name="connsiteX172" fmla="*/ 844917 w 1334036"/>
              <a:gd name="connsiteY172" fmla="*/ 535896 h 716213"/>
              <a:gd name="connsiteX173" fmla="*/ 847236 w 1334036"/>
              <a:gd name="connsiteY173" fmla="*/ 537771 h 716213"/>
              <a:gd name="connsiteX174" fmla="*/ 847236 w 1334036"/>
              <a:gd name="connsiteY174" fmla="*/ 556948 h 716213"/>
              <a:gd name="connsiteX175" fmla="*/ 844917 w 1334036"/>
              <a:gd name="connsiteY175" fmla="*/ 558823 h 716213"/>
              <a:gd name="connsiteX176" fmla="*/ 821778 w 1334036"/>
              <a:gd name="connsiteY176" fmla="*/ 558823 h 716213"/>
              <a:gd name="connsiteX177" fmla="*/ 819459 w 1334036"/>
              <a:gd name="connsiteY177" fmla="*/ 556948 h 716213"/>
              <a:gd name="connsiteX178" fmla="*/ 819459 w 1334036"/>
              <a:gd name="connsiteY178" fmla="*/ 537771 h 716213"/>
              <a:gd name="connsiteX179" fmla="*/ 821778 w 1334036"/>
              <a:gd name="connsiteY179" fmla="*/ 535896 h 716213"/>
              <a:gd name="connsiteX180" fmla="*/ 530382 w 1334036"/>
              <a:gd name="connsiteY180" fmla="*/ 535896 h 716213"/>
              <a:gd name="connsiteX181" fmla="*/ 553521 w 1334036"/>
              <a:gd name="connsiteY181" fmla="*/ 535896 h 716213"/>
              <a:gd name="connsiteX182" fmla="*/ 555840 w 1334036"/>
              <a:gd name="connsiteY182" fmla="*/ 537771 h 716213"/>
              <a:gd name="connsiteX183" fmla="*/ 555840 w 1334036"/>
              <a:gd name="connsiteY183" fmla="*/ 556948 h 716213"/>
              <a:gd name="connsiteX184" fmla="*/ 553521 w 1334036"/>
              <a:gd name="connsiteY184" fmla="*/ 558823 h 716213"/>
              <a:gd name="connsiteX185" fmla="*/ 530382 w 1334036"/>
              <a:gd name="connsiteY185" fmla="*/ 558823 h 716213"/>
              <a:gd name="connsiteX186" fmla="*/ 528063 w 1334036"/>
              <a:gd name="connsiteY186" fmla="*/ 556948 h 716213"/>
              <a:gd name="connsiteX187" fmla="*/ 528063 w 1334036"/>
              <a:gd name="connsiteY187" fmla="*/ 537771 h 716213"/>
              <a:gd name="connsiteX188" fmla="*/ 530382 w 1334036"/>
              <a:gd name="connsiteY188" fmla="*/ 535896 h 716213"/>
              <a:gd name="connsiteX189" fmla="*/ 492185 w 1334036"/>
              <a:gd name="connsiteY189" fmla="*/ 535896 h 716213"/>
              <a:gd name="connsiteX190" fmla="*/ 515324 w 1334036"/>
              <a:gd name="connsiteY190" fmla="*/ 535896 h 716213"/>
              <a:gd name="connsiteX191" fmla="*/ 517643 w 1334036"/>
              <a:gd name="connsiteY191" fmla="*/ 537771 h 716213"/>
              <a:gd name="connsiteX192" fmla="*/ 517643 w 1334036"/>
              <a:gd name="connsiteY192" fmla="*/ 556948 h 716213"/>
              <a:gd name="connsiteX193" fmla="*/ 515324 w 1334036"/>
              <a:gd name="connsiteY193" fmla="*/ 558823 h 716213"/>
              <a:gd name="connsiteX194" fmla="*/ 492185 w 1334036"/>
              <a:gd name="connsiteY194" fmla="*/ 558823 h 716213"/>
              <a:gd name="connsiteX195" fmla="*/ 489866 w 1334036"/>
              <a:gd name="connsiteY195" fmla="*/ 556948 h 716213"/>
              <a:gd name="connsiteX196" fmla="*/ 489866 w 1334036"/>
              <a:gd name="connsiteY196" fmla="*/ 537771 h 716213"/>
              <a:gd name="connsiteX197" fmla="*/ 492185 w 1334036"/>
              <a:gd name="connsiteY197" fmla="*/ 535896 h 716213"/>
              <a:gd name="connsiteX198" fmla="*/ 689086 w 1334036"/>
              <a:gd name="connsiteY198" fmla="*/ 535033 h 716213"/>
              <a:gd name="connsiteX199" fmla="*/ 806493 w 1334036"/>
              <a:gd name="connsiteY199" fmla="*/ 535033 h 716213"/>
              <a:gd name="connsiteX200" fmla="*/ 809039 w 1334036"/>
              <a:gd name="connsiteY200" fmla="*/ 537091 h 716213"/>
              <a:gd name="connsiteX201" fmla="*/ 809039 w 1334036"/>
              <a:gd name="connsiteY201" fmla="*/ 557627 h 716213"/>
              <a:gd name="connsiteX202" fmla="*/ 806493 w 1334036"/>
              <a:gd name="connsiteY202" fmla="*/ 559686 h 716213"/>
              <a:gd name="connsiteX203" fmla="*/ 689086 w 1334036"/>
              <a:gd name="connsiteY203" fmla="*/ 559686 h 716213"/>
              <a:gd name="connsiteX204" fmla="*/ 686540 w 1334036"/>
              <a:gd name="connsiteY204" fmla="*/ 557627 h 716213"/>
              <a:gd name="connsiteX205" fmla="*/ 686540 w 1334036"/>
              <a:gd name="connsiteY205" fmla="*/ 537091 h 716213"/>
              <a:gd name="connsiteX206" fmla="*/ 689086 w 1334036"/>
              <a:gd name="connsiteY206" fmla="*/ 535033 h 716213"/>
              <a:gd name="connsiteX207" fmla="*/ 359493 w 1334036"/>
              <a:gd name="connsiteY207" fmla="*/ 535033 h 716213"/>
              <a:gd name="connsiteX208" fmla="*/ 476900 w 1334036"/>
              <a:gd name="connsiteY208" fmla="*/ 535033 h 716213"/>
              <a:gd name="connsiteX209" fmla="*/ 479446 w 1334036"/>
              <a:gd name="connsiteY209" fmla="*/ 537091 h 716213"/>
              <a:gd name="connsiteX210" fmla="*/ 479446 w 1334036"/>
              <a:gd name="connsiteY210" fmla="*/ 557627 h 716213"/>
              <a:gd name="connsiteX211" fmla="*/ 476900 w 1334036"/>
              <a:gd name="connsiteY211" fmla="*/ 559686 h 716213"/>
              <a:gd name="connsiteX212" fmla="*/ 359493 w 1334036"/>
              <a:gd name="connsiteY212" fmla="*/ 559686 h 716213"/>
              <a:gd name="connsiteX213" fmla="*/ 356947 w 1334036"/>
              <a:gd name="connsiteY213" fmla="*/ 557627 h 716213"/>
              <a:gd name="connsiteX214" fmla="*/ 356947 w 1334036"/>
              <a:gd name="connsiteY214" fmla="*/ 537091 h 716213"/>
              <a:gd name="connsiteX215" fmla="*/ 359493 w 1334036"/>
              <a:gd name="connsiteY215" fmla="*/ 535033 h 716213"/>
              <a:gd name="connsiteX216" fmla="*/ 859975 w 1334036"/>
              <a:gd name="connsiteY216" fmla="*/ 503962 h 716213"/>
              <a:gd name="connsiteX217" fmla="*/ 883114 w 1334036"/>
              <a:gd name="connsiteY217" fmla="*/ 503962 h 716213"/>
              <a:gd name="connsiteX218" fmla="*/ 885433 w 1334036"/>
              <a:gd name="connsiteY218" fmla="*/ 505837 h 716213"/>
              <a:gd name="connsiteX219" fmla="*/ 885433 w 1334036"/>
              <a:gd name="connsiteY219" fmla="*/ 525013 h 716213"/>
              <a:gd name="connsiteX220" fmla="*/ 883114 w 1334036"/>
              <a:gd name="connsiteY220" fmla="*/ 526888 h 716213"/>
              <a:gd name="connsiteX221" fmla="*/ 859975 w 1334036"/>
              <a:gd name="connsiteY221" fmla="*/ 526888 h 716213"/>
              <a:gd name="connsiteX222" fmla="*/ 857656 w 1334036"/>
              <a:gd name="connsiteY222" fmla="*/ 525013 h 716213"/>
              <a:gd name="connsiteX223" fmla="*/ 857656 w 1334036"/>
              <a:gd name="connsiteY223" fmla="*/ 505837 h 716213"/>
              <a:gd name="connsiteX224" fmla="*/ 859975 w 1334036"/>
              <a:gd name="connsiteY224" fmla="*/ 503962 h 716213"/>
              <a:gd name="connsiteX225" fmla="*/ 821778 w 1334036"/>
              <a:gd name="connsiteY225" fmla="*/ 503962 h 716213"/>
              <a:gd name="connsiteX226" fmla="*/ 844917 w 1334036"/>
              <a:gd name="connsiteY226" fmla="*/ 503962 h 716213"/>
              <a:gd name="connsiteX227" fmla="*/ 847236 w 1334036"/>
              <a:gd name="connsiteY227" fmla="*/ 505837 h 716213"/>
              <a:gd name="connsiteX228" fmla="*/ 847236 w 1334036"/>
              <a:gd name="connsiteY228" fmla="*/ 525013 h 716213"/>
              <a:gd name="connsiteX229" fmla="*/ 844917 w 1334036"/>
              <a:gd name="connsiteY229" fmla="*/ 526888 h 716213"/>
              <a:gd name="connsiteX230" fmla="*/ 821778 w 1334036"/>
              <a:gd name="connsiteY230" fmla="*/ 526888 h 716213"/>
              <a:gd name="connsiteX231" fmla="*/ 819459 w 1334036"/>
              <a:gd name="connsiteY231" fmla="*/ 525013 h 716213"/>
              <a:gd name="connsiteX232" fmla="*/ 819459 w 1334036"/>
              <a:gd name="connsiteY232" fmla="*/ 505837 h 716213"/>
              <a:gd name="connsiteX233" fmla="*/ 821778 w 1334036"/>
              <a:gd name="connsiteY233" fmla="*/ 503962 h 716213"/>
              <a:gd name="connsiteX234" fmla="*/ 530382 w 1334036"/>
              <a:gd name="connsiteY234" fmla="*/ 503962 h 716213"/>
              <a:gd name="connsiteX235" fmla="*/ 553521 w 1334036"/>
              <a:gd name="connsiteY235" fmla="*/ 503962 h 716213"/>
              <a:gd name="connsiteX236" fmla="*/ 555840 w 1334036"/>
              <a:gd name="connsiteY236" fmla="*/ 505837 h 716213"/>
              <a:gd name="connsiteX237" fmla="*/ 555840 w 1334036"/>
              <a:gd name="connsiteY237" fmla="*/ 525013 h 716213"/>
              <a:gd name="connsiteX238" fmla="*/ 553521 w 1334036"/>
              <a:gd name="connsiteY238" fmla="*/ 526888 h 716213"/>
              <a:gd name="connsiteX239" fmla="*/ 530382 w 1334036"/>
              <a:gd name="connsiteY239" fmla="*/ 526888 h 716213"/>
              <a:gd name="connsiteX240" fmla="*/ 528063 w 1334036"/>
              <a:gd name="connsiteY240" fmla="*/ 525013 h 716213"/>
              <a:gd name="connsiteX241" fmla="*/ 528063 w 1334036"/>
              <a:gd name="connsiteY241" fmla="*/ 505837 h 716213"/>
              <a:gd name="connsiteX242" fmla="*/ 530382 w 1334036"/>
              <a:gd name="connsiteY242" fmla="*/ 503962 h 716213"/>
              <a:gd name="connsiteX243" fmla="*/ 492185 w 1334036"/>
              <a:gd name="connsiteY243" fmla="*/ 503962 h 716213"/>
              <a:gd name="connsiteX244" fmla="*/ 515324 w 1334036"/>
              <a:gd name="connsiteY244" fmla="*/ 503962 h 716213"/>
              <a:gd name="connsiteX245" fmla="*/ 517643 w 1334036"/>
              <a:gd name="connsiteY245" fmla="*/ 505837 h 716213"/>
              <a:gd name="connsiteX246" fmla="*/ 517643 w 1334036"/>
              <a:gd name="connsiteY246" fmla="*/ 525013 h 716213"/>
              <a:gd name="connsiteX247" fmla="*/ 515324 w 1334036"/>
              <a:gd name="connsiteY247" fmla="*/ 526888 h 716213"/>
              <a:gd name="connsiteX248" fmla="*/ 492185 w 1334036"/>
              <a:gd name="connsiteY248" fmla="*/ 526888 h 716213"/>
              <a:gd name="connsiteX249" fmla="*/ 489866 w 1334036"/>
              <a:gd name="connsiteY249" fmla="*/ 525013 h 716213"/>
              <a:gd name="connsiteX250" fmla="*/ 489866 w 1334036"/>
              <a:gd name="connsiteY250" fmla="*/ 505837 h 716213"/>
              <a:gd name="connsiteX251" fmla="*/ 492185 w 1334036"/>
              <a:gd name="connsiteY251" fmla="*/ 503962 h 716213"/>
              <a:gd name="connsiteX252" fmla="*/ 689086 w 1334036"/>
              <a:gd name="connsiteY252" fmla="*/ 503098 h 716213"/>
              <a:gd name="connsiteX253" fmla="*/ 806493 w 1334036"/>
              <a:gd name="connsiteY253" fmla="*/ 503098 h 716213"/>
              <a:gd name="connsiteX254" fmla="*/ 809039 w 1334036"/>
              <a:gd name="connsiteY254" fmla="*/ 505157 h 716213"/>
              <a:gd name="connsiteX255" fmla="*/ 809039 w 1334036"/>
              <a:gd name="connsiteY255" fmla="*/ 525692 h 716213"/>
              <a:gd name="connsiteX256" fmla="*/ 806493 w 1334036"/>
              <a:gd name="connsiteY256" fmla="*/ 527752 h 716213"/>
              <a:gd name="connsiteX257" fmla="*/ 689086 w 1334036"/>
              <a:gd name="connsiteY257" fmla="*/ 527752 h 716213"/>
              <a:gd name="connsiteX258" fmla="*/ 686540 w 1334036"/>
              <a:gd name="connsiteY258" fmla="*/ 525692 h 716213"/>
              <a:gd name="connsiteX259" fmla="*/ 686540 w 1334036"/>
              <a:gd name="connsiteY259" fmla="*/ 505157 h 716213"/>
              <a:gd name="connsiteX260" fmla="*/ 689086 w 1334036"/>
              <a:gd name="connsiteY260" fmla="*/ 503098 h 716213"/>
              <a:gd name="connsiteX261" fmla="*/ 359493 w 1334036"/>
              <a:gd name="connsiteY261" fmla="*/ 503098 h 716213"/>
              <a:gd name="connsiteX262" fmla="*/ 476900 w 1334036"/>
              <a:gd name="connsiteY262" fmla="*/ 503098 h 716213"/>
              <a:gd name="connsiteX263" fmla="*/ 479446 w 1334036"/>
              <a:gd name="connsiteY263" fmla="*/ 505157 h 716213"/>
              <a:gd name="connsiteX264" fmla="*/ 479446 w 1334036"/>
              <a:gd name="connsiteY264" fmla="*/ 525692 h 716213"/>
              <a:gd name="connsiteX265" fmla="*/ 476900 w 1334036"/>
              <a:gd name="connsiteY265" fmla="*/ 527752 h 716213"/>
              <a:gd name="connsiteX266" fmla="*/ 359493 w 1334036"/>
              <a:gd name="connsiteY266" fmla="*/ 527752 h 716213"/>
              <a:gd name="connsiteX267" fmla="*/ 356947 w 1334036"/>
              <a:gd name="connsiteY267" fmla="*/ 525692 h 716213"/>
              <a:gd name="connsiteX268" fmla="*/ 356947 w 1334036"/>
              <a:gd name="connsiteY268" fmla="*/ 505157 h 716213"/>
              <a:gd name="connsiteX269" fmla="*/ 359493 w 1334036"/>
              <a:gd name="connsiteY269" fmla="*/ 503098 h 716213"/>
              <a:gd name="connsiteX270" fmla="*/ 859975 w 1334036"/>
              <a:gd name="connsiteY270" fmla="*/ 472027 h 716213"/>
              <a:gd name="connsiteX271" fmla="*/ 883114 w 1334036"/>
              <a:gd name="connsiteY271" fmla="*/ 472027 h 716213"/>
              <a:gd name="connsiteX272" fmla="*/ 885433 w 1334036"/>
              <a:gd name="connsiteY272" fmla="*/ 473902 h 716213"/>
              <a:gd name="connsiteX273" fmla="*/ 885433 w 1334036"/>
              <a:gd name="connsiteY273" fmla="*/ 493078 h 716213"/>
              <a:gd name="connsiteX274" fmla="*/ 883114 w 1334036"/>
              <a:gd name="connsiteY274" fmla="*/ 494953 h 716213"/>
              <a:gd name="connsiteX275" fmla="*/ 859975 w 1334036"/>
              <a:gd name="connsiteY275" fmla="*/ 494953 h 716213"/>
              <a:gd name="connsiteX276" fmla="*/ 857656 w 1334036"/>
              <a:gd name="connsiteY276" fmla="*/ 493078 h 716213"/>
              <a:gd name="connsiteX277" fmla="*/ 857656 w 1334036"/>
              <a:gd name="connsiteY277" fmla="*/ 473902 h 716213"/>
              <a:gd name="connsiteX278" fmla="*/ 859975 w 1334036"/>
              <a:gd name="connsiteY278" fmla="*/ 472027 h 716213"/>
              <a:gd name="connsiteX279" fmla="*/ 821778 w 1334036"/>
              <a:gd name="connsiteY279" fmla="*/ 472027 h 716213"/>
              <a:gd name="connsiteX280" fmla="*/ 844917 w 1334036"/>
              <a:gd name="connsiteY280" fmla="*/ 472027 h 716213"/>
              <a:gd name="connsiteX281" fmla="*/ 847236 w 1334036"/>
              <a:gd name="connsiteY281" fmla="*/ 473902 h 716213"/>
              <a:gd name="connsiteX282" fmla="*/ 847236 w 1334036"/>
              <a:gd name="connsiteY282" fmla="*/ 493078 h 716213"/>
              <a:gd name="connsiteX283" fmla="*/ 844917 w 1334036"/>
              <a:gd name="connsiteY283" fmla="*/ 494953 h 716213"/>
              <a:gd name="connsiteX284" fmla="*/ 821778 w 1334036"/>
              <a:gd name="connsiteY284" fmla="*/ 494953 h 716213"/>
              <a:gd name="connsiteX285" fmla="*/ 819459 w 1334036"/>
              <a:gd name="connsiteY285" fmla="*/ 493078 h 716213"/>
              <a:gd name="connsiteX286" fmla="*/ 819459 w 1334036"/>
              <a:gd name="connsiteY286" fmla="*/ 473902 h 716213"/>
              <a:gd name="connsiteX287" fmla="*/ 821778 w 1334036"/>
              <a:gd name="connsiteY287" fmla="*/ 472027 h 716213"/>
              <a:gd name="connsiteX288" fmla="*/ 530382 w 1334036"/>
              <a:gd name="connsiteY288" fmla="*/ 472027 h 716213"/>
              <a:gd name="connsiteX289" fmla="*/ 553521 w 1334036"/>
              <a:gd name="connsiteY289" fmla="*/ 472027 h 716213"/>
              <a:gd name="connsiteX290" fmla="*/ 555840 w 1334036"/>
              <a:gd name="connsiteY290" fmla="*/ 473902 h 716213"/>
              <a:gd name="connsiteX291" fmla="*/ 555840 w 1334036"/>
              <a:gd name="connsiteY291" fmla="*/ 493078 h 716213"/>
              <a:gd name="connsiteX292" fmla="*/ 553521 w 1334036"/>
              <a:gd name="connsiteY292" fmla="*/ 494953 h 716213"/>
              <a:gd name="connsiteX293" fmla="*/ 530382 w 1334036"/>
              <a:gd name="connsiteY293" fmla="*/ 494953 h 716213"/>
              <a:gd name="connsiteX294" fmla="*/ 528063 w 1334036"/>
              <a:gd name="connsiteY294" fmla="*/ 493078 h 716213"/>
              <a:gd name="connsiteX295" fmla="*/ 528063 w 1334036"/>
              <a:gd name="connsiteY295" fmla="*/ 473902 h 716213"/>
              <a:gd name="connsiteX296" fmla="*/ 530382 w 1334036"/>
              <a:gd name="connsiteY296" fmla="*/ 472027 h 716213"/>
              <a:gd name="connsiteX297" fmla="*/ 492185 w 1334036"/>
              <a:gd name="connsiteY297" fmla="*/ 472027 h 716213"/>
              <a:gd name="connsiteX298" fmla="*/ 515324 w 1334036"/>
              <a:gd name="connsiteY298" fmla="*/ 472027 h 716213"/>
              <a:gd name="connsiteX299" fmla="*/ 517643 w 1334036"/>
              <a:gd name="connsiteY299" fmla="*/ 473902 h 716213"/>
              <a:gd name="connsiteX300" fmla="*/ 517643 w 1334036"/>
              <a:gd name="connsiteY300" fmla="*/ 493078 h 716213"/>
              <a:gd name="connsiteX301" fmla="*/ 515324 w 1334036"/>
              <a:gd name="connsiteY301" fmla="*/ 494953 h 716213"/>
              <a:gd name="connsiteX302" fmla="*/ 492185 w 1334036"/>
              <a:gd name="connsiteY302" fmla="*/ 494953 h 716213"/>
              <a:gd name="connsiteX303" fmla="*/ 489866 w 1334036"/>
              <a:gd name="connsiteY303" fmla="*/ 493078 h 716213"/>
              <a:gd name="connsiteX304" fmla="*/ 489866 w 1334036"/>
              <a:gd name="connsiteY304" fmla="*/ 473902 h 716213"/>
              <a:gd name="connsiteX305" fmla="*/ 492185 w 1334036"/>
              <a:gd name="connsiteY305" fmla="*/ 472027 h 716213"/>
              <a:gd name="connsiteX306" fmla="*/ 689086 w 1334036"/>
              <a:gd name="connsiteY306" fmla="*/ 471163 h 716213"/>
              <a:gd name="connsiteX307" fmla="*/ 806493 w 1334036"/>
              <a:gd name="connsiteY307" fmla="*/ 471163 h 716213"/>
              <a:gd name="connsiteX308" fmla="*/ 809039 w 1334036"/>
              <a:gd name="connsiteY308" fmla="*/ 473222 h 716213"/>
              <a:gd name="connsiteX309" fmla="*/ 809039 w 1334036"/>
              <a:gd name="connsiteY309" fmla="*/ 493758 h 716213"/>
              <a:gd name="connsiteX310" fmla="*/ 806493 w 1334036"/>
              <a:gd name="connsiteY310" fmla="*/ 495817 h 716213"/>
              <a:gd name="connsiteX311" fmla="*/ 689086 w 1334036"/>
              <a:gd name="connsiteY311" fmla="*/ 495817 h 716213"/>
              <a:gd name="connsiteX312" fmla="*/ 686540 w 1334036"/>
              <a:gd name="connsiteY312" fmla="*/ 493758 h 716213"/>
              <a:gd name="connsiteX313" fmla="*/ 686540 w 1334036"/>
              <a:gd name="connsiteY313" fmla="*/ 473222 h 716213"/>
              <a:gd name="connsiteX314" fmla="*/ 689086 w 1334036"/>
              <a:gd name="connsiteY314" fmla="*/ 471163 h 716213"/>
              <a:gd name="connsiteX315" fmla="*/ 359493 w 1334036"/>
              <a:gd name="connsiteY315" fmla="*/ 471163 h 716213"/>
              <a:gd name="connsiteX316" fmla="*/ 476900 w 1334036"/>
              <a:gd name="connsiteY316" fmla="*/ 471163 h 716213"/>
              <a:gd name="connsiteX317" fmla="*/ 479446 w 1334036"/>
              <a:gd name="connsiteY317" fmla="*/ 473222 h 716213"/>
              <a:gd name="connsiteX318" fmla="*/ 479446 w 1334036"/>
              <a:gd name="connsiteY318" fmla="*/ 493758 h 716213"/>
              <a:gd name="connsiteX319" fmla="*/ 476900 w 1334036"/>
              <a:gd name="connsiteY319" fmla="*/ 495817 h 716213"/>
              <a:gd name="connsiteX320" fmla="*/ 359493 w 1334036"/>
              <a:gd name="connsiteY320" fmla="*/ 495817 h 716213"/>
              <a:gd name="connsiteX321" fmla="*/ 356947 w 1334036"/>
              <a:gd name="connsiteY321" fmla="*/ 493758 h 716213"/>
              <a:gd name="connsiteX322" fmla="*/ 356947 w 1334036"/>
              <a:gd name="connsiteY322" fmla="*/ 473222 h 716213"/>
              <a:gd name="connsiteX323" fmla="*/ 359493 w 1334036"/>
              <a:gd name="connsiteY323" fmla="*/ 471163 h 716213"/>
              <a:gd name="connsiteX324" fmla="*/ 859975 w 1334036"/>
              <a:gd name="connsiteY324" fmla="*/ 440092 h 716213"/>
              <a:gd name="connsiteX325" fmla="*/ 883114 w 1334036"/>
              <a:gd name="connsiteY325" fmla="*/ 440092 h 716213"/>
              <a:gd name="connsiteX326" fmla="*/ 885433 w 1334036"/>
              <a:gd name="connsiteY326" fmla="*/ 441967 h 716213"/>
              <a:gd name="connsiteX327" fmla="*/ 885433 w 1334036"/>
              <a:gd name="connsiteY327" fmla="*/ 461144 h 716213"/>
              <a:gd name="connsiteX328" fmla="*/ 883114 w 1334036"/>
              <a:gd name="connsiteY328" fmla="*/ 463019 h 716213"/>
              <a:gd name="connsiteX329" fmla="*/ 859975 w 1334036"/>
              <a:gd name="connsiteY329" fmla="*/ 463019 h 716213"/>
              <a:gd name="connsiteX330" fmla="*/ 857656 w 1334036"/>
              <a:gd name="connsiteY330" fmla="*/ 461144 h 716213"/>
              <a:gd name="connsiteX331" fmla="*/ 857656 w 1334036"/>
              <a:gd name="connsiteY331" fmla="*/ 441967 h 716213"/>
              <a:gd name="connsiteX332" fmla="*/ 859975 w 1334036"/>
              <a:gd name="connsiteY332" fmla="*/ 440092 h 716213"/>
              <a:gd name="connsiteX333" fmla="*/ 821778 w 1334036"/>
              <a:gd name="connsiteY333" fmla="*/ 440092 h 716213"/>
              <a:gd name="connsiteX334" fmla="*/ 844917 w 1334036"/>
              <a:gd name="connsiteY334" fmla="*/ 440092 h 716213"/>
              <a:gd name="connsiteX335" fmla="*/ 847236 w 1334036"/>
              <a:gd name="connsiteY335" fmla="*/ 441967 h 716213"/>
              <a:gd name="connsiteX336" fmla="*/ 847236 w 1334036"/>
              <a:gd name="connsiteY336" fmla="*/ 461144 h 716213"/>
              <a:gd name="connsiteX337" fmla="*/ 844917 w 1334036"/>
              <a:gd name="connsiteY337" fmla="*/ 463019 h 716213"/>
              <a:gd name="connsiteX338" fmla="*/ 821778 w 1334036"/>
              <a:gd name="connsiteY338" fmla="*/ 463019 h 716213"/>
              <a:gd name="connsiteX339" fmla="*/ 819459 w 1334036"/>
              <a:gd name="connsiteY339" fmla="*/ 461144 h 716213"/>
              <a:gd name="connsiteX340" fmla="*/ 819459 w 1334036"/>
              <a:gd name="connsiteY340" fmla="*/ 441967 h 716213"/>
              <a:gd name="connsiteX341" fmla="*/ 821778 w 1334036"/>
              <a:gd name="connsiteY341" fmla="*/ 440092 h 716213"/>
              <a:gd name="connsiteX342" fmla="*/ 530382 w 1334036"/>
              <a:gd name="connsiteY342" fmla="*/ 440092 h 716213"/>
              <a:gd name="connsiteX343" fmla="*/ 553521 w 1334036"/>
              <a:gd name="connsiteY343" fmla="*/ 440092 h 716213"/>
              <a:gd name="connsiteX344" fmla="*/ 555840 w 1334036"/>
              <a:gd name="connsiteY344" fmla="*/ 441967 h 716213"/>
              <a:gd name="connsiteX345" fmla="*/ 555840 w 1334036"/>
              <a:gd name="connsiteY345" fmla="*/ 461144 h 716213"/>
              <a:gd name="connsiteX346" fmla="*/ 553521 w 1334036"/>
              <a:gd name="connsiteY346" fmla="*/ 463019 h 716213"/>
              <a:gd name="connsiteX347" fmla="*/ 530382 w 1334036"/>
              <a:gd name="connsiteY347" fmla="*/ 463019 h 716213"/>
              <a:gd name="connsiteX348" fmla="*/ 528063 w 1334036"/>
              <a:gd name="connsiteY348" fmla="*/ 461144 h 716213"/>
              <a:gd name="connsiteX349" fmla="*/ 528063 w 1334036"/>
              <a:gd name="connsiteY349" fmla="*/ 441967 h 716213"/>
              <a:gd name="connsiteX350" fmla="*/ 530382 w 1334036"/>
              <a:gd name="connsiteY350" fmla="*/ 440092 h 716213"/>
              <a:gd name="connsiteX351" fmla="*/ 492185 w 1334036"/>
              <a:gd name="connsiteY351" fmla="*/ 440092 h 716213"/>
              <a:gd name="connsiteX352" fmla="*/ 515324 w 1334036"/>
              <a:gd name="connsiteY352" fmla="*/ 440092 h 716213"/>
              <a:gd name="connsiteX353" fmla="*/ 517643 w 1334036"/>
              <a:gd name="connsiteY353" fmla="*/ 441967 h 716213"/>
              <a:gd name="connsiteX354" fmla="*/ 517643 w 1334036"/>
              <a:gd name="connsiteY354" fmla="*/ 461144 h 716213"/>
              <a:gd name="connsiteX355" fmla="*/ 515324 w 1334036"/>
              <a:gd name="connsiteY355" fmla="*/ 463019 h 716213"/>
              <a:gd name="connsiteX356" fmla="*/ 492185 w 1334036"/>
              <a:gd name="connsiteY356" fmla="*/ 463019 h 716213"/>
              <a:gd name="connsiteX357" fmla="*/ 489866 w 1334036"/>
              <a:gd name="connsiteY357" fmla="*/ 461144 h 716213"/>
              <a:gd name="connsiteX358" fmla="*/ 489866 w 1334036"/>
              <a:gd name="connsiteY358" fmla="*/ 441967 h 716213"/>
              <a:gd name="connsiteX359" fmla="*/ 492185 w 1334036"/>
              <a:gd name="connsiteY359" fmla="*/ 440092 h 716213"/>
              <a:gd name="connsiteX360" fmla="*/ 689086 w 1334036"/>
              <a:gd name="connsiteY360" fmla="*/ 439229 h 716213"/>
              <a:gd name="connsiteX361" fmla="*/ 806493 w 1334036"/>
              <a:gd name="connsiteY361" fmla="*/ 439229 h 716213"/>
              <a:gd name="connsiteX362" fmla="*/ 809039 w 1334036"/>
              <a:gd name="connsiteY362" fmla="*/ 441287 h 716213"/>
              <a:gd name="connsiteX363" fmla="*/ 809039 w 1334036"/>
              <a:gd name="connsiteY363" fmla="*/ 461824 h 716213"/>
              <a:gd name="connsiteX364" fmla="*/ 806493 w 1334036"/>
              <a:gd name="connsiteY364" fmla="*/ 463882 h 716213"/>
              <a:gd name="connsiteX365" fmla="*/ 689086 w 1334036"/>
              <a:gd name="connsiteY365" fmla="*/ 463882 h 716213"/>
              <a:gd name="connsiteX366" fmla="*/ 686540 w 1334036"/>
              <a:gd name="connsiteY366" fmla="*/ 461824 h 716213"/>
              <a:gd name="connsiteX367" fmla="*/ 686540 w 1334036"/>
              <a:gd name="connsiteY367" fmla="*/ 441287 h 716213"/>
              <a:gd name="connsiteX368" fmla="*/ 689086 w 1334036"/>
              <a:gd name="connsiteY368" fmla="*/ 439229 h 716213"/>
              <a:gd name="connsiteX369" fmla="*/ 359493 w 1334036"/>
              <a:gd name="connsiteY369" fmla="*/ 439229 h 716213"/>
              <a:gd name="connsiteX370" fmla="*/ 476900 w 1334036"/>
              <a:gd name="connsiteY370" fmla="*/ 439229 h 716213"/>
              <a:gd name="connsiteX371" fmla="*/ 479446 w 1334036"/>
              <a:gd name="connsiteY371" fmla="*/ 441287 h 716213"/>
              <a:gd name="connsiteX372" fmla="*/ 479446 w 1334036"/>
              <a:gd name="connsiteY372" fmla="*/ 461824 h 716213"/>
              <a:gd name="connsiteX373" fmla="*/ 476900 w 1334036"/>
              <a:gd name="connsiteY373" fmla="*/ 463882 h 716213"/>
              <a:gd name="connsiteX374" fmla="*/ 359493 w 1334036"/>
              <a:gd name="connsiteY374" fmla="*/ 463882 h 716213"/>
              <a:gd name="connsiteX375" fmla="*/ 356947 w 1334036"/>
              <a:gd name="connsiteY375" fmla="*/ 461824 h 716213"/>
              <a:gd name="connsiteX376" fmla="*/ 356947 w 1334036"/>
              <a:gd name="connsiteY376" fmla="*/ 441287 h 716213"/>
              <a:gd name="connsiteX377" fmla="*/ 359493 w 1334036"/>
              <a:gd name="connsiteY377" fmla="*/ 439229 h 716213"/>
              <a:gd name="connsiteX378" fmla="*/ 859975 w 1334036"/>
              <a:gd name="connsiteY378" fmla="*/ 408158 h 716213"/>
              <a:gd name="connsiteX379" fmla="*/ 883114 w 1334036"/>
              <a:gd name="connsiteY379" fmla="*/ 408158 h 716213"/>
              <a:gd name="connsiteX380" fmla="*/ 885433 w 1334036"/>
              <a:gd name="connsiteY380" fmla="*/ 410033 h 716213"/>
              <a:gd name="connsiteX381" fmla="*/ 885433 w 1334036"/>
              <a:gd name="connsiteY381" fmla="*/ 429209 h 716213"/>
              <a:gd name="connsiteX382" fmla="*/ 883114 w 1334036"/>
              <a:gd name="connsiteY382" fmla="*/ 431084 h 716213"/>
              <a:gd name="connsiteX383" fmla="*/ 859975 w 1334036"/>
              <a:gd name="connsiteY383" fmla="*/ 431084 h 716213"/>
              <a:gd name="connsiteX384" fmla="*/ 857656 w 1334036"/>
              <a:gd name="connsiteY384" fmla="*/ 429209 h 716213"/>
              <a:gd name="connsiteX385" fmla="*/ 857656 w 1334036"/>
              <a:gd name="connsiteY385" fmla="*/ 410033 h 716213"/>
              <a:gd name="connsiteX386" fmla="*/ 859975 w 1334036"/>
              <a:gd name="connsiteY386" fmla="*/ 408158 h 716213"/>
              <a:gd name="connsiteX387" fmla="*/ 821778 w 1334036"/>
              <a:gd name="connsiteY387" fmla="*/ 408158 h 716213"/>
              <a:gd name="connsiteX388" fmla="*/ 844917 w 1334036"/>
              <a:gd name="connsiteY388" fmla="*/ 408158 h 716213"/>
              <a:gd name="connsiteX389" fmla="*/ 847236 w 1334036"/>
              <a:gd name="connsiteY389" fmla="*/ 410033 h 716213"/>
              <a:gd name="connsiteX390" fmla="*/ 847236 w 1334036"/>
              <a:gd name="connsiteY390" fmla="*/ 429209 h 716213"/>
              <a:gd name="connsiteX391" fmla="*/ 844917 w 1334036"/>
              <a:gd name="connsiteY391" fmla="*/ 431084 h 716213"/>
              <a:gd name="connsiteX392" fmla="*/ 821778 w 1334036"/>
              <a:gd name="connsiteY392" fmla="*/ 431084 h 716213"/>
              <a:gd name="connsiteX393" fmla="*/ 819459 w 1334036"/>
              <a:gd name="connsiteY393" fmla="*/ 429209 h 716213"/>
              <a:gd name="connsiteX394" fmla="*/ 819459 w 1334036"/>
              <a:gd name="connsiteY394" fmla="*/ 410033 h 716213"/>
              <a:gd name="connsiteX395" fmla="*/ 821778 w 1334036"/>
              <a:gd name="connsiteY395" fmla="*/ 408158 h 716213"/>
              <a:gd name="connsiteX396" fmla="*/ 530382 w 1334036"/>
              <a:gd name="connsiteY396" fmla="*/ 408158 h 716213"/>
              <a:gd name="connsiteX397" fmla="*/ 553521 w 1334036"/>
              <a:gd name="connsiteY397" fmla="*/ 408158 h 716213"/>
              <a:gd name="connsiteX398" fmla="*/ 555840 w 1334036"/>
              <a:gd name="connsiteY398" fmla="*/ 410033 h 716213"/>
              <a:gd name="connsiteX399" fmla="*/ 555840 w 1334036"/>
              <a:gd name="connsiteY399" fmla="*/ 429209 h 716213"/>
              <a:gd name="connsiteX400" fmla="*/ 553521 w 1334036"/>
              <a:gd name="connsiteY400" fmla="*/ 431084 h 716213"/>
              <a:gd name="connsiteX401" fmla="*/ 530382 w 1334036"/>
              <a:gd name="connsiteY401" fmla="*/ 431084 h 716213"/>
              <a:gd name="connsiteX402" fmla="*/ 528063 w 1334036"/>
              <a:gd name="connsiteY402" fmla="*/ 429209 h 716213"/>
              <a:gd name="connsiteX403" fmla="*/ 528063 w 1334036"/>
              <a:gd name="connsiteY403" fmla="*/ 410033 h 716213"/>
              <a:gd name="connsiteX404" fmla="*/ 530382 w 1334036"/>
              <a:gd name="connsiteY404" fmla="*/ 408158 h 716213"/>
              <a:gd name="connsiteX405" fmla="*/ 492185 w 1334036"/>
              <a:gd name="connsiteY405" fmla="*/ 408158 h 716213"/>
              <a:gd name="connsiteX406" fmla="*/ 515324 w 1334036"/>
              <a:gd name="connsiteY406" fmla="*/ 408158 h 716213"/>
              <a:gd name="connsiteX407" fmla="*/ 517643 w 1334036"/>
              <a:gd name="connsiteY407" fmla="*/ 410033 h 716213"/>
              <a:gd name="connsiteX408" fmla="*/ 517643 w 1334036"/>
              <a:gd name="connsiteY408" fmla="*/ 429209 h 716213"/>
              <a:gd name="connsiteX409" fmla="*/ 515324 w 1334036"/>
              <a:gd name="connsiteY409" fmla="*/ 431084 h 716213"/>
              <a:gd name="connsiteX410" fmla="*/ 492185 w 1334036"/>
              <a:gd name="connsiteY410" fmla="*/ 431084 h 716213"/>
              <a:gd name="connsiteX411" fmla="*/ 489866 w 1334036"/>
              <a:gd name="connsiteY411" fmla="*/ 429209 h 716213"/>
              <a:gd name="connsiteX412" fmla="*/ 489866 w 1334036"/>
              <a:gd name="connsiteY412" fmla="*/ 410033 h 716213"/>
              <a:gd name="connsiteX413" fmla="*/ 492185 w 1334036"/>
              <a:gd name="connsiteY413" fmla="*/ 408158 h 716213"/>
              <a:gd name="connsiteX414" fmla="*/ 689086 w 1334036"/>
              <a:gd name="connsiteY414" fmla="*/ 407294 h 716213"/>
              <a:gd name="connsiteX415" fmla="*/ 806493 w 1334036"/>
              <a:gd name="connsiteY415" fmla="*/ 407294 h 716213"/>
              <a:gd name="connsiteX416" fmla="*/ 809039 w 1334036"/>
              <a:gd name="connsiteY416" fmla="*/ 409353 h 716213"/>
              <a:gd name="connsiteX417" fmla="*/ 809039 w 1334036"/>
              <a:gd name="connsiteY417" fmla="*/ 429889 h 716213"/>
              <a:gd name="connsiteX418" fmla="*/ 806493 w 1334036"/>
              <a:gd name="connsiteY418" fmla="*/ 431948 h 716213"/>
              <a:gd name="connsiteX419" fmla="*/ 689086 w 1334036"/>
              <a:gd name="connsiteY419" fmla="*/ 431948 h 716213"/>
              <a:gd name="connsiteX420" fmla="*/ 686540 w 1334036"/>
              <a:gd name="connsiteY420" fmla="*/ 429889 h 716213"/>
              <a:gd name="connsiteX421" fmla="*/ 686540 w 1334036"/>
              <a:gd name="connsiteY421" fmla="*/ 409353 h 716213"/>
              <a:gd name="connsiteX422" fmla="*/ 689086 w 1334036"/>
              <a:gd name="connsiteY422" fmla="*/ 407294 h 716213"/>
              <a:gd name="connsiteX423" fmla="*/ 359493 w 1334036"/>
              <a:gd name="connsiteY423" fmla="*/ 407294 h 716213"/>
              <a:gd name="connsiteX424" fmla="*/ 476900 w 1334036"/>
              <a:gd name="connsiteY424" fmla="*/ 407294 h 716213"/>
              <a:gd name="connsiteX425" fmla="*/ 479446 w 1334036"/>
              <a:gd name="connsiteY425" fmla="*/ 409353 h 716213"/>
              <a:gd name="connsiteX426" fmla="*/ 479446 w 1334036"/>
              <a:gd name="connsiteY426" fmla="*/ 429889 h 716213"/>
              <a:gd name="connsiteX427" fmla="*/ 476900 w 1334036"/>
              <a:gd name="connsiteY427" fmla="*/ 431948 h 716213"/>
              <a:gd name="connsiteX428" fmla="*/ 359493 w 1334036"/>
              <a:gd name="connsiteY428" fmla="*/ 431948 h 716213"/>
              <a:gd name="connsiteX429" fmla="*/ 356947 w 1334036"/>
              <a:gd name="connsiteY429" fmla="*/ 429889 h 716213"/>
              <a:gd name="connsiteX430" fmla="*/ 356947 w 1334036"/>
              <a:gd name="connsiteY430" fmla="*/ 409353 h 716213"/>
              <a:gd name="connsiteX431" fmla="*/ 359493 w 1334036"/>
              <a:gd name="connsiteY431" fmla="*/ 407294 h 716213"/>
              <a:gd name="connsiteX432" fmla="*/ 859975 w 1334036"/>
              <a:gd name="connsiteY432" fmla="*/ 376223 h 716213"/>
              <a:gd name="connsiteX433" fmla="*/ 883114 w 1334036"/>
              <a:gd name="connsiteY433" fmla="*/ 376223 h 716213"/>
              <a:gd name="connsiteX434" fmla="*/ 885433 w 1334036"/>
              <a:gd name="connsiteY434" fmla="*/ 378098 h 716213"/>
              <a:gd name="connsiteX435" fmla="*/ 885433 w 1334036"/>
              <a:gd name="connsiteY435" fmla="*/ 397274 h 716213"/>
              <a:gd name="connsiteX436" fmla="*/ 883114 w 1334036"/>
              <a:gd name="connsiteY436" fmla="*/ 399149 h 716213"/>
              <a:gd name="connsiteX437" fmla="*/ 859975 w 1334036"/>
              <a:gd name="connsiteY437" fmla="*/ 399149 h 716213"/>
              <a:gd name="connsiteX438" fmla="*/ 857656 w 1334036"/>
              <a:gd name="connsiteY438" fmla="*/ 397274 h 716213"/>
              <a:gd name="connsiteX439" fmla="*/ 857656 w 1334036"/>
              <a:gd name="connsiteY439" fmla="*/ 378098 h 716213"/>
              <a:gd name="connsiteX440" fmla="*/ 859975 w 1334036"/>
              <a:gd name="connsiteY440" fmla="*/ 376223 h 716213"/>
              <a:gd name="connsiteX441" fmla="*/ 821778 w 1334036"/>
              <a:gd name="connsiteY441" fmla="*/ 376223 h 716213"/>
              <a:gd name="connsiteX442" fmla="*/ 844917 w 1334036"/>
              <a:gd name="connsiteY442" fmla="*/ 376223 h 716213"/>
              <a:gd name="connsiteX443" fmla="*/ 847236 w 1334036"/>
              <a:gd name="connsiteY443" fmla="*/ 378098 h 716213"/>
              <a:gd name="connsiteX444" fmla="*/ 847236 w 1334036"/>
              <a:gd name="connsiteY444" fmla="*/ 397274 h 716213"/>
              <a:gd name="connsiteX445" fmla="*/ 844917 w 1334036"/>
              <a:gd name="connsiteY445" fmla="*/ 399149 h 716213"/>
              <a:gd name="connsiteX446" fmla="*/ 821778 w 1334036"/>
              <a:gd name="connsiteY446" fmla="*/ 399149 h 716213"/>
              <a:gd name="connsiteX447" fmla="*/ 819459 w 1334036"/>
              <a:gd name="connsiteY447" fmla="*/ 397274 h 716213"/>
              <a:gd name="connsiteX448" fmla="*/ 819459 w 1334036"/>
              <a:gd name="connsiteY448" fmla="*/ 378098 h 716213"/>
              <a:gd name="connsiteX449" fmla="*/ 821778 w 1334036"/>
              <a:gd name="connsiteY449" fmla="*/ 376223 h 716213"/>
              <a:gd name="connsiteX450" fmla="*/ 530382 w 1334036"/>
              <a:gd name="connsiteY450" fmla="*/ 376223 h 716213"/>
              <a:gd name="connsiteX451" fmla="*/ 553521 w 1334036"/>
              <a:gd name="connsiteY451" fmla="*/ 376223 h 716213"/>
              <a:gd name="connsiteX452" fmla="*/ 555840 w 1334036"/>
              <a:gd name="connsiteY452" fmla="*/ 378098 h 716213"/>
              <a:gd name="connsiteX453" fmla="*/ 555840 w 1334036"/>
              <a:gd name="connsiteY453" fmla="*/ 397274 h 716213"/>
              <a:gd name="connsiteX454" fmla="*/ 553521 w 1334036"/>
              <a:gd name="connsiteY454" fmla="*/ 399149 h 716213"/>
              <a:gd name="connsiteX455" fmla="*/ 530382 w 1334036"/>
              <a:gd name="connsiteY455" fmla="*/ 399149 h 716213"/>
              <a:gd name="connsiteX456" fmla="*/ 528063 w 1334036"/>
              <a:gd name="connsiteY456" fmla="*/ 397274 h 716213"/>
              <a:gd name="connsiteX457" fmla="*/ 528063 w 1334036"/>
              <a:gd name="connsiteY457" fmla="*/ 378098 h 716213"/>
              <a:gd name="connsiteX458" fmla="*/ 530382 w 1334036"/>
              <a:gd name="connsiteY458" fmla="*/ 376223 h 716213"/>
              <a:gd name="connsiteX459" fmla="*/ 492185 w 1334036"/>
              <a:gd name="connsiteY459" fmla="*/ 376223 h 716213"/>
              <a:gd name="connsiteX460" fmla="*/ 515324 w 1334036"/>
              <a:gd name="connsiteY460" fmla="*/ 376223 h 716213"/>
              <a:gd name="connsiteX461" fmla="*/ 517643 w 1334036"/>
              <a:gd name="connsiteY461" fmla="*/ 378098 h 716213"/>
              <a:gd name="connsiteX462" fmla="*/ 517643 w 1334036"/>
              <a:gd name="connsiteY462" fmla="*/ 397274 h 716213"/>
              <a:gd name="connsiteX463" fmla="*/ 515324 w 1334036"/>
              <a:gd name="connsiteY463" fmla="*/ 399149 h 716213"/>
              <a:gd name="connsiteX464" fmla="*/ 492185 w 1334036"/>
              <a:gd name="connsiteY464" fmla="*/ 399149 h 716213"/>
              <a:gd name="connsiteX465" fmla="*/ 489866 w 1334036"/>
              <a:gd name="connsiteY465" fmla="*/ 397274 h 716213"/>
              <a:gd name="connsiteX466" fmla="*/ 489866 w 1334036"/>
              <a:gd name="connsiteY466" fmla="*/ 378098 h 716213"/>
              <a:gd name="connsiteX467" fmla="*/ 492185 w 1334036"/>
              <a:gd name="connsiteY467" fmla="*/ 376223 h 716213"/>
              <a:gd name="connsiteX468" fmla="*/ 689086 w 1334036"/>
              <a:gd name="connsiteY468" fmla="*/ 375359 h 716213"/>
              <a:gd name="connsiteX469" fmla="*/ 806493 w 1334036"/>
              <a:gd name="connsiteY469" fmla="*/ 375359 h 716213"/>
              <a:gd name="connsiteX470" fmla="*/ 809039 w 1334036"/>
              <a:gd name="connsiteY470" fmla="*/ 377418 h 716213"/>
              <a:gd name="connsiteX471" fmla="*/ 809039 w 1334036"/>
              <a:gd name="connsiteY471" fmla="*/ 397954 h 716213"/>
              <a:gd name="connsiteX472" fmla="*/ 806493 w 1334036"/>
              <a:gd name="connsiteY472" fmla="*/ 400013 h 716213"/>
              <a:gd name="connsiteX473" fmla="*/ 689086 w 1334036"/>
              <a:gd name="connsiteY473" fmla="*/ 400013 h 716213"/>
              <a:gd name="connsiteX474" fmla="*/ 686540 w 1334036"/>
              <a:gd name="connsiteY474" fmla="*/ 397954 h 716213"/>
              <a:gd name="connsiteX475" fmla="*/ 686540 w 1334036"/>
              <a:gd name="connsiteY475" fmla="*/ 377418 h 716213"/>
              <a:gd name="connsiteX476" fmla="*/ 689086 w 1334036"/>
              <a:gd name="connsiteY476" fmla="*/ 375359 h 716213"/>
              <a:gd name="connsiteX477" fmla="*/ 359493 w 1334036"/>
              <a:gd name="connsiteY477" fmla="*/ 375359 h 716213"/>
              <a:gd name="connsiteX478" fmla="*/ 476900 w 1334036"/>
              <a:gd name="connsiteY478" fmla="*/ 375359 h 716213"/>
              <a:gd name="connsiteX479" fmla="*/ 479446 w 1334036"/>
              <a:gd name="connsiteY479" fmla="*/ 377418 h 716213"/>
              <a:gd name="connsiteX480" fmla="*/ 479446 w 1334036"/>
              <a:gd name="connsiteY480" fmla="*/ 397954 h 716213"/>
              <a:gd name="connsiteX481" fmla="*/ 476900 w 1334036"/>
              <a:gd name="connsiteY481" fmla="*/ 400013 h 716213"/>
              <a:gd name="connsiteX482" fmla="*/ 359493 w 1334036"/>
              <a:gd name="connsiteY482" fmla="*/ 400013 h 716213"/>
              <a:gd name="connsiteX483" fmla="*/ 356947 w 1334036"/>
              <a:gd name="connsiteY483" fmla="*/ 397954 h 716213"/>
              <a:gd name="connsiteX484" fmla="*/ 356947 w 1334036"/>
              <a:gd name="connsiteY484" fmla="*/ 377418 h 716213"/>
              <a:gd name="connsiteX485" fmla="*/ 359493 w 1334036"/>
              <a:gd name="connsiteY485" fmla="*/ 375359 h 716213"/>
              <a:gd name="connsiteX486" fmla="*/ 859975 w 1334036"/>
              <a:gd name="connsiteY486" fmla="*/ 344288 h 716213"/>
              <a:gd name="connsiteX487" fmla="*/ 883114 w 1334036"/>
              <a:gd name="connsiteY487" fmla="*/ 344288 h 716213"/>
              <a:gd name="connsiteX488" fmla="*/ 885433 w 1334036"/>
              <a:gd name="connsiteY488" fmla="*/ 346163 h 716213"/>
              <a:gd name="connsiteX489" fmla="*/ 885433 w 1334036"/>
              <a:gd name="connsiteY489" fmla="*/ 365340 h 716213"/>
              <a:gd name="connsiteX490" fmla="*/ 883114 w 1334036"/>
              <a:gd name="connsiteY490" fmla="*/ 367215 h 716213"/>
              <a:gd name="connsiteX491" fmla="*/ 859975 w 1334036"/>
              <a:gd name="connsiteY491" fmla="*/ 367215 h 716213"/>
              <a:gd name="connsiteX492" fmla="*/ 857656 w 1334036"/>
              <a:gd name="connsiteY492" fmla="*/ 365340 h 716213"/>
              <a:gd name="connsiteX493" fmla="*/ 857656 w 1334036"/>
              <a:gd name="connsiteY493" fmla="*/ 346163 h 716213"/>
              <a:gd name="connsiteX494" fmla="*/ 859975 w 1334036"/>
              <a:gd name="connsiteY494" fmla="*/ 344288 h 716213"/>
              <a:gd name="connsiteX495" fmla="*/ 821778 w 1334036"/>
              <a:gd name="connsiteY495" fmla="*/ 344288 h 716213"/>
              <a:gd name="connsiteX496" fmla="*/ 844917 w 1334036"/>
              <a:gd name="connsiteY496" fmla="*/ 344288 h 716213"/>
              <a:gd name="connsiteX497" fmla="*/ 847236 w 1334036"/>
              <a:gd name="connsiteY497" fmla="*/ 346163 h 716213"/>
              <a:gd name="connsiteX498" fmla="*/ 847236 w 1334036"/>
              <a:gd name="connsiteY498" fmla="*/ 365340 h 716213"/>
              <a:gd name="connsiteX499" fmla="*/ 844917 w 1334036"/>
              <a:gd name="connsiteY499" fmla="*/ 367215 h 716213"/>
              <a:gd name="connsiteX500" fmla="*/ 821778 w 1334036"/>
              <a:gd name="connsiteY500" fmla="*/ 367215 h 716213"/>
              <a:gd name="connsiteX501" fmla="*/ 819459 w 1334036"/>
              <a:gd name="connsiteY501" fmla="*/ 365340 h 716213"/>
              <a:gd name="connsiteX502" fmla="*/ 819459 w 1334036"/>
              <a:gd name="connsiteY502" fmla="*/ 346163 h 716213"/>
              <a:gd name="connsiteX503" fmla="*/ 821778 w 1334036"/>
              <a:gd name="connsiteY503" fmla="*/ 344288 h 716213"/>
              <a:gd name="connsiteX504" fmla="*/ 530382 w 1334036"/>
              <a:gd name="connsiteY504" fmla="*/ 344288 h 716213"/>
              <a:gd name="connsiteX505" fmla="*/ 553521 w 1334036"/>
              <a:gd name="connsiteY505" fmla="*/ 344288 h 716213"/>
              <a:gd name="connsiteX506" fmla="*/ 555840 w 1334036"/>
              <a:gd name="connsiteY506" fmla="*/ 346163 h 716213"/>
              <a:gd name="connsiteX507" fmla="*/ 555840 w 1334036"/>
              <a:gd name="connsiteY507" fmla="*/ 365340 h 716213"/>
              <a:gd name="connsiteX508" fmla="*/ 553521 w 1334036"/>
              <a:gd name="connsiteY508" fmla="*/ 367215 h 716213"/>
              <a:gd name="connsiteX509" fmla="*/ 530382 w 1334036"/>
              <a:gd name="connsiteY509" fmla="*/ 367215 h 716213"/>
              <a:gd name="connsiteX510" fmla="*/ 528063 w 1334036"/>
              <a:gd name="connsiteY510" fmla="*/ 365340 h 716213"/>
              <a:gd name="connsiteX511" fmla="*/ 528063 w 1334036"/>
              <a:gd name="connsiteY511" fmla="*/ 346163 h 716213"/>
              <a:gd name="connsiteX512" fmla="*/ 530382 w 1334036"/>
              <a:gd name="connsiteY512" fmla="*/ 344288 h 716213"/>
              <a:gd name="connsiteX513" fmla="*/ 492185 w 1334036"/>
              <a:gd name="connsiteY513" fmla="*/ 344288 h 716213"/>
              <a:gd name="connsiteX514" fmla="*/ 515324 w 1334036"/>
              <a:gd name="connsiteY514" fmla="*/ 344288 h 716213"/>
              <a:gd name="connsiteX515" fmla="*/ 517643 w 1334036"/>
              <a:gd name="connsiteY515" fmla="*/ 346163 h 716213"/>
              <a:gd name="connsiteX516" fmla="*/ 517643 w 1334036"/>
              <a:gd name="connsiteY516" fmla="*/ 365340 h 716213"/>
              <a:gd name="connsiteX517" fmla="*/ 515324 w 1334036"/>
              <a:gd name="connsiteY517" fmla="*/ 367215 h 716213"/>
              <a:gd name="connsiteX518" fmla="*/ 492185 w 1334036"/>
              <a:gd name="connsiteY518" fmla="*/ 367215 h 716213"/>
              <a:gd name="connsiteX519" fmla="*/ 489866 w 1334036"/>
              <a:gd name="connsiteY519" fmla="*/ 365340 h 716213"/>
              <a:gd name="connsiteX520" fmla="*/ 489866 w 1334036"/>
              <a:gd name="connsiteY520" fmla="*/ 346163 h 716213"/>
              <a:gd name="connsiteX521" fmla="*/ 492185 w 1334036"/>
              <a:gd name="connsiteY521" fmla="*/ 344288 h 716213"/>
              <a:gd name="connsiteX522" fmla="*/ 689086 w 1334036"/>
              <a:gd name="connsiteY522" fmla="*/ 343425 h 716213"/>
              <a:gd name="connsiteX523" fmla="*/ 806493 w 1334036"/>
              <a:gd name="connsiteY523" fmla="*/ 343425 h 716213"/>
              <a:gd name="connsiteX524" fmla="*/ 809039 w 1334036"/>
              <a:gd name="connsiteY524" fmla="*/ 345483 h 716213"/>
              <a:gd name="connsiteX525" fmla="*/ 809039 w 1334036"/>
              <a:gd name="connsiteY525" fmla="*/ 366020 h 716213"/>
              <a:gd name="connsiteX526" fmla="*/ 806493 w 1334036"/>
              <a:gd name="connsiteY526" fmla="*/ 368078 h 716213"/>
              <a:gd name="connsiteX527" fmla="*/ 689086 w 1334036"/>
              <a:gd name="connsiteY527" fmla="*/ 368078 h 716213"/>
              <a:gd name="connsiteX528" fmla="*/ 686540 w 1334036"/>
              <a:gd name="connsiteY528" fmla="*/ 366020 h 716213"/>
              <a:gd name="connsiteX529" fmla="*/ 686540 w 1334036"/>
              <a:gd name="connsiteY529" fmla="*/ 345483 h 716213"/>
              <a:gd name="connsiteX530" fmla="*/ 689086 w 1334036"/>
              <a:gd name="connsiteY530" fmla="*/ 343425 h 716213"/>
              <a:gd name="connsiteX531" fmla="*/ 359493 w 1334036"/>
              <a:gd name="connsiteY531" fmla="*/ 343425 h 716213"/>
              <a:gd name="connsiteX532" fmla="*/ 476900 w 1334036"/>
              <a:gd name="connsiteY532" fmla="*/ 343425 h 716213"/>
              <a:gd name="connsiteX533" fmla="*/ 479446 w 1334036"/>
              <a:gd name="connsiteY533" fmla="*/ 345483 h 716213"/>
              <a:gd name="connsiteX534" fmla="*/ 479446 w 1334036"/>
              <a:gd name="connsiteY534" fmla="*/ 366020 h 716213"/>
              <a:gd name="connsiteX535" fmla="*/ 476900 w 1334036"/>
              <a:gd name="connsiteY535" fmla="*/ 368078 h 716213"/>
              <a:gd name="connsiteX536" fmla="*/ 359493 w 1334036"/>
              <a:gd name="connsiteY536" fmla="*/ 368078 h 716213"/>
              <a:gd name="connsiteX537" fmla="*/ 356947 w 1334036"/>
              <a:gd name="connsiteY537" fmla="*/ 366020 h 716213"/>
              <a:gd name="connsiteX538" fmla="*/ 356947 w 1334036"/>
              <a:gd name="connsiteY538" fmla="*/ 345483 h 716213"/>
              <a:gd name="connsiteX539" fmla="*/ 359493 w 1334036"/>
              <a:gd name="connsiteY539" fmla="*/ 343425 h 716213"/>
              <a:gd name="connsiteX540" fmla="*/ 945955 w 1334036"/>
              <a:gd name="connsiteY540" fmla="*/ 327413 h 716213"/>
              <a:gd name="connsiteX541" fmla="*/ 938573 w 1334036"/>
              <a:gd name="connsiteY541" fmla="*/ 334978 h 716213"/>
              <a:gd name="connsiteX542" fmla="*/ 945955 w 1334036"/>
              <a:gd name="connsiteY542" fmla="*/ 342542 h 716213"/>
              <a:gd name="connsiteX543" fmla="*/ 953338 w 1334036"/>
              <a:gd name="connsiteY543" fmla="*/ 334978 h 716213"/>
              <a:gd name="connsiteX544" fmla="*/ 945955 w 1334036"/>
              <a:gd name="connsiteY544" fmla="*/ 327413 h 716213"/>
              <a:gd name="connsiteX545" fmla="*/ 616362 w 1334036"/>
              <a:gd name="connsiteY545" fmla="*/ 327413 h 716213"/>
              <a:gd name="connsiteX546" fmla="*/ 608980 w 1334036"/>
              <a:gd name="connsiteY546" fmla="*/ 334978 h 716213"/>
              <a:gd name="connsiteX547" fmla="*/ 616362 w 1334036"/>
              <a:gd name="connsiteY547" fmla="*/ 342542 h 716213"/>
              <a:gd name="connsiteX548" fmla="*/ 623745 w 1334036"/>
              <a:gd name="connsiteY548" fmla="*/ 334978 h 716213"/>
              <a:gd name="connsiteX549" fmla="*/ 616362 w 1334036"/>
              <a:gd name="connsiteY549" fmla="*/ 327413 h 716213"/>
              <a:gd name="connsiteX550" fmla="*/ 946074 w 1334036"/>
              <a:gd name="connsiteY550" fmla="*/ 321968 h 716213"/>
              <a:gd name="connsiteX551" fmla="*/ 958799 w 1334036"/>
              <a:gd name="connsiteY551" fmla="*/ 335007 h 716213"/>
              <a:gd name="connsiteX552" fmla="*/ 946074 w 1334036"/>
              <a:gd name="connsiteY552" fmla="*/ 348046 h 716213"/>
              <a:gd name="connsiteX553" fmla="*/ 933349 w 1334036"/>
              <a:gd name="connsiteY553" fmla="*/ 335007 h 716213"/>
              <a:gd name="connsiteX554" fmla="*/ 946074 w 1334036"/>
              <a:gd name="connsiteY554" fmla="*/ 321968 h 716213"/>
              <a:gd name="connsiteX555" fmla="*/ 616481 w 1334036"/>
              <a:gd name="connsiteY555" fmla="*/ 321968 h 716213"/>
              <a:gd name="connsiteX556" fmla="*/ 629206 w 1334036"/>
              <a:gd name="connsiteY556" fmla="*/ 335007 h 716213"/>
              <a:gd name="connsiteX557" fmla="*/ 616481 w 1334036"/>
              <a:gd name="connsiteY557" fmla="*/ 348046 h 716213"/>
              <a:gd name="connsiteX558" fmla="*/ 603756 w 1334036"/>
              <a:gd name="connsiteY558" fmla="*/ 335007 h 716213"/>
              <a:gd name="connsiteX559" fmla="*/ 616481 w 1334036"/>
              <a:gd name="connsiteY559" fmla="*/ 321968 h 716213"/>
              <a:gd name="connsiteX560" fmla="*/ 859975 w 1334036"/>
              <a:gd name="connsiteY560" fmla="*/ 312353 h 716213"/>
              <a:gd name="connsiteX561" fmla="*/ 883114 w 1334036"/>
              <a:gd name="connsiteY561" fmla="*/ 312353 h 716213"/>
              <a:gd name="connsiteX562" fmla="*/ 885433 w 1334036"/>
              <a:gd name="connsiteY562" fmla="*/ 314229 h 716213"/>
              <a:gd name="connsiteX563" fmla="*/ 885433 w 1334036"/>
              <a:gd name="connsiteY563" fmla="*/ 333406 h 716213"/>
              <a:gd name="connsiteX564" fmla="*/ 883114 w 1334036"/>
              <a:gd name="connsiteY564" fmla="*/ 335281 h 716213"/>
              <a:gd name="connsiteX565" fmla="*/ 859975 w 1334036"/>
              <a:gd name="connsiteY565" fmla="*/ 335281 h 716213"/>
              <a:gd name="connsiteX566" fmla="*/ 857656 w 1334036"/>
              <a:gd name="connsiteY566" fmla="*/ 333406 h 716213"/>
              <a:gd name="connsiteX567" fmla="*/ 857656 w 1334036"/>
              <a:gd name="connsiteY567" fmla="*/ 314229 h 716213"/>
              <a:gd name="connsiteX568" fmla="*/ 859975 w 1334036"/>
              <a:gd name="connsiteY568" fmla="*/ 312353 h 716213"/>
              <a:gd name="connsiteX569" fmla="*/ 821778 w 1334036"/>
              <a:gd name="connsiteY569" fmla="*/ 312353 h 716213"/>
              <a:gd name="connsiteX570" fmla="*/ 844917 w 1334036"/>
              <a:gd name="connsiteY570" fmla="*/ 312353 h 716213"/>
              <a:gd name="connsiteX571" fmla="*/ 847236 w 1334036"/>
              <a:gd name="connsiteY571" fmla="*/ 314229 h 716213"/>
              <a:gd name="connsiteX572" fmla="*/ 847236 w 1334036"/>
              <a:gd name="connsiteY572" fmla="*/ 333406 h 716213"/>
              <a:gd name="connsiteX573" fmla="*/ 844917 w 1334036"/>
              <a:gd name="connsiteY573" fmla="*/ 335281 h 716213"/>
              <a:gd name="connsiteX574" fmla="*/ 821778 w 1334036"/>
              <a:gd name="connsiteY574" fmla="*/ 335281 h 716213"/>
              <a:gd name="connsiteX575" fmla="*/ 819459 w 1334036"/>
              <a:gd name="connsiteY575" fmla="*/ 333406 h 716213"/>
              <a:gd name="connsiteX576" fmla="*/ 819459 w 1334036"/>
              <a:gd name="connsiteY576" fmla="*/ 314229 h 716213"/>
              <a:gd name="connsiteX577" fmla="*/ 821778 w 1334036"/>
              <a:gd name="connsiteY577" fmla="*/ 312353 h 716213"/>
              <a:gd name="connsiteX578" fmla="*/ 530382 w 1334036"/>
              <a:gd name="connsiteY578" fmla="*/ 312353 h 716213"/>
              <a:gd name="connsiteX579" fmla="*/ 553521 w 1334036"/>
              <a:gd name="connsiteY579" fmla="*/ 312353 h 716213"/>
              <a:gd name="connsiteX580" fmla="*/ 555840 w 1334036"/>
              <a:gd name="connsiteY580" fmla="*/ 314229 h 716213"/>
              <a:gd name="connsiteX581" fmla="*/ 555840 w 1334036"/>
              <a:gd name="connsiteY581" fmla="*/ 333406 h 716213"/>
              <a:gd name="connsiteX582" fmla="*/ 553521 w 1334036"/>
              <a:gd name="connsiteY582" fmla="*/ 335281 h 716213"/>
              <a:gd name="connsiteX583" fmla="*/ 530382 w 1334036"/>
              <a:gd name="connsiteY583" fmla="*/ 335281 h 716213"/>
              <a:gd name="connsiteX584" fmla="*/ 528063 w 1334036"/>
              <a:gd name="connsiteY584" fmla="*/ 333406 h 716213"/>
              <a:gd name="connsiteX585" fmla="*/ 528063 w 1334036"/>
              <a:gd name="connsiteY585" fmla="*/ 314229 h 716213"/>
              <a:gd name="connsiteX586" fmla="*/ 530382 w 1334036"/>
              <a:gd name="connsiteY586" fmla="*/ 312353 h 716213"/>
              <a:gd name="connsiteX587" fmla="*/ 492185 w 1334036"/>
              <a:gd name="connsiteY587" fmla="*/ 312353 h 716213"/>
              <a:gd name="connsiteX588" fmla="*/ 515324 w 1334036"/>
              <a:gd name="connsiteY588" fmla="*/ 312353 h 716213"/>
              <a:gd name="connsiteX589" fmla="*/ 517643 w 1334036"/>
              <a:gd name="connsiteY589" fmla="*/ 314229 h 716213"/>
              <a:gd name="connsiteX590" fmla="*/ 517643 w 1334036"/>
              <a:gd name="connsiteY590" fmla="*/ 333406 h 716213"/>
              <a:gd name="connsiteX591" fmla="*/ 515324 w 1334036"/>
              <a:gd name="connsiteY591" fmla="*/ 335281 h 716213"/>
              <a:gd name="connsiteX592" fmla="*/ 492185 w 1334036"/>
              <a:gd name="connsiteY592" fmla="*/ 335281 h 716213"/>
              <a:gd name="connsiteX593" fmla="*/ 489866 w 1334036"/>
              <a:gd name="connsiteY593" fmla="*/ 333406 h 716213"/>
              <a:gd name="connsiteX594" fmla="*/ 489866 w 1334036"/>
              <a:gd name="connsiteY594" fmla="*/ 314229 h 716213"/>
              <a:gd name="connsiteX595" fmla="*/ 492185 w 1334036"/>
              <a:gd name="connsiteY595" fmla="*/ 312353 h 716213"/>
              <a:gd name="connsiteX596" fmla="*/ 689086 w 1334036"/>
              <a:gd name="connsiteY596" fmla="*/ 311490 h 716213"/>
              <a:gd name="connsiteX597" fmla="*/ 806493 w 1334036"/>
              <a:gd name="connsiteY597" fmla="*/ 311490 h 716213"/>
              <a:gd name="connsiteX598" fmla="*/ 809039 w 1334036"/>
              <a:gd name="connsiteY598" fmla="*/ 313549 h 716213"/>
              <a:gd name="connsiteX599" fmla="*/ 809039 w 1334036"/>
              <a:gd name="connsiteY599" fmla="*/ 334085 h 716213"/>
              <a:gd name="connsiteX600" fmla="*/ 806493 w 1334036"/>
              <a:gd name="connsiteY600" fmla="*/ 336143 h 716213"/>
              <a:gd name="connsiteX601" fmla="*/ 689086 w 1334036"/>
              <a:gd name="connsiteY601" fmla="*/ 336143 h 716213"/>
              <a:gd name="connsiteX602" fmla="*/ 686540 w 1334036"/>
              <a:gd name="connsiteY602" fmla="*/ 334085 h 716213"/>
              <a:gd name="connsiteX603" fmla="*/ 686540 w 1334036"/>
              <a:gd name="connsiteY603" fmla="*/ 313549 h 716213"/>
              <a:gd name="connsiteX604" fmla="*/ 689086 w 1334036"/>
              <a:gd name="connsiteY604" fmla="*/ 311490 h 716213"/>
              <a:gd name="connsiteX605" fmla="*/ 359493 w 1334036"/>
              <a:gd name="connsiteY605" fmla="*/ 311490 h 716213"/>
              <a:gd name="connsiteX606" fmla="*/ 476900 w 1334036"/>
              <a:gd name="connsiteY606" fmla="*/ 311490 h 716213"/>
              <a:gd name="connsiteX607" fmla="*/ 479446 w 1334036"/>
              <a:gd name="connsiteY607" fmla="*/ 313549 h 716213"/>
              <a:gd name="connsiteX608" fmla="*/ 479446 w 1334036"/>
              <a:gd name="connsiteY608" fmla="*/ 334085 h 716213"/>
              <a:gd name="connsiteX609" fmla="*/ 476900 w 1334036"/>
              <a:gd name="connsiteY609" fmla="*/ 336143 h 716213"/>
              <a:gd name="connsiteX610" fmla="*/ 359493 w 1334036"/>
              <a:gd name="connsiteY610" fmla="*/ 336143 h 716213"/>
              <a:gd name="connsiteX611" fmla="*/ 356947 w 1334036"/>
              <a:gd name="connsiteY611" fmla="*/ 334085 h 716213"/>
              <a:gd name="connsiteX612" fmla="*/ 356947 w 1334036"/>
              <a:gd name="connsiteY612" fmla="*/ 313549 h 716213"/>
              <a:gd name="connsiteX613" fmla="*/ 359493 w 1334036"/>
              <a:gd name="connsiteY613" fmla="*/ 311490 h 716213"/>
              <a:gd name="connsiteX614" fmla="*/ 945025 w 1334036"/>
              <a:gd name="connsiteY614" fmla="*/ 283689 h 716213"/>
              <a:gd name="connsiteX615" fmla="*/ 937643 w 1334036"/>
              <a:gd name="connsiteY615" fmla="*/ 291254 h 716213"/>
              <a:gd name="connsiteX616" fmla="*/ 945025 w 1334036"/>
              <a:gd name="connsiteY616" fmla="*/ 298818 h 716213"/>
              <a:gd name="connsiteX617" fmla="*/ 952407 w 1334036"/>
              <a:gd name="connsiteY617" fmla="*/ 291254 h 716213"/>
              <a:gd name="connsiteX618" fmla="*/ 945025 w 1334036"/>
              <a:gd name="connsiteY618" fmla="*/ 283689 h 716213"/>
              <a:gd name="connsiteX619" fmla="*/ 615432 w 1334036"/>
              <a:gd name="connsiteY619" fmla="*/ 283689 h 716213"/>
              <a:gd name="connsiteX620" fmla="*/ 608050 w 1334036"/>
              <a:gd name="connsiteY620" fmla="*/ 291254 h 716213"/>
              <a:gd name="connsiteX621" fmla="*/ 615432 w 1334036"/>
              <a:gd name="connsiteY621" fmla="*/ 298818 h 716213"/>
              <a:gd name="connsiteX622" fmla="*/ 622814 w 1334036"/>
              <a:gd name="connsiteY622" fmla="*/ 291254 h 716213"/>
              <a:gd name="connsiteX623" fmla="*/ 615432 w 1334036"/>
              <a:gd name="connsiteY623" fmla="*/ 283689 h 716213"/>
              <a:gd name="connsiteX624" fmla="*/ 859975 w 1334036"/>
              <a:gd name="connsiteY624" fmla="*/ 280420 h 716213"/>
              <a:gd name="connsiteX625" fmla="*/ 883114 w 1334036"/>
              <a:gd name="connsiteY625" fmla="*/ 280420 h 716213"/>
              <a:gd name="connsiteX626" fmla="*/ 885433 w 1334036"/>
              <a:gd name="connsiteY626" fmla="*/ 282294 h 716213"/>
              <a:gd name="connsiteX627" fmla="*/ 885433 w 1334036"/>
              <a:gd name="connsiteY627" fmla="*/ 301471 h 716213"/>
              <a:gd name="connsiteX628" fmla="*/ 883114 w 1334036"/>
              <a:gd name="connsiteY628" fmla="*/ 303346 h 716213"/>
              <a:gd name="connsiteX629" fmla="*/ 859975 w 1334036"/>
              <a:gd name="connsiteY629" fmla="*/ 303346 h 716213"/>
              <a:gd name="connsiteX630" fmla="*/ 857656 w 1334036"/>
              <a:gd name="connsiteY630" fmla="*/ 301471 h 716213"/>
              <a:gd name="connsiteX631" fmla="*/ 857656 w 1334036"/>
              <a:gd name="connsiteY631" fmla="*/ 282294 h 716213"/>
              <a:gd name="connsiteX632" fmla="*/ 859975 w 1334036"/>
              <a:gd name="connsiteY632" fmla="*/ 280420 h 716213"/>
              <a:gd name="connsiteX633" fmla="*/ 821778 w 1334036"/>
              <a:gd name="connsiteY633" fmla="*/ 280420 h 716213"/>
              <a:gd name="connsiteX634" fmla="*/ 844917 w 1334036"/>
              <a:gd name="connsiteY634" fmla="*/ 280420 h 716213"/>
              <a:gd name="connsiteX635" fmla="*/ 847236 w 1334036"/>
              <a:gd name="connsiteY635" fmla="*/ 282294 h 716213"/>
              <a:gd name="connsiteX636" fmla="*/ 847236 w 1334036"/>
              <a:gd name="connsiteY636" fmla="*/ 301471 h 716213"/>
              <a:gd name="connsiteX637" fmla="*/ 844917 w 1334036"/>
              <a:gd name="connsiteY637" fmla="*/ 303346 h 716213"/>
              <a:gd name="connsiteX638" fmla="*/ 821778 w 1334036"/>
              <a:gd name="connsiteY638" fmla="*/ 303346 h 716213"/>
              <a:gd name="connsiteX639" fmla="*/ 819459 w 1334036"/>
              <a:gd name="connsiteY639" fmla="*/ 301471 h 716213"/>
              <a:gd name="connsiteX640" fmla="*/ 819459 w 1334036"/>
              <a:gd name="connsiteY640" fmla="*/ 282294 h 716213"/>
              <a:gd name="connsiteX641" fmla="*/ 821778 w 1334036"/>
              <a:gd name="connsiteY641" fmla="*/ 280420 h 716213"/>
              <a:gd name="connsiteX642" fmla="*/ 530382 w 1334036"/>
              <a:gd name="connsiteY642" fmla="*/ 280420 h 716213"/>
              <a:gd name="connsiteX643" fmla="*/ 553521 w 1334036"/>
              <a:gd name="connsiteY643" fmla="*/ 280420 h 716213"/>
              <a:gd name="connsiteX644" fmla="*/ 555840 w 1334036"/>
              <a:gd name="connsiteY644" fmla="*/ 282294 h 716213"/>
              <a:gd name="connsiteX645" fmla="*/ 555840 w 1334036"/>
              <a:gd name="connsiteY645" fmla="*/ 301471 h 716213"/>
              <a:gd name="connsiteX646" fmla="*/ 553521 w 1334036"/>
              <a:gd name="connsiteY646" fmla="*/ 303346 h 716213"/>
              <a:gd name="connsiteX647" fmla="*/ 530382 w 1334036"/>
              <a:gd name="connsiteY647" fmla="*/ 303346 h 716213"/>
              <a:gd name="connsiteX648" fmla="*/ 528063 w 1334036"/>
              <a:gd name="connsiteY648" fmla="*/ 301471 h 716213"/>
              <a:gd name="connsiteX649" fmla="*/ 528063 w 1334036"/>
              <a:gd name="connsiteY649" fmla="*/ 282294 h 716213"/>
              <a:gd name="connsiteX650" fmla="*/ 530382 w 1334036"/>
              <a:gd name="connsiteY650" fmla="*/ 280420 h 716213"/>
              <a:gd name="connsiteX651" fmla="*/ 492185 w 1334036"/>
              <a:gd name="connsiteY651" fmla="*/ 280420 h 716213"/>
              <a:gd name="connsiteX652" fmla="*/ 515324 w 1334036"/>
              <a:gd name="connsiteY652" fmla="*/ 280420 h 716213"/>
              <a:gd name="connsiteX653" fmla="*/ 517643 w 1334036"/>
              <a:gd name="connsiteY653" fmla="*/ 282294 h 716213"/>
              <a:gd name="connsiteX654" fmla="*/ 517643 w 1334036"/>
              <a:gd name="connsiteY654" fmla="*/ 301471 h 716213"/>
              <a:gd name="connsiteX655" fmla="*/ 515324 w 1334036"/>
              <a:gd name="connsiteY655" fmla="*/ 303346 h 716213"/>
              <a:gd name="connsiteX656" fmla="*/ 492185 w 1334036"/>
              <a:gd name="connsiteY656" fmla="*/ 303346 h 716213"/>
              <a:gd name="connsiteX657" fmla="*/ 489866 w 1334036"/>
              <a:gd name="connsiteY657" fmla="*/ 301471 h 716213"/>
              <a:gd name="connsiteX658" fmla="*/ 489866 w 1334036"/>
              <a:gd name="connsiteY658" fmla="*/ 282294 h 716213"/>
              <a:gd name="connsiteX659" fmla="*/ 492185 w 1334036"/>
              <a:gd name="connsiteY659" fmla="*/ 280420 h 716213"/>
              <a:gd name="connsiteX660" fmla="*/ 689086 w 1334036"/>
              <a:gd name="connsiteY660" fmla="*/ 279556 h 716213"/>
              <a:gd name="connsiteX661" fmla="*/ 806493 w 1334036"/>
              <a:gd name="connsiteY661" fmla="*/ 279556 h 716213"/>
              <a:gd name="connsiteX662" fmla="*/ 809039 w 1334036"/>
              <a:gd name="connsiteY662" fmla="*/ 281615 h 716213"/>
              <a:gd name="connsiteX663" fmla="*/ 809039 w 1334036"/>
              <a:gd name="connsiteY663" fmla="*/ 302150 h 716213"/>
              <a:gd name="connsiteX664" fmla="*/ 806493 w 1334036"/>
              <a:gd name="connsiteY664" fmla="*/ 304209 h 716213"/>
              <a:gd name="connsiteX665" fmla="*/ 689086 w 1334036"/>
              <a:gd name="connsiteY665" fmla="*/ 304209 h 716213"/>
              <a:gd name="connsiteX666" fmla="*/ 686540 w 1334036"/>
              <a:gd name="connsiteY666" fmla="*/ 302150 h 716213"/>
              <a:gd name="connsiteX667" fmla="*/ 686540 w 1334036"/>
              <a:gd name="connsiteY667" fmla="*/ 281615 h 716213"/>
              <a:gd name="connsiteX668" fmla="*/ 689086 w 1334036"/>
              <a:gd name="connsiteY668" fmla="*/ 279556 h 716213"/>
              <a:gd name="connsiteX669" fmla="*/ 359493 w 1334036"/>
              <a:gd name="connsiteY669" fmla="*/ 279556 h 716213"/>
              <a:gd name="connsiteX670" fmla="*/ 476900 w 1334036"/>
              <a:gd name="connsiteY670" fmla="*/ 279556 h 716213"/>
              <a:gd name="connsiteX671" fmla="*/ 479446 w 1334036"/>
              <a:gd name="connsiteY671" fmla="*/ 281615 h 716213"/>
              <a:gd name="connsiteX672" fmla="*/ 479446 w 1334036"/>
              <a:gd name="connsiteY672" fmla="*/ 302150 h 716213"/>
              <a:gd name="connsiteX673" fmla="*/ 476900 w 1334036"/>
              <a:gd name="connsiteY673" fmla="*/ 304209 h 716213"/>
              <a:gd name="connsiteX674" fmla="*/ 359493 w 1334036"/>
              <a:gd name="connsiteY674" fmla="*/ 304209 h 716213"/>
              <a:gd name="connsiteX675" fmla="*/ 356947 w 1334036"/>
              <a:gd name="connsiteY675" fmla="*/ 302150 h 716213"/>
              <a:gd name="connsiteX676" fmla="*/ 356947 w 1334036"/>
              <a:gd name="connsiteY676" fmla="*/ 281615 h 716213"/>
              <a:gd name="connsiteX677" fmla="*/ 359493 w 1334036"/>
              <a:gd name="connsiteY677" fmla="*/ 279556 h 716213"/>
              <a:gd name="connsiteX678" fmla="*/ 944891 w 1334036"/>
              <a:gd name="connsiteY678" fmla="*/ 278338 h 716213"/>
              <a:gd name="connsiteX679" fmla="*/ 957615 w 1334036"/>
              <a:gd name="connsiteY679" fmla="*/ 291377 h 716213"/>
              <a:gd name="connsiteX680" fmla="*/ 944891 w 1334036"/>
              <a:gd name="connsiteY680" fmla="*/ 304416 h 716213"/>
              <a:gd name="connsiteX681" fmla="*/ 932166 w 1334036"/>
              <a:gd name="connsiteY681" fmla="*/ 291377 h 716213"/>
              <a:gd name="connsiteX682" fmla="*/ 944891 w 1334036"/>
              <a:gd name="connsiteY682" fmla="*/ 278338 h 716213"/>
              <a:gd name="connsiteX683" fmla="*/ 615298 w 1334036"/>
              <a:gd name="connsiteY683" fmla="*/ 278338 h 716213"/>
              <a:gd name="connsiteX684" fmla="*/ 628022 w 1334036"/>
              <a:gd name="connsiteY684" fmla="*/ 291377 h 716213"/>
              <a:gd name="connsiteX685" fmla="*/ 615298 w 1334036"/>
              <a:gd name="connsiteY685" fmla="*/ 304416 h 716213"/>
              <a:gd name="connsiteX686" fmla="*/ 602573 w 1334036"/>
              <a:gd name="connsiteY686" fmla="*/ 291377 h 716213"/>
              <a:gd name="connsiteX687" fmla="*/ 615298 w 1334036"/>
              <a:gd name="connsiteY687" fmla="*/ 278338 h 716213"/>
              <a:gd name="connsiteX688" fmla="*/ 930167 w 1334036"/>
              <a:gd name="connsiteY688" fmla="*/ 250115 h 716213"/>
              <a:gd name="connsiteX689" fmla="*/ 920104 w 1334036"/>
              <a:gd name="connsiteY689" fmla="*/ 260215 h 716213"/>
              <a:gd name="connsiteX690" fmla="*/ 920104 w 1334036"/>
              <a:gd name="connsiteY690" fmla="*/ 680316 h 716213"/>
              <a:gd name="connsiteX691" fmla="*/ 930167 w 1334036"/>
              <a:gd name="connsiteY691" fmla="*/ 690417 h 716213"/>
              <a:gd name="connsiteX692" fmla="*/ 959761 w 1334036"/>
              <a:gd name="connsiteY692" fmla="*/ 690417 h 716213"/>
              <a:gd name="connsiteX693" fmla="*/ 969825 w 1334036"/>
              <a:gd name="connsiteY693" fmla="*/ 680316 h 716213"/>
              <a:gd name="connsiteX694" fmla="*/ 969825 w 1334036"/>
              <a:gd name="connsiteY694" fmla="*/ 260215 h 716213"/>
              <a:gd name="connsiteX695" fmla="*/ 959761 w 1334036"/>
              <a:gd name="connsiteY695" fmla="*/ 250115 h 716213"/>
              <a:gd name="connsiteX696" fmla="*/ 690870 w 1334036"/>
              <a:gd name="connsiteY696" fmla="*/ 250115 h 716213"/>
              <a:gd name="connsiteX697" fmla="*/ 671523 w 1334036"/>
              <a:gd name="connsiteY697" fmla="*/ 269205 h 716213"/>
              <a:gd name="connsiteX698" fmla="*/ 671523 w 1334036"/>
              <a:gd name="connsiteY698" fmla="*/ 671758 h 716213"/>
              <a:gd name="connsiteX699" fmla="*/ 690870 w 1334036"/>
              <a:gd name="connsiteY699" fmla="*/ 690849 h 716213"/>
              <a:gd name="connsiteX700" fmla="*/ 883880 w 1334036"/>
              <a:gd name="connsiteY700" fmla="*/ 690849 h 716213"/>
              <a:gd name="connsiteX701" fmla="*/ 903227 w 1334036"/>
              <a:gd name="connsiteY701" fmla="*/ 671758 h 716213"/>
              <a:gd name="connsiteX702" fmla="*/ 903227 w 1334036"/>
              <a:gd name="connsiteY702" fmla="*/ 269205 h 716213"/>
              <a:gd name="connsiteX703" fmla="*/ 883880 w 1334036"/>
              <a:gd name="connsiteY703" fmla="*/ 250115 h 716213"/>
              <a:gd name="connsiteX704" fmla="*/ 600574 w 1334036"/>
              <a:gd name="connsiteY704" fmla="*/ 250115 h 716213"/>
              <a:gd name="connsiteX705" fmla="*/ 590511 w 1334036"/>
              <a:gd name="connsiteY705" fmla="*/ 260215 h 716213"/>
              <a:gd name="connsiteX706" fmla="*/ 590511 w 1334036"/>
              <a:gd name="connsiteY706" fmla="*/ 680316 h 716213"/>
              <a:gd name="connsiteX707" fmla="*/ 600574 w 1334036"/>
              <a:gd name="connsiteY707" fmla="*/ 690417 h 716213"/>
              <a:gd name="connsiteX708" fmla="*/ 630168 w 1334036"/>
              <a:gd name="connsiteY708" fmla="*/ 690417 h 716213"/>
              <a:gd name="connsiteX709" fmla="*/ 640232 w 1334036"/>
              <a:gd name="connsiteY709" fmla="*/ 680316 h 716213"/>
              <a:gd name="connsiteX710" fmla="*/ 640232 w 1334036"/>
              <a:gd name="connsiteY710" fmla="*/ 260215 h 716213"/>
              <a:gd name="connsiteX711" fmla="*/ 630168 w 1334036"/>
              <a:gd name="connsiteY711" fmla="*/ 250115 h 716213"/>
              <a:gd name="connsiteX712" fmla="*/ 361277 w 1334036"/>
              <a:gd name="connsiteY712" fmla="*/ 250115 h 716213"/>
              <a:gd name="connsiteX713" fmla="*/ 341930 w 1334036"/>
              <a:gd name="connsiteY713" fmla="*/ 269205 h 716213"/>
              <a:gd name="connsiteX714" fmla="*/ 341930 w 1334036"/>
              <a:gd name="connsiteY714" fmla="*/ 671758 h 716213"/>
              <a:gd name="connsiteX715" fmla="*/ 361277 w 1334036"/>
              <a:gd name="connsiteY715" fmla="*/ 690849 h 716213"/>
              <a:gd name="connsiteX716" fmla="*/ 554287 w 1334036"/>
              <a:gd name="connsiteY716" fmla="*/ 690849 h 716213"/>
              <a:gd name="connsiteX717" fmla="*/ 573634 w 1334036"/>
              <a:gd name="connsiteY717" fmla="*/ 671758 h 716213"/>
              <a:gd name="connsiteX718" fmla="*/ 573634 w 1334036"/>
              <a:gd name="connsiteY718" fmla="*/ 269205 h 716213"/>
              <a:gd name="connsiteX719" fmla="*/ 554287 w 1334036"/>
              <a:gd name="connsiteY719" fmla="*/ 250115 h 716213"/>
              <a:gd name="connsiteX720" fmla="*/ 647204 w 1334036"/>
              <a:gd name="connsiteY720" fmla="*/ 0 h 716213"/>
              <a:gd name="connsiteX721" fmla="*/ 1046001 w 1334036"/>
              <a:gd name="connsiteY721" fmla="*/ 267126 h 716213"/>
              <a:gd name="connsiteX722" fmla="*/ 1047005 w 1334036"/>
              <a:gd name="connsiteY722" fmla="*/ 270396 h 716213"/>
              <a:gd name="connsiteX723" fmla="*/ 1075774 w 1334036"/>
              <a:gd name="connsiteY723" fmla="*/ 267465 h 716213"/>
              <a:gd name="connsiteX724" fmla="*/ 1324014 w 1334036"/>
              <a:gd name="connsiteY724" fmla="*/ 446834 h 716213"/>
              <a:gd name="connsiteX725" fmla="*/ 1213487 w 1334036"/>
              <a:gd name="connsiteY725" fmla="*/ 716213 h 716213"/>
              <a:gd name="connsiteX726" fmla="*/ 141413 w 1334036"/>
              <a:gd name="connsiteY726" fmla="*/ 708569 h 716213"/>
              <a:gd name="connsiteX727" fmla="*/ 14400 w 1334036"/>
              <a:gd name="connsiteY727" fmla="*/ 534883 h 716213"/>
              <a:gd name="connsiteX728" fmla="*/ 142405 w 1334036"/>
              <a:gd name="connsiteY728" fmla="*/ 439753 h 716213"/>
              <a:gd name="connsiteX729" fmla="*/ 259121 w 1334036"/>
              <a:gd name="connsiteY729" fmla="*/ 239176 h 716213"/>
              <a:gd name="connsiteX730" fmla="*/ 263875 w 1334036"/>
              <a:gd name="connsiteY730" fmla="*/ 238328 h 716213"/>
              <a:gd name="connsiteX731" fmla="*/ 288311 w 1334036"/>
              <a:gd name="connsiteY731" fmla="*/ 192832 h 716213"/>
              <a:gd name="connsiteX732" fmla="*/ 647204 w 1334036"/>
              <a:gd name="connsiteY732" fmla="*/ 0 h 71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Lst>
            <a:rect l="l" t="t" r="r" b="b"/>
            <a:pathLst>
              <a:path w="1334036" h="716213">
                <a:moveTo>
                  <a:pt x="859975" y="631700"/>
                </a:moveTo>
                <a:lnTo>
                  <a:pt x="883114" y="631700"/>
                </a:lnTo>
                <a:cubicBezTo>
                  <a:pt x="884395" y="631700"/>
                  <a:pt x="885433" y="632539"/>
                  <a:pt x="885433" y="633575"/>
                </a:cubicBezTo>
                <a:lnTo>
                  <a:pt x="885433" y="652751"/>
                </a:lnTo>
                <a:cubicBezTo>
                  <a:pt x="885433" y="653787"/>
                  <a:pt x="884395" y="654626"/>
                  <a:pt x="883114" y="654626"/>
                </a:cubicBezTo>
                <a:lnTo>
                  <a:pt x="859975" y="654626"/>
                </a:lnTo>
                <a:cubicBezTo>
                  <a:pt x="858694" y="654626"/>
                  <a:pt x="857656" y="653787"/>
                  <a:pt x="857656" y="652751"/>
                </a:cubicBezTo>
                <a:lnTo>
                  <a:pt x="857656" y="633575"/>
                </a:lnTo>
                <a:cubicBezTo>
                  <a:pt x="857656" y="632539"/>
                  <a:pt x="858694" y="631700"/>
                  <a:pt x="859975" y="631700"/>
                </a:cubicBezTo>
                <a:close/>
                <a:moveTo>
                  <a:pt x="821778" y="631700"/>
                </a:moveTo>
                <a:lnTo>
                  <a:pt x="844917" y="631700"/>
                </a:lnTo>
                <a:cubicBezTo>
                  <a:pt x="846198" y="631700"/>
                  <a:pt x="847236" y="632539"/>
                  <a:pt x="847236" y="633575"/>
                </a:cubicBezTo>
                <a:lnTo>
                  <a:pt x="847236" y="652751"/>
                </a:lnTo>
                <a:cubicBezTo>
                  <a:pt x="847236" y="653787"/>
                  <a:pt x="846198" y="654626"/>
                  <a:pt x="844917" y="654626"/>
                </a:cubicBezTo>
                <a:lnTo>
                  <a:pt x="821778" y="654626"/>
                </a:lnTo>
                <a:cubicBezTo>
                  <a:pt x="820497" y="654626"/>
                  <a:pt x="819459" y="653787"/>
                  <a:pt x="819459" y="652751"/>
                </a:cubicBezTo>
                <a:lnTo>
                  <a:pt x="819459" y="633575"/>
                </a:lnTo>
                <a:cubicBezTo>
                  <a:pt x="819459" y="632539"/>
                  <a:pt x="820497" y="631700"/>
                  <a:pt x="821778" y="631700"/>
                </a:cubicBezTo>
                <a:close/>
                <a:moveTo>
                  <a:pt x="530382" y="631700"/>
                </a:moveTo>
                <a:lnTo>
                  <a:pt x="553521" y="631700"/>
                </a:lnTo>
                <a:cubicBezTo>
                  <a:pt x="554802" y="631700"/>
                  <a:pt x="555840" y="632539"/>
                  <a:pt x="555840" y="633575"/>
                </a:cubicBezTo>
                <a:lnTo>
                  <a:pt x="555840" y="652751"/>
                </a:lnTo>
                <a:cubicBezTo>
                  <a:pt x="555840" y="653787"/>
                  <a:pt x="554802" y="654626"/>
                  <a:pt x="553521" y="654626"/>
                </a:cubicBezTo>
                <a:lnTo>
                  <a:pt x="530382" y="654626"/>
                </a:lnTo>
                <a:cubicBezTo>
                  <a:pt x="529101" y="654626"/>
                  <a:pt x="528063" y="653787"/>
                  <a:pt x="528063" y="652751"/>
                </a:cubicBezTo>
                <a:lnTo>
                  <a:pt x="528063" y="633575"/>
                </a:lnTo>
                <a:cubicBezTo>
                  <a:pt x="528063" y="632539"/>
                  <a:pt x="529101" y="631700"/>
                  <a:pt x="530382" y="631700"/>
                </a:cubicBezTo>
                <a:close/>
                <a:moveTo>
                  <a:pt x="492185" y="631700"/>
                </a:moveTo>
                <a:lnTo>
                  <a:pt x="515324" y="631700"/>
                </a:lnTo>
                <a:cubicBezTo>
                  <a:pt x="516605" y="631700"/>
                  <a:pt x="517643" y="632539"/>
                  <a:pt x="517643" y="633575"/>
                </a:cubicBezTo>
                <a:lnTo>
                  <a:pt x="517643" y="652751"/>
                </a:lnTo>
                <a:cubicBezTo>
                  <a:pt x="517643" y="653787"/>
                  <a:pt x="516605" y="654626"/>
                  <a:pt x="515324" y="654626"/>
                </a:cubicBezTo>
                <a:lnTo>
                  <a:pt x="492185" y="654626"/>
                </a:lnTo>
                <a:cubicBezTo>
                  <a:pt x="490904" y="654626"/>
                  <a:pt x="489866" y="653787"/>
                  <a:pt x="489866" y="652751"/>
                </a:cubicBezTo>
                <a:lnTo>
                  <a:pt x="489866" y="633575"/>
                </a:lnTo>
                <a:cubicBezTo>
                  <a:pt x="489866" y="632539"/>
                  <a:pt x="490904" y="631700"/>
                  <a:pt x="492185" y="631700"/>
                </a:cubicBezTo>
                <a:close/>
                <a:moveTo>
                  <a:pt x="689086" y="630836"/>
                </a:moveTo>
                <a:lnTo>
                  <a:pt x="806493" y="630836"/>
                </a:lnTo>
                <a:cubicBezTo>
                  <a:pt x="807899" y="630836"/>
                  <a:pt x="809039" y="631758"/>
                  <a:pt x="809039" y="632895"/>
                </a:cubicBezTo>
                <a:lnTo>
                  <a:pt x="809039" y="653431"/>
                </a:lnTo>
                <a:cubicBezTo>
                  <a:pt x="809039" y="654568"/>
                  <a:pt x="807899" y="655490"/>
                  <a:pt x="806493" y="655490"/>
                </a:cubicBezTo>
                <a:lnTo>
                  <a:pt x="689086" y="655490"/>
                </a:lnTo>
                <a:cubicBezTo>
                  <a:pt x="687680" y="655490"/>
                  <a:pt x="686540" y="654568"/>
                  <a:pt x="686540" y="653431"/>
                </a:cubicBezTo>
                <a:lnTo>
                  <a:pt x="686540" y="632895"/>
                </a:lnTo>
                <a:cubicBezTo>
                  <a:pt x="686540" y="631758"/>
                  <a:pt x="687680" y="630836"/>
                  <a:pt x="689086" y="630836"/>
                </a:cubicBezTo>
                <a:close/>
                <a:moveTo>
                  <a:pt x="359493" y="630836"/>
                </a:moveTo>
                <a:lnTo>
                  <a:pt x="476900" y="630836"/>
                </a:lnTo>
                <a:cubicBezTo>
                  <a:pt x="478306" y="630836"/>
                  <a:pt x="479446" y="631758"/>
                  <a:pt x="479446" y="632895"/>
                </a:cubicBezTo>
                <a:lnTo>
                  <a:pt x="479446" y="653431"/>
                </a:lnTo>
                <a:cubicBezTo>
                  <a:pt x="479446" y="654568"/>
                  <a:pt x="478306" y="655490"/>
                  <a:pt x="476900" y="655490"/>
                </a:cubicBezTo>
                <a:lnTo>
                  <a:pt x="359493" y="655490"/>
                </a:lnTo>
                <a:cubicBezTo>
                  <a:pt x="358087" y="655490"/>
                  <a:pt x="356947" y="654568"/>
                  <a:pt x="356947" y="653431"/>
                </a:cubicBezTo>
                <a:lnTo>
                  <a:pt x="356947" y="632895"/>
                </a:lnTo>
                <a:cubicBezTo>
                  <a:pt x="356947" y="631758"/>
                  <a:pt x="358087" y="630836"/>
                  <a:pt x="359493" y="630836"/>
                </a:cubicBezTo>
                <a:close/>
                <a:moveTo>
                  <a:pt x="859975" y="599765"/>
                </a:moveTo>
                <a:lnTo>
                  <a:pt x="883114" y="599765"/>
                </a:lnTo>
                <a:cubicBezTo>
                  <a:pt x="884395" y="599765"/>
                  <a:pt x="885433" y="600604"/>
                  <a:pt x="885433" y="601640"/>
                </a:cubicBezTo>
                <a:lnTo>
                  <a:pt x="885433" y="620817"/>
                </a:lnTo>
                <a:cubicBezTo>
                  <a:pt x="885433" y="621852"/>
                  <a:pt x="884395" y="622692"/>
                  <a:pt x="883114" y="622692"/>
                </a:cubicBezTo>
                <a:lnTo>
                  <a:pt x="859975" y="622692"/>
                </a:lnTo>
                <a:cubicBezTo>
                  <a:pt x="858694" y="622692"/>
                  <a:pt x="857656" y="621852"/>
                  <a:pt x="857656" y="620817"/>
                </a:cubicBezTo>
                <a:lnTo>
                  <a:pt x="857656" y="601640"/>
                </a:lnTo>
                <a:cubicBezTo>
                  <a:pt x="857656" y="600604"/>
                  <a:pt x="858694" y="599765"/>
                  <a:pt x="859975" y="599765"/>
                </a:cubicBezTo>
                <a:close/>
                <a:moveTo>
                  <a:pt x="821778" y="599765"/>
                </a:moveTo>
                <a:lnTo>
                  <a:pt x="844917" y="599765"/>
                </a:lnTo>
                <a:cubicBezTo>
                  <a:pt x="846198" y="599765"/>
                  <a:pt x="847236" y="600604"/>
                  <a:pt x="847236" y="601640"/>
                </a:cubicBezTo>
                <a:lnTo>
                  <a:pt x="847236" y="620817"/>
                </a:lnTo>
                <a:cubicBezTo>
                  <a:pt x="847236" y="621852"/>
                  <a:pt x="846198" y="622692"/>
                  <a:pt x="844917" y="622692"/>
                </a:cubicBezTo>
                <a:lnTo>
                  <a:pt x="821778" y="622692"/>
                </a:lnTo>
                <a:cubicBezTo>
                  <a:pt x="820497" y="622692"/>
                  <a:pt x="819459" y="621852"/>
                  <a:pt x="819459" y="620817"/>
                </a:cubicBezTo>
                <a:lnTo>
                  <a:pt x="819459" y="601640"/>
                </a:lnTo>
                <a:cubicBezTo>
                  <a:pt x="819459" y="600604"/>
                  <a:pt x="820497" y="599765"/>
                  <a:pt x="821778" y="599765"/>
                </a:cubicBezTo>
                <a:close/>
                <a:moveTo>
                  <a:pt x="530382" y="599765"/>
                </a:moveTo>
                <a:lnTo>
                  <a:pt x="553521" y="599765"/>
                </a:lnTo>
                <a:cubicBezTo>
                  <a:pt x="554802" y="599765"/>
                  <a:pt x="555840" y="600604"/>
                  <a:pt x="555840" y="601640"/>
                </a:cubicBezTo>
                <a:lnTo>
                  <a:pt x="555840" y="620817"/>
                </a:lnTo>
                <a:cubicBezTo>
                  <a:pt x="555840" y="621852"/>
                  <a:pt x="554802" y="622692"/>
                  <a:pt x="553521" y="622692"/>
                </a:cubicBezTo>
                <a:lnTo>
                  <a:pt x="530382" y="622692"/>
                </a:lnTo>
                <a:cubicBezTo>
                  <a:pt x="529101" y="622692"/>
                  <a:pt x="528063" y="621852"/>
                  <a:pt x="528063" y="620817"/>
                </a:cubicBezTo>
                <a:lnTo>
                  <a:pt x="528063" y="601640"/>
                </a:lnTo>
                <a:cubicBezTo>
                  <a:pt x="528063" y="600604"/>
                  <a:pt x="529101" y="599765"/>
                  <a:pt x="530382" y="599765"/>
                </a:cubicBezTo>
                <a:close/>
                <a:moveTo>
                  <a:pt x="492185" y="599765"/>
                </a:moveTo>
                <a:lnTo>
                  <a:pt x="515324" y="599765"/>
                </a:lnTo>
                <a:cubicBezTo>
                  <a:pt x="516605" y="599765"/>
                  <a:pt x="517643" y="600604"/>
                  <a:pt x="517643" y="601640"/>
                </a:cubicBezTo>
                <a:lnTo>
                  <a:pt x="517643" y="620817"/>
                </a:lnTo>
                <a:cubicBezTo>
                  <a:pt x="517643" y="621852"/>
                  <a:pt x="516605" y="622692"/>
                  <a:pt x="515324" y="622692"/>
                </a:cubicBezTo>
                <a:lnTo>
                  <a:pt x="492185" y="622692"/>
                </a:lnTo>
                <a:cubicBezTo>
                  <a:pt x="490904" y="622692"/>
                  <a:pt x="489866" y="621852"/>
                  <a:pt x="489866" y="620817"/>
                </a:cubicBezTo>
                <a:lnTo>
                  <a:pt x="489866" y="601640"/>
                </a:lnTo>
                <a:cubicBezTo>
                  <a:pt x="489866" y="600604"/>
                  <a:pt x="490904" y="599765"/>
                  <a:pt x="492185" y="599765"/>
                </a:cubicBezTo>
                <a:close/>
                <a:moveTo>
                  <a:pt x="689086" y="598902"/>
                </a:moveTo>
                <a:lnTo>
                  <a:pt x="806493" y="598902"/>
                </a:lnTo>
                <a:cubicBezTo>
                  <a:pt x="807899" y="598902"/>
                  <a:pt x="809039" y="599824"/>
                  <a:pt x="809039" y="600960"/>
                </a:cubicBezTo>
                <a:lnTo>
                  <a:pt x="809039" y="621496"/>
                </a:lnTo>
                <a:cubicBezTo>
                  <a:pt x="809039" y="622634"/>
                  <a:pt x="807899" y="623555"/>
                  <a:pt x="806493" y="623555"/>
                </a:cubicBezTo>
                <a:lnTo>
                  <a:pt x="689086" y="623555"/>
                </a:lnTo>
                <a:cubicBezTo>
                  <a:pt x="687680" y="623555"/>
                  <a:pt x="686540" y="622634"/>
                  <a:pt x="686540" y="621496"/>
                </a:cubicBezTo>
                <a:lnTo>
                  <a:pt x="686540" y="600960"/>
                </a:lnTo>
                <a:cubicBezTo>
                  <a:pt x="686540" y="599824"/>
                  <a:pt x="687680" y="598902"/>
                  <a:pt x="689086" y="598902"/>
                </a:cubicBezTo>
                <a:close/>
                <a:moveTo>
                  <a:pt x="359493" y="598902"/>
                </a:moveTo>
                <a:lnTo>
                  <a:pt x="476900" y="598902"/>
                </a:lnTo>
                <a:cubicBezTo>
                  <a:pt x="478306" y="598902"/>
                  <a:pt x="479446" y="599824"/>
                  <a:pt x="479446" y="600960"/>
                </a:cubicBezTo>
                <a:lnTo>
                  <a:pt x="479446" y="621496"/>
                </a:lnTo>
                <a:cubicBezTo>
                  <a:pt x="479446" y="622634"/>
                  <a:pt x="478306" y="623555"/>
                  <a:pt x="476900" y="623555"/>
                </a:cubicBezTo>
                <a:lnTo>
                  <a:pt x="359493" y="623555"/>
                </a:lnTo>
                <a:cubicBezTo>
                  <a:pt x="358087" y="623555"/>
                  <a:pt x="356947" y="622634"/>
                  <a:pt x="356947" y="621496"/>
                </a:cubicBezTo>
                <a:lnTo>
                  <a:pt x="356947" y="600960"/>
                </a:lnTo>
                <a:cubicBezTo>
                  <a:pt x="356947" y="599824"/>
                  <a:pt x="358087" y="598902"/>
                  <a:pt x="359493" y="598902"/>
                </a:cubicBezTo>
                <a:close/>
                <a:moveTo>
                  <a:pt x="859975" y="567830"/>
                </a:moveTo>
                <a:lnTo>
                  <a:pt x="883114" y="567830"/>
                </a:lnTo>
                <a:cubicBezTo>
                  <a:pt x="884395" y="567830"/>
                  <a:pt x="885433" y="568670"/>
                  <a:pt x="885433" y="569705"/>
                </a:cubicBezTo>
                <a:lnTo>
                  <a:pt x="885433" y="588882"/>
                </a:lnTo>
                <a:cubicBezTo>
                  <a:pt x="885433" y="589918"/>
                  <a:pt x="884395" y="590758"/>
                  <a:pt x="883114" y="590758"/>
                </a:cubicBezTo>
                <a:lnTo>
                  <a:pt x="859975" y="590758"/>
                </a:lnTo>
                <a:cubicBezTo>
                  <a:pt x="858694" y="590758"/>
                  <a:pt x="857656" y="589918"/>
                  <a:pt x="857656" y="588882"/>
                </a:cubicBezTo>
                <a:lnTo>
                  <a:pt x="857656" y="569705"/>
                </a:lnTo>
                <a:cubicBezTo>
                  <a:pt x="857656" y="568670"/>
                  <a:pt x="858694" y="567830"/>
                  <a:pt x="859975" y="567830"/>
                </a:cubicBezTo>
                <a:close/>
                <a:moveTo>
                  <a:pt x="821778" y="567830"/>
                </a:moveTo>
                <a:lnTo>
                  <a:pt x="844917" y="567830"/>
                </a:lnTo>
                <a:cubicBezTo>
                  <a:pt x="846198" y="567830"/>
                  <a:pt x="847236" y="568670"/>
                  <a:pt x="847236" y="569705"/>
                </a:cubicBezTo>
                <a:lnTo>
                  <a:pt x="847236" y="588882"/>
                </a:lnTo>
                <a:cubicBezTo>
                  <a:pt x="847236" y="589918"/>
                  <a:pt x="846198" y="590758"/>
                  <a:pt x="844917" y="590758"/>
                </a:cubicBezTo>
                <a:lnTo>
                  <a:pt x="821778" y="590758"/>
                </a:lnTo>
                <a:cubicBezTo>
                  <a:pt x="820497" y="590758"/>
                  <a:pt x="819459" y="589918"/>
                  <a:pt x="819459" y="588882"/>
                </a:cubicBezTo>
                <a:lnTo>
                  <a:pt x="819459" y="569705"/>
                </a:lnTo>
                <a:cubicBezTo>
                  <a:pt x="819459" y="568670"/>
                  <a:pt x="820497" y="567830"/>
                  <a:pt x="821778" y="567830"/>
                </a:cubicBezTo>
                <a:close/>
                <a:moveTo>
                  <a:pt x="530382" y="567830"/>
                </a:moveTo>
                <a:lnTo>
                  <a:pt x="553521" y="567830"/>
                </a:lnTo>
                <a:cubicBezTo>
                  <a:pt x="554802" y="567830"/>
                  <a:pt x="555840" y="568670"/>
                  <a:pt x="555840" y="569705"/>
                </a:cubicBezTo>
                <a:lnTo>
                  <a:pt x="555840" y="588882"/>
                </a:lnTo>
                <a:cubicBezTo>
                  <a:pt x="555840" y="589918"/>
                  <a:pt x="554802" y="590758"/>
                  <a:pt x="553521" y="590758"/>
                </a:cubicBezTo>
                <a:lnTo>
                  <a:pt x="530382" y="590758"/>
                </a:lnTo>
                <a:cubicBezTo>
                  <a:pt x="529101" y="590758"/>
                  <a:pt x="528063" y="589918"/>
                  <a:pt x="528063" y="588882"/>
                </a:cubicBezTo>
                <a:lnTo>
                  <a:pt x="528063" y="569705"/>
                </a:lnTo>
                <a:cubicBezTo>
                  <a:pt x="528063" y="568670"/>
                  <a:pt x="529101" y="567830"/>
                  <a:pt x="530382" y="567830"/>
                </a:cubicBezTo>
                <a:close/>
                <a:moveTo>
                  <a:pt x="492185" y="567830"/>
                </a:moveTo>
                <a:lnTo>
                  <a:pt x="515324" y="567830"/>
                </a:lnTo>
                <a:cubicBezTo>
                  <a:pt x="516605" y="567830"/>
                  <a:pt x="517643" y="568670"/>
                  <a:pt x="517643" y="569705"/>
                </a:cubicBezTo>
                <a:lnTo>
                  <a:pt x="517643" y="588882"/>
                </a:lnTo>
                <a:cubicBezTo>
                  <a:pt x="517643" y="589918"/>
                  <a:pt x="516605" y="590758"/>
                  <a:pt x="515324" y="590758"/>
                </a:cubicBezTo>
                <a:lnTo>
                  <a:pt x="492185" y="590758"/>
                </a:lnTo>
                <a:cubicBezTo>
                  <a:pt x="490904" y="590758"/>
                  <a:pt x="489866" y="589918"/>
                  <a:pt x="489866" y="588882"/>
                </a:cubicBezTo>
                <a:lnTo>
                  <a:pt x="489866" y="569705"/>
                </a:lnTo>
                <a:cubicBezTo>
                  <a:pt x="489866" y="568670"/>
                  <a:pt x="490904" y="567830"/>
                  <a:pt x="492185" y="567830"/>
                </a:cubicBezTo>
                <a:close/>
                <a:moveTo>
                  <a:pt x="689086" y="566967"/>
                </a:moveTo>
                <a:lnTo>
                  <a:pt x="806493" y="566967"/>
                </a:lnTo>
                <a:cubicBezTo>
                  <a:pt x="807899" y="566967"/>
                  <a:pt x="809039" y="567889"/>
                  <a:pt x="809039" y="569025"/>
                </a:cubicBezTo>
                <a:lnTo>
                  <a:pt x="809039" y="589562"/>
                </a:lnTo>
                <a:cubicBezTo>
                  <a:pt x="809039" y="590699"/>
                  <a:pt x="807899" y="591620"/>
                  <a:pt x="806493" y="591620"/>
                </a:cubicBezTo>
                <a:lnTo>
                  <a:pt x="689086" y="591620"/>
                </a:lnTo>
                <a:cubicBezTo>
                  <a:pt x="687680" y="591620"/>
                  <a:pt x="686540" y="590699"/>
                  <a:pt x="686540" y="589562"/>
                </a:cubicBezTo>
                <a:lnTo>
                  <a:pt x="686540" y="569025"/>
                </a:lnTo>
                <a:cubicBezTo>
                  <a:pt x="686540" y="567889"/>
                  <a:pt x="687680" y="566967"/>
                  <a:pt x="689086" y="566967"/>
                </a:cubicBezTo>
                <a:close/>
                <a:moveTo>
                  <a:pt x="359493" y="566967"/>
                </a:moveTo>
                <a:lnTo>
                  <a:pt x="476900" y="566967"/>
                </a:lnTo>
                <a:cubicBezTo>
                  <a:pt x="478306" y="566967"/>
                  <a:pt x="479446" y="567889"/>
                  <a:pt x="479446" y="569025"/>
                </a:cubicBezTo>
                <a:lnTo>
                  <a:pt x="479446" y="589562"/>
                </a:lnTo>
                <a:cubicBezTo>
                  <a:pt x="479446" y="590699"/>
                  <a:pt x="478306" y="591620"/>
                  <a:pt x="476900" y="591620"/>
                </a:cubicBezTo>
                <a:lnTo>
                  <a:pt x="359493" y="591620"/>
                </a:lnTo>
                <a:cubicBezTo>
                  <a:pt x="358087" y="591620"/>
                  <a:pt x="356947" y="590699"/>
                  <a:pt x="356947" y="589562"/>
                </a:cubicBezTo>
                <a:lnTo>
                  <a:pt x="356947" y="569025"/>
                </a:lnTo>
                <a:cubicBezTo>
                  <a:pt x="356947" y="567889"/>
                  <a:pt x="358087" y="566967"/>
                  <a:pt x="359493" y="566967"/>
                </a:cubicBezTo>
                <a:close/>
                <a:moveTo>
                  <a:pt x="859975" y="535896"/>
                </a:moveTo>
                <a:lnTo>
                  <a:pt x="883114" y="535896"/>
                </a:lnTo>
                <a:cubicBezTo>
                  <a:pt x="884395" y="535896"/>
                  <a:pt x="885433" y="536736"/>
                  <a:pt x="885433" y="537771"/>
                </a:cubicBezTo>
                <a:lnTo>
                  <a:pt x="885433" y="556948"/>
                </a:lnTo>
                <a:cubicBezTo>
                  <a:pt x="885433" y="557983"/>
                  <a:pt x="884395" y="558823"/>
                  <a:pt x="883114" y="558823"/>
                </a:cubicBezTo>
                <a:lnTo>
                  <a:pt x="859975" y="558823"/>
                </a:lnTo>
                <a:cubicBezTo>
                  <a:pt x="858694" y="558823"/>
                  <a:pt x="857656" y="557983"/>
                  <a:pt x="857656" y="556948"/>
                </a:cubicBezTo>
                <a:lnTo>
                  <a:pt x="857656" y="537771"/>
                </a:lnTo>
                <a:cubicBezTo>
                  <a:pt x="857656" y="536736"/>
                  <a:pt x="858694" y="535896"/>
                  <a:pt x="859975" y="535896"/>
                </a:cubicBezTo>
                <a:close/>
                <a:moveTo>
                  <a:pt x="821778" y="535896"/>
                </a:moveTo>
                <a:lnTo>
                  <a:pt x="844917" y="535896"/>
                </a:lnTo>
                <a:cubicBezTo>
                  <a:pt x="846198" y="535896"/>
                  <a:pt x="847236" y="536736"/>
                  <a:pt x="847236" y="537771"/>
                </a:cubicBezTo>
                <a:lnTo>
                  <a:pt x="847236" y="556948"/>
                </a:lnTo>
                <a:cubicBezTo>
                  <a:pt x="847236" y="557983"/>
                  <a:pt x="846198" y="558823"/>
                  <a:pt x="844917" y="558823"/>
                </a:cubicBezTo>
                <a:lnTo>
                  <a:pt x="821778" y="558823"/>
                </a:lnTo>
                <a:cubicBezTo>
                  <a:pt x="820497" y="558823"/>
                  <a:pt x="819459" y="557983"/>
                  <a:pt x="819459" y="556948"/>
                </a:cubicBezTo>
                <a:lnTo>
                  <a:pt x="819459" y="537771"/>
                </a:lnTo>
                <a:cubicBezTo>
                  <a:pt x="819459" y="536736"/>
                  <a:pt x="820497" y="535896"/>
                  <a:pt x="821778" y="535896"/>
                </a:cubicBezTo>
                <a:close/>
                <a:moveTo>
                  <a:pt x="530382" y="535896"/>
                </a:moveTo>
                <a:lnTo>
                  <a:pt x="553521" y="535896"/>
                </a:lnTo>
                <a:cubicBezTo>
                  <a:pt x="554802" y="535896"/>
                  <a:pt x="555840" y="536736"/>
                  <a:pt x="555840" y="537771"/>
                </a:cubicBezTo>
                <a:lnTo>
                  <a:pt x="555840" y="556948"/>
                </a:lnTo>
                <a:cubicBezTo>
                  <a:pt x="555840" y="557983"/>
                  <a:pt x="554802" y="558823"/>
                  <a:pt x="553521" y="558823"/>
                </a:cubicBezTo>
                <a:lnTo>
                  <a:pt x="530382" y="558823"/>
                </a:lnTo>
                <a:cubicBezTo>
                  <a:pt x="529101" y="558823"/>
                  <a:pt x="528063" y="557983"/>
                  <a:pt x="528063" y="556948"/>
                </a:cubicBezTo>
                <a:lnTo>
                  <a:pt x="528063" y="537771"/>
                </a:lnTo>
                <a:cubicBezTo>
                  <a:pt x="528063" y="536736"/>
                  <a:pt x="529101" y="535896"/>
                  <a:pt x="530382" y="535896"/>
                </a:cubicBezTo>
                <a:close/>
                <a:moveTo>
                  <a:pt x="492185" y="535896"/>
                </a:moveTo>
                <a:lnTo>
                  <a:pt x="515324" y="535896"/>
                </a:lnTo>
                <a:cubicBezTo>
                  <a:pt x="516605" y="535896"/>
                  <a:pt x="517643" y="536736"/>
                  <a:pt x="517643" y="537771"/>
                </a:cubicBezTo>
                <a:lnTo>
                  <a:pt x="517643" y="556948"/>
                </a:lnTo>
                <a:cubicBezTo>
                  <a:pt x="517643" y="557983"/>
                  <a:pt x="516605" y="558823"/>
                  <a:pt x="515324" y="558823"/>
                </a:cubicBezTo>
                <a:lnTo>
                  <a:pt x="492185" y="558823"/>
                </a:lnTo>
                <a:cubicBezTo>
                  <a:pt x="490904" y="558823"/>
                  <a:pt x="489866" y="557983"/>
                  <a:pt x="489866" y="556948"/>
                </a:cubicBezTo>
                <a:lnTo>
                  <a:pt x="489866" y="537771"/>
                </a:lnTo>
                <a:cubicBezTo>
                  <a:pt x="489866" y="536736"/>
                  <a:pt x="490904" y="535896"/>
                  <a:pt x="492185" y="535896"/>
                </a:cubicBezTo>
                <a:close/>
                <a:moveTo>
                  <a:pt x="689086" y="535033"/>
                </a:moveTo>
                <a:lnTo>
                  <a:pt x="806493" y="535033"/>
                </a:lnTo>
                <a:cubicBezTo>
                  <a:pt x="807899" y="535033"/>
                  <a:pt x="809039" y="535954"/>
                  <a:pt x="809039" y="537091"/>
                </a:cubicBezTo>
                <a:lnTo>
                  <a:pt x="809039" y="557627"/>
                </a:lnTo>
                <a:cubicBezTo>
                  <a:pt x="809039" y="558764"/>
                  <a:pt x="807899" y="559686"/>
                  <a:pt x="806493" y="559686"/>
                </a:cubicBezTo>
                <a:lnTo>
                  <a:pt x="689086" y="559686"/>
                </a:lnTo>
                <a:cubicBezTo>
                  <a:pt x="687680" y="559686"/>
                  <a:pt x="686540" y="558764"/>
                  <a:pt x="686540" y="557627"/>
                </a:cubicBezTo>
                <a:lnTo>
                  <a:pt x="686540" y="537091"/>
                </a:lnTo>
                <a:cubicBezTo>
                  <a:pt x="686540" y="535954"/>
                  <a:pt x="687680" y="535033"/>
                  <a:pt x="689086" y="535033"/>
                </a:cubicBezTo>
                <a:close/>
                <a:moveTo>
                  <a:pt x="359493" y="535033"/>
                </a:moveTo>
                <a:lnTo>
                  <a:pt x="476900" y="535033"/>
                </a:lnTo>
                <a:cubicBezTo>
                  <a:pt x="478306" y="535033"/>
                  <a:pt x="479446" y="535954"/>
                  <a:pt x="479446" y="537091"/>
                </a:cubicBezTo>
                <a:lnTo>
                  <a:pt x="479446" y="557627"/>
                </a:lnTo>
                <a:cubicBezTo>
                  <a:pt x="479446" y="558764"/>
                  <a:pt x="478306" y="559686"/>
                  <a:pt x="476900" y="559686"/>
                </a:cubicBezTo>
                <a:lnTo>
                  <a:pt x="359493" y="559686"/>
                </a:lnTo>
                <a:cubicBezTo>
                  <a:pt x="358087" y="559686"/>
                  <a:pt x="356947" y="558764"/>
                  <a:pt x="356947" y="557627"/>
                </a:cubicBezTo>
                <a:lnTo>
                  <a:pt x="356947" y="537091"/>
                </a:lnTo>
                <a:cubicBezTo>
                  <a:pt x="356947" y="535954"/>
                  <a:pt x="358087" y="535033"/>
                  <a:pt x="359493" y="535033"/>
                </a:cubicBezTo>
                <a:close/>
                <a:moveTo>
                  <a:pt x="859975" y="503962"/>
                </a:moveTo>
                <a:lnTo>
                  <a:pt x="883114" y="503962"/>
                </a:lnTo>
                <a:cubicBezTo>
                  <a:pt x="884395" y="503962"/>
                  <a:pt x="885433" y="504801"/>
                  <a:pt x="885433" y="505837"/>
                </a:cubicBezTo>
                <a:lnTo>
                  <a:pt x="885433" y="525013"/>
                </a:lnTo>
                <a:cubicBezTo>
                  <a:pt x="885433" y="526049"/>
                  <a:pt x="884395" y="526888"/>
                  <a:pt x="883114" y="526888"/>
                </a:cubicBezTo>
                <a:lnTo>
                  <a:pt x="859975" y="526888"/>
                </a:lnTo>
                <a:cubicBezTo>
                  <a:pt x="858694" y="526888"/>
                  <a:pt x="857656" y="526049"/>
                  <a:pt x="857656" y="525013"/>
                </a:cubicBezTo>
                <a:lnTo>
                  <a:pt x="857656" y="505837"/>
                </a:lnTo>
                <a:cubicBezTo>
                  <a:pt x="857656" y="504801"/>
                  <a:pt x="858694" y="503962"/>
                  <a:pt x="859975" y="503962"/>
                </a:cubicBezTo>
                <a:close/>
                <a:moveTo>
                  <a:pt x="821778" y="503962"/>
                </a:moveTo>
                <a:lnTo>
                  <a:pt x="844917" y="503962"/>
                </a:lnTo>
                <a:cubicBezTo>
                  <a:pt x="846198" y="503962"/>
                  <a:pt x="847236" y="504801"/>
                  <a:pt x="847236" y="505837"/>
                </a:cubicBezTo>
                <a:lnTo>
                  <a:pt x="847236" y="525013"/>
                </a:lnTo>
                <a:cubicBezTo>
                  <a:pt x="847236" y="526049"/>
                  <a:pt x="846198" y="526888"/>
                  <a:pt x="844917" y="526888"/>
                </a:cubicBezTo>
                <a:lnTo>
                  <a:pt x="821778" y="526888"/>
                </a:lnTo>
                <a:cubicBezTo>
                  <a:pt x="820497" y="526888"/>
                  <a:pt x="819459" y="526049"/>
                  <a:pt x="819459" y="525013"/>
                </a:cubicBezTo>
                <a:lnTo>
                  <a:pt x="819459" y="505837"/>
                </a:lnTo>
                <a:cubicBezTo>
                  <a:pt x="819459" y="504801"/>
                  <a:pt x="820497" y="503962"/>
                  <a:pt x="821778" y="503962"/>
                </a:cubicBezTo>
                <a:close/>
                <a:moveTo>
                  <a:pt x="530382" y="503962"/>
                </a:moveTo>
                <a:lnTo>
                  <a:pt x="553521" y="503962"/>
                </a:lnTo>
                <a:cubicBezTo>
                  <a:pt x="554802" y="503962"/>
                  <a:pt x="555840" y="504801"/>
                  <a:pt x="555840" y="505837"/>
                </a:cubicBezTo>
                <a:lnTo>
                  <a:pt x="555840" y="525013"/>
                </a:lnTo>
                <a:cubicBezTo>
                  <a:pt x="555840" y="526049"/>
                  <a:pt x="554802" y="526888"/>
                  <a:pt x="553521" y="526888"/>
                </a:cubicBezTo>
                <a:lnTo>
                  <a:pt x="530382" y="526888"/>
                </a:lnTo>
                <a:cubicBezTo>
                  <a:pt x="529101" y="526888"/>
                  <a:pt x="528063" y="526049"/>
                  <a:pt x="528063" y="525013"/>
                </a:cubicBezTo>
                <a:lnTo>
                  <a:pt x="528063" y="505837"/>
                </a:lnTo>
                <a:cubicBezTo>
                  <a:pt x="528063" y="504801"/>
                  <a:pt x="529101" y="503962"/>
                  <a:pt x="530382" y="503962"/>
                </a:cubicBezTo>
                <a:close/>
                <a:moveTo>
                  <a:pt x="492185" y="503962"/>
                </a:moveTo>
                <a:lnTo>
                  <a:pt x="515324" y="503962"/>
                </a:lnTo>
                <a:cubicBezTo>
                  <a:pt x="516605" y="503962"/>
                  <a:pt x="517643" y="504801"/>
                  <a:pt x="517643" y="505837"/>
                </a:cubicBezTo>
                <a:lnTo>
                  <a:pt x="517643" y="525013"/>
                </a:lnTo>
                <a:cubicBezTo>
                  <a:pt x="517643" y="526049"/>
                  <a:pt x="516605" y="526888"/>
                  <a:pt x="515324" y="526888"/>
                </a:cubicBezTo>
                <a:lnTo>
                  <a:pt x="492185" y="526888"/>
                </a:lnTo>
                <a:cubicBezTo>
                  <a:pt x="490904" y="526888"/>
                  <a:pt x="489866" y="526049"/>
                  <a:pt x="489866" y="525013"/>
                </a:cubicBezTo>
                <a:lnTo>
                  <a:pt x="489866" y="505837"/>
                </a:lnTo>
                <a:cubicBezTo>
                  <a:pt x="489866" y="504801"/>
                  <a:pt x="490904" y="503962"/>
                  <a:pt x="492185" y="503962"/>
                </a:cubicBezTo>
                <a:close/>
                <a:moveTo>
                  <a:pt x="689086" y="503098"/>
                </a:moveTo>
                <a:lnTo>
                  <a:pt x="806493" y="503098"/>
                </a:lnTo>
                <a:cubicBezTo>
                  <a:pt x="807899" y="503098"/>
                  <a:pt x="809039" y="504020"/>
                  <a:pt x="809039" y="505157"/>
                </a:cubicBezTo>
                <a:lnTo>
                  <a:pt x="809039" y="525692"/>
                </a:lnTo>
                <a:cubicBezTo>
                  <a:pt x="809039" y="526829"/>
                  <a:pt x="807899" y="527752"/>
                  <a:pt x="806493" y="527752"/>
                </a:cubicBezTo>
                <a:lnTo>
                  <a:pt x="689086" y="527752"/>
                </a:lnTo>
                <a:cubicBezTo>
                  <a:pt x="687680" y="527752"/>
                  <a:pt x="686540" y="526829"/>
                  <a:pt x="686540" y="525692"/>
                </a:cubicBezTo>
                <a:lnTo>
                  <a:pt x="686540" y="505157"/>
                </a:lnTo>
                <a:cubicBezTo>
                  <a:pt x="686540" y="504020"/>
                  <a:pt x="687680" y="503098"/>
                  <a:pt x="689086" y="503098"/>
                </a:cubicBezTo>
                <a:close/>
                <a:moveTo>
                  <a:pt x="359493" y="503098"/>
                </a:moveTo>
                <a:lnTo>
                  <a:pt x="476900" y="503098"/>
                </a:lnTo>
                <a:cubicBezTo>
                  <a:pt x="478306" y="503098"/>
                  <a:pt x="479446" y="504020"/>
                  <a:pt x="479446" y="505157"/>
                </a:cubicBezTo>
                <a:lnTo>
                  <a:pt x="479446" y="525692"/>
                </a:lnTo>
                <a:cubicBezTo>
                  <a:pt x="479446" y="526829"/>
                  <a:pt x="478306" y="527752"/>
                  <a:pt x="476900" y="527752"/>
                </a:cubicBezTo>
                <a:lnTo>
                  <a:pt x="359493" y="527752"/>
                </a:lnTo>
                <a:cubicBezTo>
                  <a:pt x="358087" y="527752"/>
                  <a:pt x="356947" y="526829"/>
                  <a:pt x="356947" y="525692"/>
                </a:cubicBezTo>
                <a:lnTo>
                  <a:pt x="356947" y="505157"/>
                </a:lnTo>
                <a:cubicBezTo>
                  <a:pt x="356947" y="504020"/>
                  <a:pt x="358087" y="503098"/>
                  <a:pt x="359493" y="503098"/>
                </a:cubicBezTo>
                <a:close/>
                <a:moveTo>
                  <a:pt x="859975" y="472027"/>
                </a:moveTo>
                <a:lnTo>
                  <a:pt x="883114" y="472027"/>
                </a:lnTo>
                <a:cubicBezTo>
                  <a:pt x="884395" y="472027"/>
                  <a:pt x="885433" y="472866"/>
                  <a:pt x="885433" y="473902"/>
                </a:cubicBezTo>
                <a:lnTo>
                  <a:pt x="885433" y="493078"/>
                </a:lnTo>
                <a:cubicBezTo>
                  <a:pt x="885433" y="494114"/>
                  <a:pt x="884395" y="494953"/>
                  <a:pt x="883114" y="494953"/>
                </a:cubicBezTo>
                <a:lnTo>
                  <a:pt x="859975" y="494953"/>
                </a:lnTo>
                <a:cubicBezTo>
                  <a:pt x="858694" y="494953"/>
                  <a:pt x="857656" y="494114"/>
                  <a:pt x="857656" y="493078"/>
                </a:cubicBezTo>
                <a:lnTo>
                  <a:pt x="857656" y="473902"/>
                </a:lnTo>
                <a:cubicBezTo>
                  <a:pt x="857656" y="472866"/>
                  <a:pt x="858694" y="472027"/>
                  <a:pt x="859975" y="472027"/>
                </a:cubicBezTo>
                <a:close/>
                <a:moveTo>
                  <a:pt x="821778" y="472027"/>
                </a:moveTo>
                <a:lnTo>
                  <a:pt x="844917" y="472027"/>
                </a:lnTo>
                <a:cubicBezTo>
                  <a:pt x="846198" y="472027"/>
                  <a:pt x="847236" y="472866"/>
                  <a:pt x="847236" y="473902"/>
                </a:cubicBezTo>
                <a:lnTo>
                  <a:pt x="847236" y="493078"/>
                </a:lnTo>
                <a:cubicBezTo>
                  <a:pt x="847236" y="494114"/>
                  <a:pt x="846198" y="494953"/>
                  <a:pt x="844917" y="494953"/>
                </a:cubicBezTo>
                <a:lnTo>
                  <a:pt x="821778" y="494953"/>
                </a:lnTo>
                <a:cubicBezTo>
                  <a:pt x="820497" y="494953"/>
                  <a:pt x="819459" y="494114"/>
                  <a:pt x="819459" y="493078"/>
                </a:cubicBezTo>
                <a:lnTo>
                  <a:pt x="819459" y="473902"/>
                </a:lnTo>
                <a:cubicBezTo>
                  <a:pt x="819459" y="472866"/>
                  <a:pt x="820497" y="472027"/>
                  <a:pt x="821778" y="472027"/>
                </a:cubicBezTo>
                <a:close/>
                <a:moveTo>
                  <a:pt x="530382" y="472027"/>
                </a:moveTo>
                <a:lnTo>
                  <a:pt x="553521" y="472027"/>
                </a:lnTo>
                <a:cubicBezTo>
                  <a:pt x="554802" y="472027"/>
                  <a:pt x="555840" y="472866"/>
                  <a:pt x="555840" y="473902"/>
                </a:cubicBezTo>
                <a:lnTo>
                  <a:pt x="555840" y="493078"/>
                </a:lnTo>
                <a:cubicBezTo>
                  <a:pt x="555840" y="494114"/>
                  <a:pt x="554802" y="494953"/>
                  <a:pt x="553521" y="494953"/>
                </a:cubicBezTo>
                <a:lnTo>
                  <a:pt x="530382" y="494953"/>
                </a:lnTo>
                <a:cubicBezTo>
                  <a:pt x="529101" y="494953"/>
                  <a:pt x="528063" y="494114"/>
                  <a:pt x="528063" y="493078"/>
                </a:cubicBezTo>
                <a:lnTo>
                  <a:pt x="528063" y="473902"/>
                </a:lnTo>
                <a:cubicBezTo>
                  <a:pt x="528063" y="472866"/>
                  <a:pt x="529101" y="472027"/>
                  <a:pt x="530382" y="472027"/>
                </a:cubicBezTo>
                <a:close/>
                <a:moveTo>
                  <a:pt x="492185" y="472027"/>
                </a:moveTo>
                <a:lnTo>
                  <a:pt x="515324" y="472027"/>
                </a:lnTo>
                <a:cubicBezTo>
                  <a:pt x="516605" y="472027"/>
                  <a:pt x="517643" y="472866"/>
                  <a:pt x="517643" y="473902"/>
                </a:cubicBezTo>
                <a:lnTo>
                  <a:pt x="517643" y="493078"/>
                </a:lnTo>
                <a:cubicBezTo>
                  <a:pt x="517643" y="494114"/>
                  <a:pt x="516605" y="494953"/>
                  <a:pt x="515324" y="494953"/>
                </a:cubicBezTo>
                <a:lnTo>
                  <a:pt x="492185" y="494953"/>
                </a:lnTo>
                <a:cubicBezTo>
                  <a:pt x="490904" y="494953"/>
                  <a:pt x="489866" y="494114"/>
                  <a:pt x="489866" y="493078"/>
                </a:cubicBezTo>
                <a:lnTo>
                  <a:pt x="489866" y="473902"/>
                </a:lnTo>
                <a:cubicBezTo>
                  <a:pt x="489866" y="472866"/>
                  <a:pt x="490904" y="472027"/>
                  <a:pt x="492185" y="472027"/>
                </a:cubicBezTo>
                <a:close/>
                <a:moveTo>
                  <a:pt x="689086" y="471163"/>
                </a:moveTo>
                <a:lnTo>
                  <a:pt x="806493" y="471163"/>
                </a:lnTo>
                <a:cubicBezTo>
                  <a:pt x="807899" y="471163"/>
                  <a:pt x="809039" y="472085"/>
                  <a:pt x="809039" y="473222"/>
                </a:cubicBezTo>
                <a:lnTo>
                  <a:pt x="809039" y="493758"/>
                </a:lnTo>
                <a:cubicBezTo>
                  <a:pt x="809039" y="494895"/>
                  <a:pt x="807899" y="495817"/>
                  <a:pt x="806493" y="495817"/>
                </a:cubicBezTo>
                <a:lnTo>
                  <a:pt x="689086" y="495817"/>
                </a:lnTo>
                <a:cubicBezTo>
                  <a:pt x="687680" y="495817"/>
                  <a:pt x="686540" y="494895"/>
                  <a:pt x="686540" y="493758"/>
                </a:cubicBezTo>
                <a:lnTo>
                  <a:pt x="686540" y="473222"/>
                </a:lnTo>
                <a:cubicBezTo>
                  <a:pt x="686540" y="472085"/>
                  <a:pt x="687680" y="471163"/>
                  <a:pt x="689086" y="471163"/>
                </a:cubicBezTo>
                <a:close/>
                <a:moveTo>
                  <a:pt x="359493" y="471163"/>
                </a:moveTo>
                <a:lnTo>
                  <a:pt x="476900" y="471163"/>
                </a:lnTo>
                <a:cubicBezTo>
                  <a:pt x="478306" y="471163"/>
                  <a:pt x="479446" y="472085"/>
                  <a:pt x="479446" y="473222"/>
                </a:cubicBezTo>
                <a:lnTo>
                  <a:pt x="479446" y="493758"/>
                </a:lnTo>
                <a:cubicBezTo>
                  <a:pt x="479446" y="494895"/>
                  <a:pt x="478306" y="495817"/>
                  <a:pt x="476900" y="495817"/>
                </a:cubicBezTo>
                <a:lnTo>
                  <a:pt x="359493" y="495817"/>
                </a:lnTo>
                <a:cubicBezTo>
                  <a:pt x="358087" y="495817"/>
                  <a:pt x="356947" y="494895"/>
                  <a:pt x="356947" y="493758"/>
                </a:cubicBezTo>
                <a:lnTo>
                  <a:pt x="356947" y="473222"/>
                </a:lnTo>
                <a:cubicBezTo>
                  <a:pt x="356947" y="472085"/>
                  <a:pt x="358087" y="471163"/>
                  <a:pt x="359493" y="471163"/>
                </a:cubicBezTo>
                <a:close/>
                <a:moveTo>
                  <a:pt x="859975" y="440092"/>
                </a:moveTo>
                <a:lnTo>
                  <a:pt x="883114" y="440092"/>
                </a:lnTo>
                <a:cubicBezTo>
                  <a:pt x="884395" y="440092"/>
                  <a:pt x="885433" y="440932"/>
                  <a:pt x="885433" y="441967"/>
                </a:cubicBezTo>
                <a:lnTo>
                  <a:pt x="885433" y="461144"/>
                </a:lnTo>
                <a:cubicBezTo>
                  <a:pt x="885433" y="462179"/>
                  <a:pt x="884395" y="463019"/>
                  <a:pt x="883114" y="463019"/>
                </a:cubicBezTo>
                <a:lnTo>
                  <a:pt x="859975" y="463019"/>
                </a:lnTo>
                <a:cubicBezTo>
                  <a:pt x="858694" y="463019"/>
                  <a:pt x="857656" y="462179"/>
                  <a:pt x="857656" y="461144"/>
                </a:cubicBezTo>
                <a:lnTo>
                  <a:pt x="857656" y="441967"/>
                </a:lnTo>
                <a:cubicBezTo>
                  <a:pt x="857656" y="440932"/>
                  <a:pt x="858694" y="440092"/>
                  <a:pt x="859975" y="440092"/>
                </a:cubicBezTo>
                <a:close/>
                <a:moveTo>
                  <a:pt x="821778" y="440092"/>
                </a:moveTo>
                <a:lnTo>
                  <a:pt x="844917" y="440092"/>
                </a:lnTo>
                <a:cubicBezTo>
                  <a:pt x="846198" y="440092"/>
                  <a:pt x="847236" y="440932"/>
                  <a:pt x="847236" y="441967"/>
                </a:cubicBezTo>
                <a:lnTo>
                  <a:pt x="847236" y="461144"/>
                </a:lnTo>
                <a:cubicBezTo>
                  <a:pt x="847236" y="462179"/>
                  <a:pt x="846198" y="463019"/>
                  <a:pt x="844917" y="463019"/>
                </a:cubicBezTo>
                <a:lnTo>
                  <a:pt x="821778" y="463019"/>
                </a:lnTo>
                <a:cubicBezTo>
                  <a:pt x="820497" y="463019"/>
                  <a:pt x="819459" y="462179"/>
                  <a:pt x="819459" y="461144"/>
                </a:cubicBezTo>
                <a:lnTo>
                  <a:pt x="819459" y="441967"/>
                </a:lnTo>
                <a:cubicBezTo>
                  <a:pt x="819459" y="440932"/>
                  <a:pt x="820497" y="440092"/>
                  <a:pt x="821778" y="440092"/>
                </a:cubicBezTo>
                <a:close/>
                <a:moveTo>
                  <a:pt x="530382" y="440092"/>
                </a:moveTo>
                <a:lnTo>
                  <a:pt x="553521" y="440092"/>
                </a:lnTo>
                <a:cubicBezTo>
                  <a:pt x="554802" y="440092"/>
                  <a:pt x="555840" y="440932"/>
                  <a:pt x="555840" y="441967"/>
                </a:cubicBezTo>
                <a:lnTo>
                  <a:pt x="555840" y="461144"/>
                </a:lnTo>
                <a:cubicBezTo>
                  <a:pt x="555840" y="462179"/>
                  <a:pt x="554802" y="463019"/>
                  <a:pt x="553521" y="463019"/>
                </a:cubicBezTo>
                <a:lnTo>
                  <a:pt x="530382" y="463019"/>
                </a:lnTo>
                <a:cubicBezTo>
                  <a:pt x="529101" y="463019"/>
                  <a:pt x="528063" y="462179"/>
                  <a:pt x="528063" y="461144"/>
                </a:cubicBezTo>
                <a:lnTo>
                  <a:pt x="528063" y="441967"/>
                </a:lnTo>
                <a:cubicBezTo>
                  <a:pt x="528063" y="440932"/>
                  <a:pt x="529101" y="440092"/>
                  <a:pt x="530382" y="440092"/>
                </a:cubicBezTo>
                <a:close/>
                <a:moveTo>
                  <a:pt x="492185" y="440092"/>
                </a:moveTo>
                <a:lnTo>
                  <a:pt x="515324" y="440092"/>
                </a:lnTo>
                <a:cubicBezTo>
                  <a:pt x="516605" y="440092"/>
                  <a:pt x="517643" y="440932"/>
                  <a:pt x="517643" y="441967"/>
                </a:cubicBezTo>
                <a:lnTo>
                  <a:pt x="517643" y="461144"/>
                </a:lnTo>
                <a:cubicBezTo>
                  <a:pt x="517643" y="462179"/>
                  <a:pt x="516605" y="463019"/>
                  <a:pt x="515324" y="463019"/>
                </a:cubicBezTo>
                <a:lnTo>
                  <a:pt x="492185" y="463019"/>
                </a:lnTo>
                <a:cubicBezTo>
                  <a:pt x="490904" y="463019"/>
                  <a:pt x="489866" y="462179"/>
                  <a:pt x="489866" y="461144"/>
                </a:cubicBezTo>
                <a:lnTo>
                  <a:pt x="489866" y="441967"/>
                </a:lnTo>
                <a:cubicBezTo>
                  <a:pt x="489866" y="440932"/>
                  <a:pt x="490904" y="440092"/>
                  <a:pt x="492185" y="440092"/>
                </a:cubicBezTo>
                <a:close/>
                <a:moveTo>
                  <a:pt x="689086" y="439229"/>
                </a:moveTo>
                <a:lnTo>
                  <a:pt x="806493" y="439229"/>
                </a:lnTo>
                <a:cubicBezTo>
                  <a:pt x="807899" y="439229"/>
                  <a:pt x="809039" y="440150"/>
                  <a:pt x="809039" y="441287"/>
                </a:cubicBezTo>
                <a:lnTo>
                  <a:pt x="809039" y="461824"/>
                </a:lnTo>
                <a:cubicBezTo>
                  <a:pt x="809039" y="462960"/>
                  <a:pt x="807899" y="463882"/>
                  <a:pt x="806493" y="463882"/>
                </a:cubicBezTo>
                <a:lnTo>
                  <a:pt x="689086" y="463882"/>
                </a:lnTo>
                <a:cubicBezTo>
                  <a:pt x="687680" y="463882"/>
                  <a:pt x="686540" y="462960"/>
                  <a:pt x="686540" y="461824"/>
                </a:cubicBezTo>
                <a:lnTo>
                  <a:pt x="686540" y="441287"/>
                </a:lnTo>
                <a:cubicBezTo>
                  <a:pt x="686540" y="440150"/>
                  <a:pt x="687680" y="439229"/>
                  <a:pt x="689086" y="439229"/>
                </a:cubicBezTo>
                <a:close/>
                <a:moveTo>
                  <a:pt x="359493" y="439229"/>
                </a:moveTo>
                <a:lnTo>
                  <a:pt x="476900" y="439229"/>
                </a:lnTo>
                <a:cubicBezTo>
                  <a:pt x="478306" y="439229"/>
                  <a:pt x="479446" y="440150"/>
                  <a:pt x="479446" y="441287"/>
                </a:cubicBezTo>
                <a:lnTo>
                  <a:pt x="479446" y="461824"/>
                </a:lnTo>
                <a:cubicBezTo>
                  <a:pt x="479446" y="462960"/>
                  <a:pt x="478306" y="463882"/>
                  <a:pt x="476900" y="463882"/>
                </a:cubicBezTo>
                <a:lnTo>
                  <a:pt x="359493" y="463882"/>
                </a:lnTo>
                <a:cubicBezTo>
                  <a:pt x="358087" y="463882"/>
                  <a:pt x="356947" y="462960"/>
                  <a:pt x="356947" y="461824"/>
                </a:cubicBezTo>
                <a:lnTo>
                  <a:pt x="356947" y="441287"/>
                </a:lnTo>
                <a:cubicBezTo>
                  <a:pt x="356947" y="440150"/>
                  <a:pt x="358087" y="439229"/>
                  <a:pt x="359493" y="439229"/>
                </a:cubicBezTo>
                <a:close/>
                <a:moveTo>
                  <a:pt x="859975" y="408158"/>
                </a:moveTo>
                <a:lnTo>
                  <a:pt x="883114" y="408158"/>
                </a:lnTo>
                <a:cubicBezTo>
                  <a:pt x="884395" y="408158"/>
                  <a:pt x="885433" y="408997"/>
                  <a:pt x="885433" y="410033"/>
                </a:cubicBezTo>
                <a:lnTo>
                  <a:pt x="885433" y="429209"/>
                </a:lnTo>
                <a:cubicBezTo>
                  <a:pt x="885433" y="430245"/>
                  <a:pt x="884395" y="431084"/>
                  <a:pt x="883114" y="431084"/>
                </a:cubicBezTo>
                <a:lnTo>
                  <a:pt x="859975" y="431084"/>
                </a:lnTo>
                <a:cubicBezTo>
                  <a:pt x="858694" y="431084"/>
                  <a:pt x="857656" y="430245"/>
                  <a:pt x="857656" y="429209"/>
                </a:cubicBezTo>
                <a:lnTo>
                  <a:pt x="857656" y="410033"/>
                </a:lnTo>
                <a:cubicBezTo>
                  <a:pt x="857656" y="408997"/>
                  <a:pt x="858694" y="408158"/>
                  <a:pt x="859975" y="408158"/>
                </a:cubicBezTo>
                <a:close/>
                <a:moveTo>
                  <a:pt x="821778" y="408158"/>
                </a:moveTo>
                <a:lnTo>
                  <a:pt x="844917" y="408158"/>
                </a:lnTo>
                <a:cubicBezTo>
                  <a:pt x="846198" y="408158"/>
                  <a:pt x="847236" y="408997"/>
                  <a:pt x="847236" y="410033"/>
                </a:cubicBezTo>
                <a:lnTo>
                  <a:pt x="847236" y="429209"/>
                </a:lnTo>
                <a:cubicBezTo>
                  <a:pt x="847236" y="430245"/>
                  <a:pt x="846198" y="431084"/>
                  <a:pt x="844917" y="431084"/>
                </a:cubicBezTo>
                <a:lnTo>
                  <a:pt x="821778" y="431084"/>
                </a:lnTo>
                <a:cubicBezTo>
                  <a:pt x="820497" y="431084"/>
                  <a:pt x="819459" y="430245"/>
                  <a:pt x="819459" y="429209"/>
                </a:cubicBezTo>
                <a:lnTo>
                  <a:pt x="819459" y="410033"/>
                </a:lnTo>
                <a:cubicBezTo>
                  <a:pt x="819459" y="408997"/>
                  <a:pt x="820497" y="408158"/>
                  <a:pt x="821778" y="408158"/>
                </a:cubicBezTo>
                <a:close/>
                <a:moveTo>
                  <a:pt x="530382" y="408158"/>
                </a:moveTo>
                <a:lnTo>
                  <a:pt x="553521" y="408158"/>
                </a:lnTo>
                <a:cubicBezTo>
                  <a:pt x="554802" y="408158"/>
                  <a:pt x="555840" y="408997"/>
                  <a:pt x="555840" y="410033"/>
                </a:cubicBezTo>
                <a:lnTo>
                  <a:pt x="555840" y="429209"/>
                </a:lnTo>
                <a:cubicBezTo>
                  <a:pt x="555840" y="430245"/>
                  <a:pt x="554802" y="431084"/>
                  <a:pt x="553521" y="431084"/>
                </a:cubicBezTo>
                <a:lnTo>
                  <a:pt x="530382" y="431084"/>
                </a:lnTo>
                <a:cubicBezTo>
                  <a:pt x="529101" y="431084"/>
                  <a:pt x="528063" y="430245"/>
                  <a:pt x="528063" y="429209"/>
                </a:cubicBezTo>
                <a:lnTo>
                  <a:pt x="528063" y="410033"/>
                </a:lnTo>
                <a:cubicBezTo>
                  <a:pt x="528063" y="408997"/>
                  <a:pt x="529101" y="408158"/>
                  <a:pt x="530382" y="408158"/>
                </a:cubicBezTo>
                <a:close/>
                <a:moveTo>
                  <a:pt x="492185" y="408158"/>
                </a:moveTo>
                <a:lnTo>
                  <a:pt x="515324" y="408158"/>
                </a:lnTo>
                <a:cubicBezTo>
                  <a:pt x="516605" y="408158"/>
                  <a:pt x="517643" y="408997"/>
                  <a:pt x="517643" y="410033"/>
                </a:cubicBezTo>
                <a:lnTo>
                  <a:pt x="517643" y="429209"/>
                </a:lnTo>
                <a:cubicBezTo>
                  <a:pt x="517643" y="430245"/>
                  <a:pt x="516605" y="431084"/>
                  <a:pt x="515324" y="431084"/>
                </a:cubicBezTo>
                <a:lnTo>
                  <a:pt x="492185" y="431084"/>
                </a:lnTo>
                <a:cubicBezTo>
                  <a:pt x="490904" y="431084"/>
                  <a:pt x="489866" y="430245"/>
                  <a:pt x="489866" y="429209"/>
                </a:cubicBezTo>
                <a:lnTo>
                  <a:pt x="489866" y="410033"/>
                </a:lnTo>
                <a:cubicBezTo>
                  <a:pt x="489866" y="408997"/>
                  <a:pt x="490904" y="408158"/>
                  <a:pt x="492185" y="408158"/>
                </a:cubicBezTo>
                <a:close/>
                <a:moveTo>
                  <a:pt x="689086" y="407294"/>
                </a:moveTo>
                <a:lnTo>
                  <a:pt x="806493" y="407294"/>
                </a:lnTo>
                <a:cubicBezTo>
                  <a:pt x="807899" y="407294"/>
                  <a:pt x="809039" y="408216"/>
                  <a:pt x="809039" y="409353"/>
                </a:cubicBezTo>
                <a:lnTo>
                  <a:pt x="809039" y="429889"/>
                </a:lnTo>
                <a:cubicBezTo>
                  <a:pt x="809039" y="431026"/>
                  <a:pt x="807899" y="431948"/>
                  <a:pt x="806493" y="431948"/>
                </a:cubicBezTo>
                <a:lnTo>
                  <a:pt x="689086" y="431948"/>
                </a:lnTo>
                <a:cubicBezTo>
                  <a:pt x="687680" y="431948"/>
                  <a:pt x="686540" y="431026"/>
                  <a:pt x="686540" y="429889"/>
                </a:cubicBezTo>
                <a:lnTo>
                  <a:pt x="686540" y="409353"/>
                </a:lnTo>
                <a:cubicBezTo>
                  <a:pt x="686540" y="408216"/>
                  <a:pt x="687680" y="407294"/>
                  <a:pt x="689086" y="407294"/>
                </a:cubicBezTo>
                <a:close/>
                <a:moveTo>
                  <a:pt x="359493" y="407294"/>
                </a:moveTo>
                <a:lnTo>
                  <a:pt x="476900" y="407294"/>
                </a:lnTo>
                <a:cubicBezTo>
                  <a:pt x="478306" y="407294"/>
                  <a:pt x="479446" y="408216"/>
                  <a:pt x="479446" y="409353"/>
                </a:cubicBezTo>
                <a:lnTo>
                  <a:pt x="479446" y="429889"/>
                </a:lnTo>
                <a:cubicBezTo>
                  <a:pt x="479446" y="431026"/>
                  <a:pt x="478306" y="431948"/>
                  <a:pt x="476900" y="431948"/>
                </a:cubicBezTo>
                <a:lnTo>
                  <a:pt x="359493" y="431948"/>
                </a:lnTo>
                <a:cubicBezTo>
                  <a:pt x="358087" y="431948"/>
                  <a:pt x="356947" y="431026"/>
                  <a:pt x="356947" y="429889"/>
                </a:cubicBezTo>
                <a:lnTo>
                  <a:pt x="356947" y="409353"/>
                </a:lnTo>
                <a:cubicBezTo>
                  <a:pt x="356947" y="408216"/>
                  <a:pt x="358087" y="407294"/>
                  <a:pt x="359493" y="407294"/>
                </a:cubicBezTo>
                <a:close/>
                <a:moveTo>
                  <a:pt x="859975" y="376223"/>
                </a:moveTo>
                <a:lnTo>
                  <a:pt x="883114" y="376223"/>
                </a:lnTo>
                <a:cubicBezTo>
                  <a:pt x="884395" y="376223"/>
                  <a:pt x="885433" y="377062"/>
                  <a:pt x="885433" y="378098"/>
                </a:cubicBezTo>
                <a:lnTo>
                  <a:pt x="885433" y="397274"/>
                </a:lnTo>
                <a:cubicBezTo>
                  <a:pt x="885433" y="398310"/>
                  <a:pt x="884395" y="399149"/>
                  <a:pt x="883114" y="399149"/>
                </a:cubicBezTo>
                <a:lnTo>
                  <a:pt x="859975" y="399149"/>
                </a:lnTo>
                <a:cubicBezTo>
                  <a:pt x="858694" y="399149"/>
                  <a:pt x="857656" y="398310"/>
                  <a:pt x="857656" y="397274"/>
                </a:cubicBezTo>
                <a:lnTo>
                  <a:pt x="857656" y="378098"/>
                </a:lnTo>
                <a:cubicBezTo>
                  <a:pt x="857656" y="377062"/>
                  <a:pt x="858694" y="376223"/>
                  <a:pt x="859975" y="376223"/>
                </a:cubicBezTo>
                <a:close/>
                <a:moveTo>
                  <a:pt x="821778" y="376223"/>
                </a:moveTo>
                <a:lnTo>
                  <a:pt x="844917" y="376223"/>
                </a:lnTo>
                <a:cubicBezTo>
                  <a:pt x="846198" y="376223"/>
                  <a:pt x="847236" y="377062"/>
                  <a:pt x="847236" y="378098"/>
                </a:cubicBezTo>
                <a:lnTo>
                  <a:pt x="847236" y="397274"/>
                </a:lnTo>
                <a:cubicBezTo>
                  <a:pt x="847236" y="398310"/>
                  <a:pt x="846198" y="399149"/>
                  <a:pt x="844917" y="399149"/>
                </a:cubicBezTo>
                <a:lnTo>
                  <a:pt x="821778" y="399149"/>
                </a:lnTo>
                <a:cubicBezTo>
                  <a:pt x="820497" y="399149"/>
                  <a:pt x="819459" y="398310"/>
                  <a:pt x="819459" y="397274"/>
                </a:cubicBezTo>
                <a:lnTo>
                  <a:pt x="819459" y="378098"/>
                </a:lnTo>
                <a:cubicBezTo>
                  <a:pt x="819459" y="377062"/>
                  <a:pt x="820497" y="376223"/>
                  <a:pt x="821778" y="376223"/>
                </a:cubicBezTo>
                <a:close/>
                <a:moveTo>
                  <a:pt x="530382" y="376223"/>
                </a:moveTo>
                <a:lnTo>
                  <a:pt x="553521" y="376223"/>
                </a:lnTo>
                <a:cubicBezTo>
                  <a:pt x="554802" y="376223"/>
                  <a:pt x="555840" y="377062"/>
                  <a:pt x="555840" y="378098"/>
                </a:cubicBezTo>
                <a:lnTo>
                  <a:pt x="555840" y="397274"/>
                </a:lnTo>
                <a:cubicBezTo>
                  <a:pt x="555840" y="398310"/>
                  <a:pt x="554802" y="399149"/>
                  <a:pt x="553521" y="399149"/>
                </a:cubicBezTo>
                <a:lnTo>
                  <a:pt x="530382" y="399149"/>
                </a:lnTo>
                <a:cubicBezTo>
                  <a:pt x="529101" y="399149"/>
                  <a:pt x="528063" y="398310"/>
                  <a:pt x="528063" y="397274"/>
                </a:cubicBezTo>
                <a:lnTo>
                  <a:pt x="528063" y="378098"/>
                </a:lnTo>
                <a:cubicBezTo>
                  <a:pt x="528063" y="377062"/>
                  <a:pt x="529101" y="376223"/>
                  <a:pt x="530382" y="376223"/>
                </a:cubicBezTo>
                <a:close/>
                <a:moveTo>
                  <a:pt x="492185" y="376223"/>
                </a:moveTo>
                <a:lnTo>
                  <a:pt x="515324" y="376223"/>
                </a:lnTo>
                <a:cubicBezTo>
                  <a:pt x="516605" y="376223"/>
                  <a:pt x="517643" y="377062"/>
                  <a:pt x="517643" y="378098"/>
                </a:cubicBezTo>
                <a:lnTo>
                  <a:pt x="517643" y="397274"/>
                </a:lnTo>
                <a:cubicBezTo>
                  <a:pt x="517643" y="398310"/>
                  <a:pt x="516605" y="399149"/>
                  <a:pt x="515324" y="399149"/>
                </a:cubicBezTo>
                <a:lnTo>
                  <a:pt x="492185" y="399149"/>
                </a:lnTo>
                <a:cubicBezTo>
                  <a:pt x="490904" y="399149"/>
                  <a:pt x="489866" y="398310"/>
                  <a:pt x="489866" y="397274"/>
                </a:cubicBezTo>
                <a:lnTo>
                  <a:pt x="489866" y="378098"/>
                </a:lnTo>
                <a:cubicBezTo>
                  <a:pt x="489866" y="377062"/>
                  <a:pt x="490904" y="376223"/>
                  <a:pt x="492185" y="376223"/>
                </a:cubicBezTo>
                <a:close/>
                <a:moveTo>
                  <a:pt x="689086" y="375359"/>
                </a:moveTo>
                <a:lnTo>
                  <a:pt x="806493" y="375359"/>
                </a:lnTo>
                <a:cubicBezTo>
                  <a:pt x="807899" y="375359"/>
                  <a:pt x="809039" y="376282"/>
                  <a:pt x="809039" y="377418"/>
                </a:cubicBezTo>
                <a:lnTo>
                  <a:pt x="809039" y="397954"/>
                </a:lnTo>
                <a:cubicBezTo>
                  <a:pt x="809039" y="399091"/>
                  <a:pt x="807899" y="400013"/>
                  <a:pt x="806493" y="400013"/>
                </a:cubicBezTo>
                <a:lnTo>
                  <a:pt x="689086" y="400013"/>
                </a:lnTo>
                <a:cubicBezTo>
                  <a:pt x="687680" y="400013"/>
                  <a:pt x="686540" y="399091"/>
                  <a:pt x="686540" y="397954"/>
                </a:cubicBezTo>
                <a:lnTo>
                  <a:pt x="686540" y="377418"/>
                </a:lnTo>
                <a:cubicBezTo>
                  <a:pt x="686540" y="376282"/>
                  <a:pt x="687680" y="375359"/>
                  <a:pt x="689086" y="375359"/>
                </a:cubicBezTo>
                <a:close/>
                <a:moveTo>
                  <a:pt x="359493" y="375359"/>
                </a:moveTo>
                <a:lnTo>
                  <a:pt x="476900" y="375359"/>
                </a:lnTo>
                <a:cubicBezTo>
                  <a:pt x="478306" y="375359"/>
                  <a:pt x="479446" y="376282"/>
                  <a:pt x="479446" y="377418"/>
                </a:cubicBezTo>
                <a:lnTo>
                  <a:pt x="479446" y="397954"/>
                </a:lnTo>
                <a:cubicBezTo>
                  <a:pt x="479446" y="399091"/>
                  <a:pt x="478306" y="400013"/>
                  <a:pt x="476900" y="400013"/>
                </a:cubicBezTo>
                <a:lnTo>
                  <a:pt x="359493" y="400013"/>
                </a:lnTo>
                <a:cubicBezTo>
                  <a:pt x="358087" y="400013"/>
                  <a:pt x="356947" y="399091"/>
                  <a:pt x="356947" y="397954"/>
                </a:cubicBezTo>
                <a:lnTo>
                  <a:pt x="356947" y="377418"/>
                </a:lnTo>
                <a:cubicBezTo>
                  <a:pt x="356947" y="376282"/>
                  <a:pt x="358087" y="375359"/>
                  <a:pt x="359493" y="375359"/>
                </a:cubicBezTo>
                <a:close/>
                <a:moveTo>
                  <a:pt x="859975" y="344288"/>
                </a:moveTo>
                <a:lnTo>
                  <a:pt x="883114" y="344288"/>
                </a:lnTo>
                <a:cubicBezTo>
                  <a:pt x="884395" y="344288"/>
                  <a:pt x="885433" y="345128"/>
                  <a:pt x="885433" y="346163"/>
                </a:cubicBezTo>
                <a:lnTo>
                  <a:pt x="885433" y="365340"/>
                </a:lnTo>
                <a:cubicBezTo>
                  <a:pt x="885433" y="366375"/>
                  <a:pt x="884395" y="367215"/>
                  <a:pt x="883114" y="367215"/>
                </a:cubicBezTo>
                <a:lnTo>
                  <a:pt x="859975" y="367215"/>
                </a:lnTo>
                <a:cubicBezTo>
                  <a:pt x="858694" y="367215"/>
                  <a:pt x="857656" y="366375"/>
                  <a:pt x="857656" y="365340"/>
                </a:cubicBezTo>
                <a:lnTo>
                  <a:pt x="857656" y="346163"/>
                </a:lnTo>
                <a:cubicBezTo>
                  <a:pt x="857656" y="345128"/>
                  <a:pt x="858694" y="344288"/>
                  <a:pt x="859975" y="344288"/>
                </a:cubicBezTo>
                <a:close/>
                <a:moveTo>
                  <a:pt x="821778" y="344288"/>
                </a:moveTo>
                <a:lnTo>
                  <a:pt x="844917" y="344288"/>
                </a:lnTo>
                <a:cubicBezTo>
                  <a:pt x="846198" y="344288"/>
                  <a:pt x="847236" y="345128"/>
                  <a:pt x="847236" y="346163"/>
                </a:cubicBezTo>
                <a:lnTo>
                  <a:pt x="847236" y="365340"/>
                </a:lnTo>
                <a:cubicBezTo>
                  <a:pt x="847236" y="366375"/>
                  <a:pt x="846198" y="367215"/>
                  <a:pt x="844917" y="367215"/>
                </a:cubicBezTo>
                <a:lnTo>
                  <a:pt x="821778" y="367215"/>
                </a:lnTo>
                <a:cubicBezTo>
                  <a:pt x="820497" y="367215"/>
                  <a:pt x="819459" y="366375"/>
                  <a:pt x="819459" y="365340"/>
                </a:cubicBezTo>
                <a:lnTo>
                  <a:pt x="819459" y="346163"/>
                </a:lnTo>
                <a:cubicBezTo>
                  <a:pt x="819459" y="345128"/>
                  <a:pt x="820497" y="344288"/>
                  <a:pt x="821778" y="344288"/>
                </a:cubicBezTo>
                <a:close/>
                <a:moveTo>
                  <a:pt x="530382" y="344288"/>
                </a:moveTo>
                <a:lnTo>
                  <a:pt x="553521" y="344288"/>
                </a:lnTo>
                <a:cubicBezTo>
                  <a:pt x="554802" y="344288"/>
                  <a:pt x="555840" y="345128"/>
                  <a:pt x="555840" y="346163"/>
                </a:cubicBezTo>
                <a:lnTo>
                  <a:pt x="555840" y="365340"/>
                </a:lnTo>
                <a:cubicBezTo>
                  <a:pt x="555840" y="366375"/>
                  <a:pt x="554802" y="367215"/>
                  <a:pt x="553521" y="367215"/>
                </a:cubicBezTo>
                <a:lnTo>
                  <a:pt x="530382" y="367215"/>
                </a:lnTo>
                <a:cubicBezTo>
                  <a:pt x="529101" y="367215"/>
                  <a:pt x="528063" y="366375"/>
                  <a:pt x="528063" y="365340"/>
                </a:cubicBezTo>
                <a:lnTo>
                  <a:pt x="528063" y="346163"/>
                </a:lnTo>
                <a:cubicBezTo>
                  <a:pt x="528063" y="345128"/>
                  <a:pt x="529101" y="344288"/>
                  <a:pt x="530382" y="344288"/>
                </a:cubicBezTo>
                <a:close/>
                <a:moveTo>
                  <a:pt x="492185" y="344288"/>
                </a:moveTo>
                <a:lnTo>
                  <a:pt x="515324" y="344288"/>
                </a:lnTo>
                <a:cubicBezTo>
                  <a:pt x="516605" y="344288"/>
                  <a:pt x="517643" y="345128"/>
                  <a:pt x="517643" y="346163"/>
                </a:cubicBezTo>
                <a:lnTo>
                  <a:pt x="517643" y="365340"/>
                </a:lnTo>
                <a:cubicBezTo>
                  <a:pt x="517643" y="366375"/>
                  <a:pt x="516605" y="367215"/>
                  <a:pt x="515324" y="367215"/>
                </a:cubicBezTo>
                <a:lnTo>
                  <a:pt x="492185" y="367215"/>
                </a:lnTo>
                <a:cubicBezTo>
                  <a:pt x="490904" y="367215"/>
                  <a:pt x="489866" y="366375"/>
                  <a:pt x="489866" y="365340"/>
                </a:cubicBezTo>
                <a:lnTo>
                  <a:pt x="489866" y="346163"/>
                </a:lnTo>
                <a:cubicBezTo>
                  <a:pt x="489866" y="345128"/>
                  <a:pt x="490904" y="344288"/>
                  <a:pt x="492185" y="344288"/>
                </a:cubicBezTo>
                <a:close/>
                <a:moveTo>
                  <a:pt x="689086" y="343425"/>
                </a:moveTo>
                <a:lnTo>
                  <a:pt x="806493" y="343425"/>
                </a:lnTo>
                <a:cubicBezTo>
                  <a:pt x="807899" y="343425"/>
                  <a:pt x="809039" y="344347"/>
                  <a:pt x="809039" y="345483"/>
                </a:cubicBezTo>
                <a:lnTo>
                  <a:pt x="809039" y="366020"/>
                </a:lnTo>
                <a:cubicBezTo>
                  <a:pt x="809039" y="367157"/>
                  <a:pt x="807899" y="368078"/>
                  <a:pt x="806493" y="368078"/>
                </a:cubicBezTo>
                <a:lnTo>
                  <a:pt x="689086" y="368078"/>
                </a:lnTo>
                <a:cubicBezTo>
                  <a:pt x="687680" y="368078"/>
                  <a:pt x="686540" y="367157"/>
                  <a:pt x="686540" y="366020"/>
                </a:cubicBezTo>
                <a:lnTo>
                  <a:pt x="686540" y="345483"/>
                </a:lnTo>
                <a:cubicBezTo>
                  <a:pt x="686540" y="344347"/>
                  <a:pt x="687680" y="343425"/>
                  <a:pt x="689086" y="343425"/>
                </a:cubicBezTo>
                <a:close/>
                <a:moveTo>
                  <a:pt x="359493" y="343425"/>
                </a:moveTo>
                <a:lnTo>
                  <a:pt x="476900" y="343425"/>
                </a:lnTo>
                <a:cubicBezTo>
                  <a:pt x="478306" y="343425"/>
                  <a:pt x="479446" y="344347"/>
                  <a:pt x="479446" y="345483"/>
                </a:cubicBezTo>
                <a:lnTo>
                  <a:pt x="479446" y="366020"/>
                </a:lnTo>
                <a:cubicBezTo>
                  <a:pt x="479446" y="367157"/>
                  <a:pt x="478306" y="368078"/>
                  <a:pt x="476900" y="368078"/>
                </a:cubicBezTo>
                <a:lnTo>
                  <a:pt x="359493" y="368078"/>
                </a:lnTo>
                <a:cubicBezTo>
                  <a:pt x="358087" y="368078"/>
                  <a:pt x="356947" y="367157"/>
                  <a:pt x="356947" y="366020"/>
                </a:cubicBezTo>
                <a:lnTo>
                  <a:pt x="356947" y="345483"/>
                </a:lnTo>
                <a:cubicBezTo>
                  <a:pt x="356947" y="344347"/>
                  <a:pt x="358087" y="343425"/>
                  <a:pt x="359493" y="343425"/>
                </a:cubicBezTo>
                <a:close/>
                <a:moveTo>
                  <a:pt x="945955" y="327413"/>
                </a:moveTo>
                <a:cubicBezTo>
                  <a:pt x="941878" y="327413"/>
                  <a:pt x="938573" y="330800"/>
                  <a:pt x="938573" y="334978"/>
                </a:cubicBezTo>
                <a:cubicBezTo>
                  <a:pt x="938573" y="339155"/>
                  <a:pt x="941878" y="342542"/>
                  <a:pt x="945955" y="342542"/>
                </a:cubicBezTo>
                <a:cubicBezTo>
                  <a:pt x="950032" y="342542"/>
                  <a:pt x="953338" y="339155"/>
                  <a:pt x="953338" y="334978"/>
                </a:cubicBezTo>
                <a:cubicBezTo>
                  <a:pt x="953338" y="330800"/>
                  <a:pt x="950032" y="327413"/>
                  <a:pt x="945955" y="327413"/>
                </a:cubicBezTo>
                <a:close/>
                <a:moveTo>
                  <a:pt x="616362" y="327413"/>
                </a:moveTo>
                <a:cubicBezTo>
                  <a:pt x="612285" y="327413"/>
                  <a:pt x="608980" y="330800"/>
                  <a:pt x="608980" y="334978"/>
                </a:cubicBezTo>
                <a:cubicBezTo>
                  <a:pt x="608980" y="339155"/>
                  <a:pt x="612285" y="342542"/>
                  <a:pt x="616362" y="342542"/>
                </a:cubicBezTo>
                <a:cubicBezTo>
                  <a:pt x="620439" y="342542"/>
                  <a:pt x="623745" y="339155"/>
                  <a:pt x="623745" y="334978"/>
                </a:cubicBezTo>
                <a:cubicBezTo>
                  <a:pt x="623745" y="330800"/>
                  <a:pt x="620439" y="327413"/>
                  <a:pt x="616362" y="327413"/>
                </a:cubicBezTo>
                <a:close/>
                <a:moveTo>
                  <a:pt x="946074" y="321968"/>
                </a:moveTo>
                <a:cubicBezTo>
                  <a:pt x="953102" y="321968"/>
                  <a:pt x="958799" y="327806"/>
                  <a:pt x="958799" y="335007"/>
                </a:cubicBezTo>
                <a:cubicBezTo>
                  <a:pt x="958799" y="342208"/>
                  <a:pt x="953102" y="348046"/>
                  <a:pt x="946074" y="348046"/>
                </a:cubicBezTo>
                <a:cubicBezTo>
                  <a:pt x="939047" y="348046"/>
                  <a:pt x="933349" y="342208"/>
                  <a:pt x="933349" y="335007"/>
                </a:cubicBezTo>
                <a:cubicBezTo>
                  <a:pt x="933349" y="327806"/>
                  <a:pt x="939047" y="321968"/>
                  <a:pt x="946074" y="321968"/>
                </a:cubicBezTo>
                <a:close/>
                <a:moveTo>
                  <a:pt x="616481" y="321968"/>
                </a:moveTo>
                <a:cubicBezTo>
                  <a:pt x="623509" y="321968"/>
                  <a:pt x="629206" y="327806"/>
                  <a:pt x="629206" y="335007"/>
                </a:cubicBezTo>
                <a:cubicBezTo>
                  <a:pt x="629206" y="342208"/>
                  <a:pt x="623509" y="348046"/>
                  <a:pt x="616481" y="348046"/>
                </a:cubicBezTo>
                <a:cubicBezTo>
                  <a:pt x="609454" y="348046"/>
                  <a:pt x="603756" y="342208"/>
                  <a:pt x="603756" y="335007"/>
                </a:cubicBezTo>
                <a:cubicBezTo>
                  <a:pt x="603756" y="327806"/>
                  <a:pt x="609454" y="321968"/>
                  <a:pt x="616481" y="321968"/>
                </a:cubicBezTo>
                <a:close/>
                <a:moveTo>
                  <a:pt x="859975" y="312353"/>
                </a:moveTo>
                <a:lnTo>
                  <a:pt x="883114" y="312353"/>
                </a:lnTo>
                <a:cubicBezTo>
                  <a:pt x="884395" y="312353"/>
                  <a:pt x="885433" y="313193"/>
                  <a:pt x="885433" y="314229"/>
                </a:cubicBezTo>
                <a:lnTo>
                  <a:pt x="885433" y="333406"/>
                </a:lnTo>
                <a:cubicBezTo>
                  <a:pt x="885433" y="334441"/>
                  <a:pt x="884395" y="335281"/>
                  <a:pt x="883114" y="335281"/>
                </a:cubicBezTo>
                <a:lnTo>
                  <a:pt x="859975" y="335281"/>
                </a:lnTo>
                <a:cubicBezTo>
                  <a:pt x="858694" y="335281"/>
                  <a:pt x="857656" y="334441"/>
                  <a:pt x="857656" y="333406"/>
                </a:cubicBezTo>
                <a:lnTo>
                  <a:pt x="857656" y="314229"/>
                </a:lnTo>
                <a:cubicBezTo>
                  <a:pt x="857656" y="313193"/>
                  <a:pt x="858694" y="312353"/>
                  <a:pt x="859975" y="312353"/>
                </a:cubicBezTo>
                <a:close/>
                <a:moveTo>
                  <a:pt x="821778" y="312353"/>
                </a:moveTo>
                <a:lnTo>
                  <a:pt x="844917" y="312353"/>
                </a:lnTo>
                <a:cubicBezTo>
                  <a:pt x="846198" y="312353"/>
                  <a:pt x="847236" y="313193"/>
                  <a:pt x="847236" y="314229"/>
                </a:cubicBezTo>
                <a:lnTo>
                  <a:pt x="847236" y="333406"/>
                </a:lnTo>
                <a:cubicBezTo>
                  <a:pt x="847236" y="334441"/>
                  <a:pt x="846198" y="335281"/>
                  <a:pt x="844917" y="335281"/>
                </a:cubicBezTo>
                <a:lnTo>
                  <a:pt x="821778" y="335281"/>
                </a:lnTo>
                <a:cubicBezTo>
                  <a:pt x="820497" y="335281"/>
                  <a:pt x="819459" y="334441"/>
                  <a:pt x="819459" y="333406"/>
                </a:cubicBezTo>
                <a:lnTo>
                  <a:pt x="819459" y="314229"/>
                </a:lnTo>
                <a:cubicBezTo>
                  <a:pt x="819459" y="313193"/>
                  <a:pt x="820497" y="312353"/>
                  <a:pt x="821778" y="312353"/>
                </a:cubicBezTo>
                <a:close/>
                <a:moveTo>
                  <a:pt x="530382" y="312353"/>
                </a:moveTo>
                <a:lnTo>
                  <a:pt x="553521" y="312353"/>
                </a:lnTo>
                <a:cubicBezTo>
                  <a:pt x="554802" y="312353"/>
                  <a:pt x="555840" y="313193"/>
                  <a:pt x="555840" y="314229"/>
                </a:cubicBezTo>
                <a:lnTo>
                  <a:pt x="555840" y="333406"/>
                </a:lnTo>
                <a:cubicBezTo>
                  <a:pt x="555840" y="334441"/>
                  <a:pt x="554802" y="335281"/>
                  <a:pt x="553521" y="335281"/>
                </a:cubicBezTo>
                <a:lnTo>
                  <a:pt x="530382" y="335281"/>
                </a:lnTo>
                <a:cubicBezTo>
                  <a:pt x="529101" y="335281"/>
                  <a:pt x="528063" y="334441"/>
                  <a:pt x="528063" y="333406"/>
                </a:cubicBezTo>
                <a:lnTo>
                  <a:pt x="528063" y="314229"/>
                </a:lnTo>
                <a:cubicBezTo>
                  <a:pt x="528063" y="313193"/>
                  <a:pt x="529101" y="312353"/>
                  <a:pt x="530382" y="312353"/>
                </a:cubicBezTo>
                <a:close/>
                <a:moveTo>
                  <a:pt x="492185" y="312353"/>
                </a:moveTo>
                <a:lnTo>
                  <a:pt x="515324" y="312353"/>
                </a:lnTo>
                <a:cubicBezTo>
                  <a:pt x="516605" y="312353"/>
                  <a:pt x="517643" y="313193"/>
                  <a:pt x="517643" y="314229"/>
                </a:cubicBezTo>
                <a:lnTo>
                  <a:pt x="517643" y="333406"/>
                </a:lnTo>
                <a:cubicBezTo>
                  <a:pt x="517643" y="334441"/>
                  <a:pt x="516605" y="335281"/>
                  <a:pt x="515324" y="335281"/>
                </a:cubicBezTo>
                <a:lnTo>
                  <a:pt x="492185" y="335281"/>
                </a:lnTo>
                <a:cubicBezTo>
                  <a:pt x="490904" y="335281"/>
                  <a:pt x="489866" y="334441"/>
                  <a:pt x="489866" y="333406"/>
                </a:cubicBezTo>
                <a:lnTo>
                  <a:pt x="489866" y="314229"/>
                </a:lnTo>
                <a:cubicBezTo>
                  <a:pt x="489866" y="313193"/>
                  <a:pt x="490904" y="312353"/>
                  <a:pt x="492185" y="312353"/>
                </a:cubicBezTo>
                <a:close/>
                <a:moveTo>
                  <a:pt x="689086" y="311490"/>
                </a:moveTo>
                <a:lnTo>
                  <a:pt x="806493" y="311490"/>
                </a:lnTo>
                <a:cubicBezTo>
                  <a:pt x="807899" y="311490"/>
                  <a:pt x="809039" y="312412"/>
                  <a:pt x="809039" y="313549"/>
                </a:cubicBezTo>
                <a:lnTo>
                  <a:pt x="809039" y="334085"/>
                </a:lnTo>
                <a:cubicBezTo>
                  <a:pt x="809039" y="335222"/>
                  <a:pt x="807899" y="336143"/>
                  <a:pt x="806493" y="336143"/>
                </a:cubicBezTo>
                <a:lnTo>
                  <a:pt x="689086" y="336143"/>
                </a:lnTo>
                <a:cubicBezTo>
                  <a:pt x="687680" y="336143"/>
                  <a:pt x="686540" y="335222"/>
                  <a:pt x="686540" y="334085"/>
                </a:cubicBezTo>
                <a:lnTo>
                  <a:pt x="686540" y="313549"/>
                </a:lnTo>
                <a:cubicBezTo>
                  <a:pt x="686540" y="312412"/>
                  <a:pt x="687680" y="311490"/>
                  <a:pt x="689086" y="311490"/>
                </a:cubicBezTo>
                <a:close/>
                <a:moveTo>
                  <a:pt x="359493" y="311490"/>
                </a:moveTo>
                <a:lnTo>
                  <a:pt x="476900" y="311490"/>
                </a:lnTo>
                <a:cubicBezTo>
                  <a:pt x="478306" y="311490"/>
                  <a:pt x="479446" y="312412"/>
                  <a:pt x="479446" y="313549"/>
                </a:cubicBezTo>
                <a:lnTo>
                  <a:pt x="479446" y="334085"/>
                </a:lnTo>
                <a:cubicBezTo>
                  <a:pt x="479446" y="335222"/>
                  <a:pt x="478306" y="336143"/>
                  <a:pt x="476900" y="336143"/>
                </a:cubicBezTo>
                <a:lnTo>
                  <a:pt x="359493" y="336143"/>
                </a:lnTo>
                <a:cubicBezTo>
                  <a:pt x="358087" y="336143"/>
                  <a:pt x="356947" y="335222"/>
                  <a:pt x="356947" y="334085"/>
                </a:cubicBezTo>
                <a:lnTo>
                  <a:pt x="356947" y="313549"/>
                </a:lnTo>
                <a:cubicBezTo>
                  <a:pt x="356947" y="312412"/>
                  <a:pt x="358087" y="311490"/>
                  <a:pt x="359493" y="311490"/>
                </a:cubicBezTo>
                <a:close/>
                <a:moveTo>
                  <a:pt x="945025" y="283689"/>
                </a:moveTo>
                <a:cubicBezTo>
                  <a:pt x="940948" y="283689"/>
                  <a:pt x="937643" y="287076"/>
                  <a:pt x="937643" y="291254"/>
                </a:cubicBezTo>
                <a:cubicBezTo>
                  <a:pt x="937643" y="295432"/>
                  <a:pt x="940948" y="298818"/>
                  <a:pt x="945025" y="298818"/>
                </a:cubicBezTo>
                <a:cubicBezTo>
                  <a:pt x="949102" y="298818"/>
                  <a:pt x="952407" y="295432"/>
                  <a:pt x="952407" y="291254"/>
                </a:cubicBezTo>
                <a:cubicBezTo>
                  <a:pt x="952407" y="287076"/>
                  <a:pt x="949102" y="283689"/>
                  <a:pt x="945025" y="283689"/>
                </a:cubicBezTo>
                <a:close/>
                <a:moveTo>
                  <a:pt x="615432" y="283689"/>
                </a:moveTo>
                <a:cubicBezTo>
                  <a:pt x="611355" y="283689"/>
                  <a:pt x="608050" y="287076"/>
                  <a:pt x="608050" y="291254"/>
                </a:cubicBezTo>
                <a:cubicBezTo>
                  <a:pt x="608050" y="295432"/>
                  <a:pt x="611355" y="298818"/>
                  <a:pt x="615432" y="298818"/>
                </a:cubicBezTo>
                <a:cubicBezTo>
                  <a:pt x="619509" y="298818"/>
                  <a:pt x="622814" y="295432"/>
                  <a:pt x="622814" y="291254"/>
                </a:cubicBezTo>
                <a:cubicBezTo>
                  <a:pt x="622814" y="287076"/>
                  <a:pt x="619509" y="283689"/>
                  <a:pt x="615432" y="283689"/>
                </a:cubicBezTo>
                <a:close/>
                <a:moveTo>
                  <a:pt x="859975" y="280420"/>
                </a:moveTo>
                <a:lnTo>
                  <a:pt x="883114" y="280420"/>
                </a:lnTo>
                <a:cubicBezTo>
                  <a:pt x="884395" y="280420"/>
                  <a:pt x="885433" y="281259"/>
                  <a:pt x="885433" y="282294"/>
                </a:cubicBezTo>
                <a:lnTo>
                  <a:pt x="885433" y="301471"/>
                </a:lnTo>
                <a:cubicBezTo>
                  <a:pt x="885433" y="302506"/>
                  <a:pt x="884395" y="303346"/>
                  <a:pt x="883114" y="303346"/>
                </a:cubicBezTo>
                <a:lnTo>
                  <a:pt x="859975" y="303346"/>
                </a:lnTo>
                <a:cubicBezTo>
                  <a:pt x="858694" y="303346"/>
                  <a:pt x="857656" y="302506"/>
                  <a:pt x="857656" y="301471"/>
                </a:cubicBezTo>
                <a:lnTo>
                  <a:pt x="857656" y="282294"/>
                </a:lnTo>
                <a:cubicBezTo>
                  <a:pt x="857656" y="281259"/>
                  <a:pt x="858694" y="280420"/>
                  <a:pt x="859975" y="280420"/>
                </a:cubicBezTo>
                <a:close/>
                <a:moveTo>
                  <a:pt x="821778" y="280420"/>
                </a:moveTo>
                <a:lnTo>
                  <a:pt x="844917" y="280420"/>
                </a:lnTo>
                <a:cubicBezTo>
                  <a:pt x="846198" y="280420"/>
                  <a:pt x="847236" y="281259"/>
                  <a:pt x="847236" y="282294"/>
                </a:cubicBezTo>
                <a:lnTo>
                  <a:pt x="847236" y="301471"/>
                </a:lnTo>
                <a:cubicBezTo>
                  <a:pt x="847236" y="302506"/>
                  <a:pt x="846198" y="303346"/>
                  <a:pt x="844917" y="303346"/>
                </a:cubicBezTo>
                <a:lnTo>
                  <a:pt x="821778" y="303346"/>
                </a:lnTo>
                <a:cubicBezTo>
                  <a:pt x="820497" y="303346"/>
                  <a:pt x="819459" y="302506"/>
                  <a:pt x="819459" y="301471"/>
                </a:cubicBezTo>
                <a:lnTo>
                  <a:pt x="819459" y="282294"/>
                </a:lnTo>
                <a:cubicBezTo>
                  <a:pt x="819459" y="281259"/>
                  <a:pt x="820497" y="280420"/>
                  <a:pt x="821778" y="280420"/>
                </a:cubicBezTo>
                <a:close/>
                <a:moveTo>
                  <a:pt x="530382" y="280420"/>
                </a:moveTo>
                <a:lnTo>
                  <a:pt x="553521" y="280420"/>
                </a:lnTo>
                <a:cubicBezTo>
                  <a:pt x="554802" y="280420"/>
                  <a:pt x="555840" y="281259"/>
                  <a:pt x="555840" y="282294"/>
                </a:cubicBezTo>
                <a:lnTo>
                  <a:pt x="555840" y="301471"/>
                </a:lnTo>
                <a:cubicBezTo>
                  <a:pt x="555840" y="302506"/>
                  <a:pt x="554802" y="303346"/>
                  <a:pt x="553521" y="303346"/>
                </a:cubicBezTo>
                <a:lnTo>
                  <a:pt x="530382" y="303346"/>
                </a:lnTo>
                <a:cubicBezTo>
                  <a:pt x="529101" y="303346"/>
                  <a:pt x="528063" y="302506"/>
                  <a:pt x="528063" y="301471"/>
                </a:cubicBezTo>
                <a:lnTo>
                  <a:pt x="528063" y="282294"/>
                </a:lnTo>
                <a:cubicBezTo>
                  <a:pt x="528063" y="281259"/>
                  <a:pt x="529101" y="280420"/>
                  <a:pt x="530382" y="280420"/>
                </a:cubicBezTo>
                <a:close/>
                <a:moveTo>
                  <a:pt x="492185" y="280420"/>
                </a:moveTo>
                <a:lnTo>
                  <a:pt x="515324" y="280420"/>
                </a:lnTo>
                <a:cubicBezTo>
                  <a:pt x="516605" y="280420"/>
                  <a:pt x="517643" y="281259"/>
                  <a:pt x="517643" y="282294"/>
                </a:cubicBezTo>
                <a:lnTo>
                  <a:pt x="517643" y="301471"/>
                </a:lnTo>
                <a:cubicBezTo>
                  <a:pt x="517643" y="302506"/>
                  <a:pt x="516605" y="303346"/>
                  <a:pt x="515324" y="303346"/>
                </a:cubicBezTo>
                <a:lnTo>
                  <a:pt x="492185" y="303346"/>
                </a:lnTo>
                <a:cubicBezTo>
                  <a:pt x="490904" y="303346"/>
                  <a:pt x="489866" y="302506"/>
                  <a:pt x="489866" y="301471"/>
                </a:cubicBezTo>
                <a:lnTo>
                  <a:pt x="489866" y="282294"/>
                </a:lnTo>
                <a:cubicBezTo>
                  <a:pt x="489866" y="281259"/>
                  <a:pt x="490904" y="280420"/>
                  <a:pt x="492185" y="280420"/>
                </a:cubicBezTo>
                <a:close/>
                <a:moveTo>
                  <a:pt x="689086" y="279556"/>
                </a:moveTo>
                <a:lnTo>
                  <a:pt x="806493" y="279556"/>
                </a:lnTo>
                <a:cubicBezTo>
                  <a:pt x="807899" y="279556"/>
                  <a:pt x="809039" y="280477"/>
                  <a:pt x="809039" y="281615"/>
                </a:cubicBezTo>
                <a:lnTo>
                  <a:pt x="809039" y="302150"/>
                </a:lnTo>
                <a:cubicBezTo>
                  <a:pt x="809039" y="303287"/>
                  <a:pt x="807899" y="304209"/>
                  <a:pt x="806493" y="304209"/>
                </a:cubicBezTo>
                <a:lnTo>
                  <a:pt x="689086" y="304209"/>
                </a:lnTo>
                <a:cubicBezTo>
                  <a:pt x="687680" y="304209"/>
                  <a:pt x="686540" y="303287"/>
                  <a:pt x="686540" y="302150"/>
                </a:cubicBezTo>
                <a:lnTo>
                  <a:pt x="686540" y="281615"/>
                </a:lnTo>
                <a:cubicBezTo>
                  <a:pt x="686540" y="280477"/>
                  <a:pt x="687680" y="279556"/>
                  <a:pt x="689086" y="279556"/>
                </a:cubicBezTo>
                <a:close/>
                <a:moveTo>
                  <a:pt x="359493" y="279556"/>
                </a:moveTo>
                <a:lnTo>
                  <a:pt x="476900" y="279556"/>
                </a:lnTo>
                <a:cubicBezTo>
                  <a:pt x="478306" y="279556"/>
                  <a:pt x="479446" y="280477"/>
                  <a:pt x="479446" y="281615"/>
                </a:cubicBezTo>
                <a:lnTo>
                  <a:pt x="479446" y="302150"/>
                </a:lnTo>
                <a:cubicBezTo>
                  <a:pt x="479446" y="303287"/>
                  <a:pt x="478306" y="304209"/>
                  <a:pt x="476900" y="304209"/>
                </a:cubicBezTo>
                <a:lnTo>
                  <a:pt x="359493" y="304209"/>
                </a:lnTo>
                <a:cubicBezTo>
                  <a:pt x="358087" y="304209"/>
                  <a:pt x="356947" y="303287"/>
                  <a:pt x="356947" y="302150"/>
                </a:cubicBezTo>
                <a:lnTo>
                  <a:pt x="356947" y="281615"/>
                </a:lnTo>
                <a:cubicBezTo>
                  <a:pt x="356947" y="280477"/>
                  <a:pt x="358087" y="279556"/>
                  <a:pt x="359493" y="279556"/>
                </a:cubicBezTo>
                <a:close/>
                <a:moveTo>
                  <a:pt x="944891" y="278338"/>
                </a:moveTo>
                <a:cubicBezTo>
                  <a:pt x="951918" y="278338"/>
                  <a:pt x="957615" y="284176"/>
                  <a:pt x="957615" y="291377"/>
                </a:cubicBezTo>
                <a:cubicBezTo>
                  <a:pt x="957615" y="298578"/>
                  <a:pt x="951918" y="304416"/>
                  <a:pt x="944891" y="304416"/>
                </a:cubicBezTo>
                <a:cubicBezTo>
                  <a:pt x="937863" y="304416"/>
                  <a:pt x="932166" y="298578"/>
                  <a:pt x="932166" y="291377"/>
                </a:cubicBezTo>
                <a:cubicBezTo>
                  <a:pt x="932166" y="284176"/>
                  <a:pt x="937863" y="278338"/>
                  <a:pt x="944891" y="278338"/>
                </a:cubicBezTo>
                <a:close/>
                <a:moveTo>
                  <a:pt x="615298" y="278338"/>
                </a:moveTo>
                <a:cubicBezTo>
                  <a:pt x="622325" y="278338"/>
                  <a:pt x="628022" y="284176"/>
                  <a:pt x="628022" y="291377"/>
                </a:cubicBezTo>
                <a:cubicBezTo>
                  <a:pt x="628022" y="298578"/>
                  <a:pt x="622325" y="304416"/>
                  <a:pt x="615298" y="304416"/>
                </a:cubicBezTo>
                <a:cubicBezTo>
                  <a:pt x="608270" y="304416"/>
                  <a:pt x="602573" y="298578"/>
                  <a:pt x="602573" y="291377"/>
                </a:cubicBezTo>
                <a:cubicBezTo>
                  <a:pt x="602573" y="284176"/>
                  <a:pt x="608270" y="278338"/>
                  <a:pt x="615298" y="278338"/>
                </a:cubicBezTo>
                <a:close/>
                <a:moveTo>
                  <a:pt x="930167" y="250115"/>
                </a:moveTo>
                <a:cubicBezTo>
                  <a:pt x="924610" y="250115"/>
                  <a:pt x="920104" y="254637"/>
                  <a:pt x="920104" y="260215"/>
                </a:cubicBezTo>
                <a:lnTo>
                  <a:pt x="920104" y="680316"/>
                </a:lnTo>
                <a:cubicBezTo>
                  <a:pt x="920104" y="685894"/>
                  <a:pt x="924610" y="690417"/>
                  <a:pt x="930167" y="690417"/>
                </a:cubicBezTo>
                <a:lnTo>
                  <a:pt x="959761" y="690417"/>
                </a:lnTo>
                <a:cubicBezTo>
                  <a:pt x="965319" y="690417"/>
                  <a:pt x="969825" y="685894"/>
                  <a:pt x="969825" y="680316"/>
                </a:cubicBezTo>
                <a:lnTo>
                  <a:pt x="969825" y="260215"/>
                </a:lnTo>
                <a:cubicBezTo>
                  <a:pt x="969825" y="254637"/>
                  <a:pt x="965319" y="250115"/>
                  <a:pt x="959761" y="250115"/>
                </a:cubicBezTo>
                <a:close/>
                <a:moveTo>
                  <a:pt x="690870" y="250115"/>
                </a:moveTo>
                <a:cubicBezTo>
                  <a:pt x="680185" y="250115"/>
                  <a:pt x="671523" y="258662"/>
                  <a:pt x="671523" y="269205"/>
                </a:cubicBezTo>
                <a:lnTo>
                  <a:pt x="671523" y="671758"/>
                </a:lnTo>
                <a:cubicBezTo>
                  <a:pt x="671523" y="682301"/>
                  <a:pt x="680185" y="690849"/>
                  <a:pt x="690870" y="690849"/>
                </a:cubicBezTo>
                <a:lnTo>
                  <a:pt x="883880" y="690849"/>
                </a:lnTo>
                <a:cubicBezTo>
                  <a:pt x="894565" y="690849"/>
                  <a:pt x="903227" y="682301"/>
                  <a:pt x="903227" y="671758"/>
                </a:cubicBezTo>
                <a:lnTo>
                  <a:pt x="903227" y="269205"/>
                </a:lnTo>
                <a:cubicBezTo>
                  <a:pt x="903227" y="258662"/>
                  <a:pt x="894565" y="250115"/>
                  <a:pt x="883880" y="250115"/>
                </a:cubicBezTo>
                <a:close/>
                <a:moveTo>
                  <a:pt x="600574" y="250115"/>
                </a:moveTo>
                <a:cubicBezTo>
                  <a:pt x="595017" y="250115"/>
                  <a:pt x="590511" y="254637"/>
                  <a:pt x="590511" y="260215"/>
                </a:cubicBezTo>
                <a:lnTo>
                  <a:pt x="590511" y="680316"/>
                </a:lnTo>
                <a:cubicBezTo>
                  <a:pt x="590511" y="685894"/>
                  <a:pt x="595017" y="690417"/>
                  <a:pt x="600574" y="690417"/>
                </a:cubicBezTo>
                <a:lnTo>
                  <a:pt x="630168" y="690417"/>
                </a:lnTo>
                <a:cubicBezTo>
                  <a:pt x="635726" y="690417"/>
                  <a:pt x="640232" y="685894"/>
                  <a:pt x="640232" y="680316"/>
                </a:cubicBezTo>
                <a:lnTo>
                  <a:pt x="640232" y="260215"/>
                </a:lnTo>
                <a:cubicBezTo>
                  <a:pt x="640232" y="254637"/>
                  <a:pt x="635726" y="250115"/>
                  <a:pt x="630168" y="250115"/>
                </a:cubicBezTo>
                <a:close/>
                <a:moveTo>
                  <a:pt x="361277" y="250115"/>
                </a:moveTo>
                <a:cubicBezTo>
                  <a:pt x="350592" y="250115"/>
                  <a:pt x="341930" y="258662"/>
                  <a:pt x="341930" y="269205"/>
                </a:cubicBezTo>
                <a:lnTo>
                  <a:pt x="341930" y="671758"/>
                </a:lnTo>
                <a:cubicBezTo>
                  <a:pt x="341930" y="682301"/>
                  <a:pt x="350592" y="690849"/>
                  <a:pt x="361277" y="690849"/>
                </a:cubicBezTo>
                <a:lnTo>
                  <a:pt x="554287" y="690849"/>
                </a:lnTo>
                <a:cubicBezTo>
                  <a:pt x="564972" y="690849"/>
                  <a:pt x="573634" y="682301"/>
                  <a:pt x="573634" y="671758"/>
                </a:cubicBezTo>
                <a:lnTo>
                  <a:pt x="573634" y="269205"/>
                </a:lnTo>
                <a:cubicBezTo>
                  <a:pt x="573634" y="258662"/>
                  <a:pt x="564972" y="250115"/>
                  <a:pt x="554287" y="250115"/>
                </a:cubicBezTo>
                <a:close/>
                <a:moveTo>
                  <a:pt x="647204" y="0"/>
                </a:moveTo>
                <a:cubicBezTo>
                  <a:pt x="826479" y="0"/>
                  <a:pt x="980297" y="110148"/>
                  <a:pt x="1046001" y="267126"/>
                </a:cubicBezTo>
                <a:lnTo>
                  <a:pt x="1047005" y="270396"/>
                </a:lnTo>
                <a:lnTo>
                  <a:pt x="1075774" y="267465"/>
                </a:lnTo>
                <a:cubicBezTo>
                  <a:pt x="1210243" y="267465"/>
                  <a:pt x="1301063" y="372043"/>
                  <a:pt x="1324014" y="446834"/>
                </a:cubicBezTo>
                <a:cubicBezTo>
                  <a:pt x="1346966" y="521626"/>
                  <a:pt x="1338357" y="702753"/>
                  <a:pt x="1213487" y="716213"/>
                </a:cubicBezTo>
                <a:lnTo>
                  <a:pt x="141413" y="708569"/>
                </a:lnTo>
                <a:cubicBezTo>
                  <a:pt x="45163" y="702446"/>
                  <a:pt x="-33390" y="632072"/>
                  <a:pt x="14400" y="534883"/>
                </a:cubicBezTo>
                <a:cubicBezTo>
                  <a:pt x="62190" y="437694"/>
                  <a:pt x="142100" y="452525"/>
                  <a:pt x="142405" y="439753"/>
                </a:cubicBezTo>
                <a:cubicBezTo>
                  <a:pt x="135622" y="308039"/>
                  <a:pt x="180809" y="268151"/>
                  <a:pt x="259121" y="239176"/>
                </a:cubicBezTo>
                <a:lnTo>
                  <a:pt x="263875" y="238328"/>
                </a:lnTo>
                <a:lnTo>
                  <a:pt x="288311" y="192832"/>
                </a:lnTo>
                <a:cubicBezTo>
                  <a:pt x="366091" y="76491"/>
                  <a:pt x="497808" y="0"/>
                  <a:pt x="647204" y="0"/>
                </a:cubicBezTo>
                <a:close/>
              </a:path>
            </a:pathLst>
          </a:custGeom>
          <a:solidFill>
            <a:sysClr val="window" lastClr="FFFFFF"/>
          </a:solidFill>
          <a:ln w="9525" cap="flat" cmpd="sng" algn="ctr">
            <a:noFill/>
            <a:prstDash val="solid"/>
            <a:round/>
            <a:headEnd type="none" w="med" len="med"/>
            <a:tailEnd type="none" w="med" len="med"/>
          </a:ln>
          <a:effectLst/>
        </p:spPr>
        <p:txBody>
          <a:bodyPr vert="horz" wrap="square" lIns="24611" tIns="12305" rIns="24611" bIns="12305" numCol="1" rtlCol="0" anchor="t" anchorCtr="1" compatLnSpc="1">
            <a:prstTxWarp prst="textNoShape">
              <a:avLst/>
            </a:prstTxWarp>
            <a:noAutofit/>
          </a:bodyPr>
          <a:lstStyle/>
          <a:p>
            <a:pPr algn="ctr" defTabSz="246273" fontAlgn="base">
              <a:lnSpc>
                <a:spcPct val="95000"/>
              </a:lnSpc>
              <a:spcBef>
                <a:spcPct val="30000"/>
              </a:spcBef>
              <a:spcAft>
                <a:spcPct val="0"/>
              </a:spcAft>
              <a:buClr>
                <a:prstClr val="white"/>
              </a:buClr>
              <a:defRPr/>
            </a:pPr>
            <a:endParaRPr lang="en-US" sz="1000" kern="0" dirty="0">
              <a:solidFill>
                <a:srgbClr val="FFFFFF"/>
              </a:solidFill>
              <a:effectLst>
                <a:outerShdw blurRad="38100" dist="38100" dir="2700000" algn="tl">
                  <a:srgbClr val="000000">
                    <a:alpha val="43137"/>
                  </a:srgbClr>
                </a:outerShdw>
              </a:effectLst>
              <a:latin typeface="Arial" panose="020B0604020202020204" pitchFamily="34" charset="0"/>
              <a:ea typeface="Arial" panose="020B0604020202020204" pitchFamily="34" charset="-128"/>
            </a:endParaRPr>
          </a:p>
        </p:txBody>
      </p:sp>
      <p:sp>
        <p:nvSpPr>
          <p:cNvPr id="15" name="Plus 14"/>
          <p:cNvSpPr/>
          <p:nvPr/>
        </p:nvSpPr>
        <p:spPr>
          <a:xfrm>
            <a:off x="5975463" y="4178283"/>
            <a:ext cx="241075" cy="241075"/>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87" name="Picture 8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47177" y="3138625"/>
            <a:ext cx="627756" cy="627756"/>
          </a:xfrm>
          <a:prstGeom prst="rect">
            <a:avLst/>
          </a:prstGeom>
        </p:spPr>
      </p:pic>
      <p:pic>
        <p:nvPicPr>
          <p:cNvPr id="104" name="Picture 10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59155" y="3138625"/>
            <a:ext cx="627756" cy="627756"/>
          </a:xfrm>
          <a:prstGeom prst="rect">
            <a:avLst/>
          </a:prstGeom>
        </p:spPr>
      </p:pic>
      <p:pic>
        <p:nvPicPr>
          <p:cNvPr id="108" name="Picture 10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71134" y="3138625"/>
            <a:ext cx="627756" cy="627756"/>
          </a:xfrm>
          <a:prstGeom prst="rect">
            <a:avLst/>
          </a:prstGeom>
        </p:spPr>
      </p:pic>
      <p:grpSp>
        <p:nvGrpSpPr>
          <p:cNvPr id="99" name="Group 98"/>
          <p:cNvGrpSpPr/>
          <p:nvPr/>
        </p:nvGrpSpPr>
        <p:grpSpPr>
          <a:xfrm>
            <a:off x="5464123" y="3110599"/>
            <a:ext cx="1500800" cy="627756"/>
            <a:chOff x="-1134317" y="2537304"/>
            <a:chExt cx="2723952" cy="1139378"/>
          </a:xfrm>
        </p:grpSpPr>
        <p:pic>
          <p:nvPicPr>
            <p:cNvPr id="100" name="Picture 9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34317" y="2614872"/>
              <a:ext cx="1005095" cy="1005095"/>
            </a:xfrm>
            <a:prstGeom prst="rect">
              <a:avLst/>
            </a:prstGeom>
          </p:spPr>
        </p:pic>
        <p:pic>
          <p:nvPicPr>
            <p:cNvPr id="101" name="Picture 10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4540" y="2658858"/>
              <a:ext cx="1005095" cy="1005095"/>
            </a:xfrm>
            <a:prstGeom prst="rect">
              <a:avLst/>
            </a:prstGeom>
          </p:spPr>
        </p:pic>
        <p:pic>
          <p:nvPicPr>
            <p:cNvPr id="102" name="Picture 10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2030" y="2537304"/>
              <a:ext cx="1139378" cy="1139378"/>
            </a:xfrm>
            <a:prstGeom prst="rect">
              <a:avLst/>
            </a:prstGeom>
          </p:spPr>
        </p:pic>
      </p:gr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12</a:t>
            </a:fld>
            <a:endParaRPr lang="en-US" dirty="0"/>
          </a:p>
        </p:txBody>
      </p:sp>
    </p:spTree>
    <p:extLst>
      <p:ext uri="{BB962C8B-B14F-4D97-AF65-F5344CB8AC3E}">
        <p14:creationId xmlns:p14="http://schemas.microsoft.com/office/powerpoint/2010/main" val="290932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413786" y="1061990"/>
            <a:ext cx="8681105" cy="2245436"/>
          </a:xfrm>
          <a:prstGeom prst="roundRect">
            <a:avLst/>
          </a:prstGeom>
          <a:solidFill>
            <a:schemeClr val="bg1">
              <a:lumMod val="9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endParaRPr lang="en-US" sz="1333" b="1" dirty="0">
              <a:solidFill>
                <a:srgbClr val="003C71"/>
              </a:solidFill>
              <a:latin typeface="Intel Clear"/>
            </a:endParaRPr>
          </a:p>
        </p:txBody>
      </p:sp>
      <p:sp>
        <p:nvSpPr>
          <p:cNvPr id="3" name="Slide Number Placeholder 2"/>
          <p:cNvSpPr>
            <a:spLocks noGrp="1"/>
          </p:cNvSpPr>
          <p:nvPr>
            <p:ph type="sldNum" sz="quarter" idx="12"/>
          </p:nvPr>
        </p:nvSpPr>
        <p:spPr>
          <a:xfrm>
            <a:off x="11627909" y="6413490"/>
            <a:ext cx="380027" cy="365125"/>
          </a:xfrm>
        </p:spPr>
        <p:txBody>
          <a:bodyPr/>
          <a:lstStyle/>
          <a:p>
            <a:pPr defTabSz="609585"/>
            <a:fld id="{EE2556C5-CE8C-6547-B838-EA80C61A4AF7}" type="slidenum">
              <a:rPr lang="en-US">
                <a:solidFill>
                  <a:prstClr val="white"/>
                </a:solidFill>
                <a:latin typeface="Intel Clear"/>
              </a:rPr>
              <a:pPr defTabSz="609585"/>
              <a:t>13</a:t>
            </a:fld>
            <a:endParaRPr lang="en-US" dirty="0">
              <a:solidFill>
                <a:prstClr val="white"/>
              </a:solidFill>
              <a:latin typeface="Intel Clear"/>
            </a:endParaRPr>
          </a:p>
        </p:txBody>
      </p:sp>
      <p:sp>
        <p:nvSpPr>
          <p:cNvPr id="48" name="Title 2"/>
          <p:cNvSpPr>
            <a:spLocks noGrp="1"/>
          </p:cNvSpPr>
          <p:nvPr>
            <p:ph type="title"/>
          </p:nvPr>
        </p:nvSpPr>
        <p:spPr>
          <a:xfrm>
            <a:off x="295847" y="76537"/>
            <a:ext cx="11794239" cy="813273"/>
          </a:xfrm>
        </p:spPr>
        <p:txBody>
          <a:bodyPr vert="horz" lIns="0" tIns="0" rIns="0" bIns="0" rtlCol="0" anchor="t" anchorCtr="0">
            <a:noAutofit/>
          </a:bodyPr>
          <a:lstStyle/>
          <a:p>
            <a:r>
              <a:rPr lang="en-US" dirty="0">
                <a:latin typeface="+mj-lt"/>
                <a:cs typeface="Intel Clear Pro Bold"/>
              </a:rPr>
              <a:t>Deep Learning vs. Traditional Computer Vision</a:t>
            </a:r>
            <a:br>
              <a:rPr lang="en-US" dirty="0">
                <a:latin typeface="+mj-lt"/>
                <a:cs typeface="Intel Clear Pro Bold"/>
              </a:rPr>
            </a:br>
            <a:r>
              <a:rPr lang="en-US" sz="1867" dirty="0">
                <a:solidFill>
                  <a:schemeClr val="accent1"/>
                </a:solidFill>
                <a:latin typeface="+mj-lt"/>
                <a:cs typeface="Intel Clear Pro Bold"/>
              </a:rPr>
              <a:t>Intel® Computer Vision SDK has tools for an end to end vision pipeline</a:t>
            </a:r>
          </a:p>
        </p:txBody>
      </p:sp>
      <p:cxnSp>
        <p:nvCxnSpPr>
          <p:cNvPr id="8" name="Straight Connector 7"/>
          <p:cNvCxnSpPr/>
          <p:nvPr/>
        </p:nvCxnSpPr>
        <p:spPr>
          <a:xfrm flipV="1">
            <a:off x="2266697" y="2894241"/>
            <a:ext cx="8887481" cy="1415"/>
          </a:xfrm>
          <a:prstGeom prst="line">
            <a:avLst/>
          </a:prstGeom>
          <a:ln>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5847" y="2193032"/>
            <a:ext cx="1487780" cy="820481"/>
          </a:xfrm>
          <a:prstGeom prst="rect">
            <a:avLst/>
          </a:prstGeom>
          <a:noFill/>
        </p:spPr>
        <p:txBody>
          <a:bodyPr vert="horz" wrap="square" lIns="0" tIns="0" rIns="0" bIns="0" rtlCol="0">
            <a:spAutoFit/>
          </a:bodyPr>
          <a:lstStyle/>
          <a:p>
            <a:pPr defTabSz="609570"/>
            <a:r>
              <a:rPr lang="en-US" sz="1333" b="1" dirty="0">
                <a:solidFill>
                  <a:srgbClr val="003C71"/>
                </a:solidFill>
                <a:latin typeface="Intel Clear"/>
              </a:rPr>
              <a:t>Pre-trained Optimized </a:t>
            </a:r>
            <a:br>
              <a:rPr lang="en-US" sz="1333" b="1" dirty="0">
                <a:solidFill>
                  <a:srgbClr val="003C71"/>
                </a:solidFill>
                <a:latin typeface="Intel Clear"/>
              </a:rPr>
            </a:br>
            <a:r>
              <a:rPr lang="en-US" sz="1333" b="1" dirty="0">
                <a:solidFill>
                  <a:srgbClr val="003C71"/>
                </a:solidFill>
                <a:latin typeface="Intel Clear"/>
              </a:rPr>
              <a:t>Deep Learning Models</a:t>
            </a:r>
          </a:p>
        </p:txBody>
      </p:sp>
      <p:sp>
        <p:nvSpPr>
          <p:cNvPr id="16" name="TextBox 15"/>
          <p:cNvSpPr txBox="1"/>
          <p:nvPr/>
        </p:nvSpPr>
        <p:spPr>
          <a:xfrm>
            <a:off x="11268671" y="2588567"/>
            <a:ext cx="924933" cy="820481"/>
          </a:xfrm>
          <a:prstGeom prst="rect">
            <a:avLst/>
          </a:prstGeom>
          <a:noFill/>
        </p:spPr>
        <p:txBody>
          <a:bodyPr vert="horz" wrap="none" lIns="0" tIns="0" rIns="0" bIns="0" rtlCol="0">
            <a:spAutoFit/>
          </a:bodyPr>
          <a:lstStyle/>
          <a:p>
            <a:pPr defTabSz="609570"/>
            <a:r>
              <a:rPr lang="en-US" sz="1333" b="1" dirty="0">
                <a:solidFill>
                  <a:srgbClr val="003C71"/>
                </a:solidFill>
                <a:latin typeface="Intel Clear"/>
              </a:rPr>
              <a:t>Intel</a:t>
            </a:r>
            <a:br>
              <a:rPr lang="en-US" sz="1333" b="1" dirty="0">
                <a:solidFill>
                  <a:srgbClr val="003C71"/>
                </a:solidFill>
                <a:latin typeface="Intel Clear"/>
              </a:rPr>
            </a:br>
            <a:r>
              <a:rPr lang="en-US" sz="1333" b="1" dirty="0">
                <a:solidFill>
                  <a:srgbClr val="003C71"/>
                </a:solidFill>
                <a:latin typeface="Intel Clear"/>
              </a:rPr>
              <a:t>Hardware</a:t>
            </a:r>
            <a:br>
              <a:rPr lang="en-US" sz="1333" b="1" dirty="0">
                <a:solidFill>
                  <a:srgbClr val="003C71"/>
                </a:solidFill>
                <a:latin typeface="Intel Clear"/>
              </a:rPr>
            </a:br>
            <a:r>
              <a:rPr lang="en-US" sz="1333" b="1" dirty="0">
                <a:solidFill>
                  <a:srgbClr val="003C71"/>
                </a:solidFill>
                <a:latin typeface="Intel Clear"/>
              </a:rPr>
              <a:t>Abstraction</a:t>
            </a:r>
          </a:p>
          <a:p>
            <a:pPr defTabSz="609570"/>
            <a:r>
              <a:rPr lang="en-US" sz="1333" b="1" dirty="0">
                <a:solidFill>
                  <a:srgbClr val="003C71"/>
                </a:solidFill>
                <a:latin typeface="Intel Clear"/>
              </a:rPr>
              <a:t>Layer</a:t>
            </a:r>
          </a:p>
        </p:txBody>
      </p:sp>
      <p:sp>
        <p:nvSpPr>
          <p:cNvPr id="21" name="TextBox 20"/>
          <p:cNvSpPr txBox="1"/>
          <p:nvPr/>
        </p:nvSpPr>
        <p:spPr>
          <a:xfrm>
            <a:off x="2585640" y="1802278"/>
            <a:ext cx="3293123" cy="225767"/>
          </a:xfrm>
          <a:prstGeom prst="rect">
            <a:avLst/>
          </a:prstGeom>
          <a:noFill/>
        </p:spPr>
        <p:txBody>
          <a:bodyPr vert="horz" wrap="square" lIns="0" tIns="0" rIns="0" bIns="0" rtlCol="0">
            <a:spAutoFit/>
          </a:bodyPr>
          <a:lstStyle/>
          <a:p>
            <a:pPr algn="ctr" defTabSz="609570"/>
            <a:r>
              <a:rPr lang="en-US" sz="1467" b="1" dirty="0">
                <a:solidFill>
                  <a:srgbClr val="003C71"/>
                </a:solidFill>
                <a:latin typeface="Intel Clear"/>
              </a:rPr>
              <a:t>API Solution</a:t>
            </a:r>
          </a:p>
        </p:txBody>
      </p:sp>
      <p:sp>
        <p:nvSpPr>
          <p:cNvPr id="22" name="TextBox 21"/>
          <p:cNvSpPr txBox="1"/>
          <p:nvPr/>
        </p:nvSpPr>
        <p:spPr>
          <a:xfrm>
            <a:off x="6670382" y="1834412"/>
            <a:ext cx="1187279" cy="225767"/>
          </a:xfrm>
          <a:prstGeom prst="rect">
            <a:avLst/>
          </a:prstGeom>
          <a:noFill/>
        </p:spPr>
        <p:txBody>
          <a:bodyPr vert="horz" wrap="square" lIns="0" tIns="0" rIns="0" bIns="0" rtlCol="0">
            <a:spAutoFit/>
          </a:bodyPr>
          <a:lstStyle/>
          <a:p>
            <a:pPr algn="ctr" defTabSz="609570"/>
            <a:r>
              <a:rPr lang="en-US" sz="1467" b="1" dirty="0">
                <a:solidFill>
                  <a:srgbClr val="003C71"/>
                </a:solidFill>
                <a:latin typeface="Intel Clear"/>
              </a:rPr>
              <a:t>API Solution</a:t>
            </a:r>
          </a:p>
        </p:txBody>
      </p:sp>
      <p:sp>
        <p:nvSpPr>
          <p:cNvPr id="23" name="TextBox 22"/>
          <p:cNvSpPr txBox="1"/>
          <p:nvPr/>
        </p:nvSpPr>
        <p:spPr>
          <a:xfrm>
            <a:off x="8779638" y="1856002"/>
            <a:ext cx="1854433" cy="205121"/>
          </a:xfrm>
          <a:prstGeom prst="rect">
            <a:avLst/>
          </a:prstGeom>
          <a:noFill/>
        </p:spPr>
        <p:txBody>
          <a:bodyPr vert="horz" wrap="square" lIns="0" tIns="0" rIns="0" bIns="0" rtlCol="0">
            <a:spAutoFit/>
          </a:bodyPr>
          <a:lstStyle/>
          <a:p>
            <a:pPr algn="ctr" defTabSz="609570"/>
            <a:r>
              <a:rPr lang="en-US" sz="1333" b="1" dirty="0">
                <a:solidFill>
                  <a:srgbClr val="003C71"/>
                </a:solidFill>
                <a:latin typeface="Intel Clear"/>
              </a:rPr>
              <a:t>Direct Coding Solution</a:t>
            </a:r>
          </a:p>
        </p:txBody>
      </p:sp>
      <p:cxnSp>
        <p:nvCxnSpPr>
          <p:cNvPr id="24" name="Straight Arrow Connector 23"/>
          <p:cNvCxnSpPr/>
          <p:nvPr/>
        </p:nvCxnSpPr>
        <p:spPr>
          <a:xfrm rot="5400000" flipH="1">
            <a:off x="6141624" y="2594736"/>
            <a:ext cx="3083" cy="406440"/>
          </a:xfrm>
          <a:prstGeom prst="straightConnector1">
            <a:avLst/>
          </a:prstGeom>
          <a:ln w="38100">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612374" y="2060116"/>
            <a:ext cx="3266389" cy="1104035"/>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defTabSz="609555"/>
            <a:r>
              <a:rPr lang="en-US" sz="1400" b="1" dirty="0">
                <a:solidFill>
                  <a:prstClr val="white"/>
                </a:solidFill>
                <a:latin typeface="Intel Clear"/>
              </a:rPr>
              <a:t>Deep Learning Deployment Toolkit</a:t>
            </a:r>
          </a:p>
        </p:txBody>
      </p:sp>
      <p:sp>
        <p:nvSpPr>
          <p:cNvPr id="26" name="Rectangle 25"/>
          <p:cNvSpPr/>
          <p:nvPr/>
        </p:nvSpPr>
        <p:spPr>
          <a:xfrm>
            <a:off x="6399223" y="2065294"/>
            <a:ext cx="1847891" cy="568972"/>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55">
              <a:lnSpc>
                <a:spcPts val="1333"/>
              </a:lnSpc>
            </a:pPr>
            <a:r>
              <a:rPr lang="en-US" sz="1333" b="1" dirty="0">
                <a:solidFill>
                  <a:srgbClr val="003C71"/>
                </a:solidFill>
                <a:latin typeface="Intel Clear"/>
              </a:rPr>
              <a:t>Computer Vision Libraries</a:t>
            </a:r>
          </a:p>
        </p:txBody>
      </p:sp>
      <p:sp>
        <p:nvSpPr>
          <p:cNvPr id="38" name="Rectangle 37"/>
          <p:cNvSpPr/>
          <p:nvPr/>
        </p:nvSpPr>
        <p:spPr>
          <a:xfrm>
            <a:off x="8786180" y="2071193"/>
            <a:ext cx="1847891" cy="563072"/>
          </a:xfrm>
          <a:prstGeom prst="rect">
            <a:avLst/>
          </a:prstGeom>
          <a:solidFill>
            <a:schemeClr val="tx2">
              <a:lumMod val="20000"/>
              <a:lumOff val="8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a:solidFill>
                  <a:srgbClr val="004280"/>
                </a:solidFill>
                <a:latin typeface="Intel Clear"/>
              </a:rPr>
              <a:t>Custom Code</a:t>
            </a:r>
          </a:p>
        </p:txBody>
      </p:sp>
      <p:sp>
        <p:nvSpPr>
          <p:cNvPr id="39" name="Rectangle 38"/>
          <p:cNvSpPr/>
          <p:nvPr/>
        </p:nvSpPr>
        <p:spPr>
          <a:xfrm>
            <a:off x="8788733" y="2759526"/>
            <a:ext cx="1317476" cy="404625"/>
          </a:xfrm>
          <a:prstGeom prst="rect">
            <a:avLst/>
          </a:prstGeom>
          <a:solidFill>
            <a:schemeClr val="tx2">
              <a:lumMod val="20000"/>
              <a:lumOff val="80000"/>
            </a:schemeClr>
          </a:solidFill>
          <a:ln w="952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a:solidFill>
                  <a:srgbClr val="004280"/>
                </a:solidFill>
                <a:latin typeface="Intel Clear"/>
              </a:rPr>
              <a:t>OpenCL™</a:t>
            </a:r>
          </a:p>
        </p:txBody>
      </p:sp>
      <p:sp>
        <p:nvSpPr>
          <p:cNvPr id="40" name="Rectangle 39"/>
          <p:cNvSpPr/>
          <p:nvPr/>
        </p:nvSpPr>
        <p:spPr>
          <a:xfrm>
            <a:off x="10101746" y="2759538"/>
            <a:ext cx="533145" cy="404613"/>
          </a:xfrm>
          <a:prstGeom prst="rect">
            <a:avLst/>
          </a:prstGeom>
          <a:solidFill>
            <a:schemeClr val="tx2">
              <a:lumMod val="20000"/>
              <a:lumOff val="80000"/>
            </a:schemeClr>
          </a:solidFill>
          <a:ln w="9525">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a:solidFill>
                  <a:srgbClr val="004280"/>
                </a:solidFill>
                <a:latin typeface="Intel Clear"/>
              </a:rPr>
              <a:t>C/C++</a:t>
            </a:r>
          </a:p>
        </p:txBody>
      </p:sp>
      <p:sp>
        <p:nvSpPr>
          <p:cNvPr id="65" name="Rectangle 64"/>
          <p:cNvSpPr/>
          <p:nvPr/>
        </p:nvSpPr>
        <p:spPr>
          <a:xfrm>
            <a:off x="6403619" y="2759536"/>
            <a:ext cx="1843495" cy="406997"/>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55"/>
            <a:r>
              <a:rPr lang="en-US" sz="1333" b="1" dirty="0" err="1">
                <a:solidFill>
                  <a:srgbClr val="003C71"/>
                </a:solidFill>
                <a:latin typeface="Intel Clear"/>
              </a:rPr>
              <a:t>OpenCV</a:t>
            </a:r>
            <a:r>
              <a:rPr lang="en-US" sz="1333" b="1" dirty="0">
                <a:solidFill>
                  <a:srgbClr val="003C71"/>
                </a:solidFill>
                <a:latin typeface="Intel Clear"/>
              </a:rPr>
              <a:t>*/</a:t>
            </a:r>
            <a:r>
              <a:rPr lang="en-US" sz="1333" b="1" dirty="0" err="1">
                <a:solidFill>
                  <a:srgbClr val="003C71"/>
                </a:solidFill>
                <a:latin typeface="Intel Clear"/>
              </a:rPr>
              <a:t>OpenVX</a:t>
            </a:r>
            <a:r>
              <a:rPr lang="en-US" sz="1333" b="1" dirty="0">
                <a:solidFill>
                  <a:srgbClr val="003C71"/>
                </a:solidFill>
                <a:latin typeface="Intel Clear"/>
              </a:rPr>
              <a:t>*</a:t>
            </a:r>
          </a:p>
        </p:txBody>
      </p:sp>
      <p:sp>
        <p:nvSpPr>
          <p:cNvPr id="2" name="TextBox 1"/>
          <p:cNvSpPr txBox="1"/>
          <p:nvPr/>
        </p:nvSpPr>
        <p:spPr>
          <a:xfrm>
            <a:off x="2704173" y="1087390"/>
            <a:ext cx="7421961" cy="306753"/>
          </a:xfrm>
          <a:prstGeom prst="rect">
            <a:avLst/>
          </a:prstGeom>
          <a:noFill/>
        </p:spPr>
        <p:txBody>
          <a:bodyPr vert="horz" wrap="square" lIns="0" tIns="0" rIns="0" bIns="0" rtlCol="0">
            <a:noAutofit/>
          </a:bodyPr>
          <a:lstStyle/>
          <a:p>
            <a:pPr algn="ctr" defTabSz="609585"/>
            <a:r>
              <a:rPr lang="en-US" sz="2133" b="1" dirty="0">
                <a:solidFill>
                  <a:srgbClr val="0071C5"/>
                </a:solidFill>
                <a:latin typeface="Intel Clear"/>
              </a:rPr>
              <a:t>Intel® Computer Vision SDK</a:t>
            </a:r>
          </a:p>
          <a:p>
            <a:pPr defTabSz="609585"/>
            <a:endParaRPr lang="en-US" sz="1467" dirty="0">
              <a:solidFill>
                <a:srgbClr val="003C71"/>
              </a:solidFill>
              <a:latin typeface="Intel Clear"/>
            </a:endParaRPr>
          </a:p>
        </p:txBody>
      </p:sp>
      <p:sp>
        <p:nvSpPr>
          <p:cNvPr id="72" name="Rectangle 71"/>
          <p:cNvSpPr/>
          <p:nvPr/>
        </p:nvSpPr>
        <p:spPr>
          <a:xfrm>
            <a:off x="3324033" y="3416091"/>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74" name="Rectangle 73"/>
          <p:cNvSpPr/>
          <p:nvPr/>
        </p:nvSpPr>
        <p:spPr>
          <a:xfrm>
            <a:off x="2508744" y="3409026"/>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sp>
        <p:nvSpPr>
          <p:cNvPr id="75" name="Rectangle 74"/>
          <p:cNvSpPr/>
          <p:nvPr/>
        </p:nvSpPr>
        <p:spPr>
          <a:xfrm>
            <a:off x="4166124" y="3416091"/>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FPGA</a:t>
            </a:r>
          </a:p>
        </p:txBody>
      </p:sp>
      <p:sp>
        <p:nvSpPr>
          <p:cNvPr id="76" name="Rectangle 75"/>
          <p:cNvSpPr/>
          <p:nvPr/>
        </p:nvSpPr>
        <p:spPr>
          <a:xfrm>
            <a:off x="7615085" y="3434141"/>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77" name="Rectangle 76"/>
          <p:cNvSpPr/>
          <p:nvPr/>
        </p:nvSpPr>
        <p:spPr>
          <a:xfrm>
            <a:off x="6778871" y="3426509"/>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pic>
        <p:nvPicPr>
          <p:cNvPr id="54" name="Picture 5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98990" y="1829382"/>
            <a:ext cx="442308" cy="153245"/>
          </a:xfrm>
          <a:prstGeom prst="rect">
            <a:avLst/>
          </a:prstGeom>
        </p:spPr>
      </p:pic>
      <p:cxnSp>
        <p:nvCxnSpPr>
          <p:cNvPr id="34" name="Straight Arrow Connector 33"/>
          <p:cNvCxnSpPr/>
          <p:nvPr/>
        </p:nvCxnSpPr>
        <p:spPr>
          <a:xfrm>
            <a:off x="1039738" y="2894240"/>
            <a:ext cx="1226959" cy="0"/>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987815" y="3416091"/>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VPU</a:t>
            </a:r>
          </a:p>
        </p:txBody>
      </p:sp>
      <p:sp>
        <p:nvSpPr>
          <p:cNvPr id="60" name="Rectangle 59"/>
          <p:cNvSpPr/>
          <p:nvPr/>
        </p:nvSpPr>
        <p:spPr>
          <a:xfrm>
            <a:off x="9812866" y="1335039"/>
            <a:ext cx="937159" cy="502795"/>
          </a:xfrm>
          <a:prstGeom prst="rect">
            <a:avLst/>
          </a:prstGeom>
          <a:solidFill>
            <a:schemeClr val="tx2"/>
          </a:solidFill>
          <a:ln w="9525" cap="flat" cmpd="sng" algn="ctr">
            <a:noFill/>
            <a:prstDash val="solid"/>
          </a:ln>
          <a:effectLst/>
        </p:spPr>
        <p:txBody>
          <a:bodyPr lIns="0" rIns="0" rtlCol="0" anchor="ctr"/>
          <a:lstStyle/>
          <a:p>
            <a:pPr algn="ctr" defTabSz="609570">
              <a:lnSpc>
                <a:spcPts val="1333"/>
              </a:lnSpc>
              <a:defRPr/>
            </a:pPr>
            <a:r>
              <a:rPr lang="en-US" sz="1333" b="1" kern="0" dirty="0">
                <a:solidFill>
                  <a:prstClr val="white"/>
                </a:solidFill>
                <a:latin typeface="Intel Clear"/>
              </a:rPr>
              <a:t>Intel® </a:t>
            </a:r>
          </a:p>
          <a:p>
            <a:pPr algn="ctr" defTabSz="609570">
              <a:lnSpc>
                <a:spcPts val="1333"/>
              </a:lnSpc>
              <a:defRPr/>
            </a:pPr>
            <a:r>
              <a:rPr lang="en-US" sz="1333" b="1" kern="0" dirty="0">
                <a:solidFill>
                  <a:prstClr val="white"/>
                </a:solidFill>
                <a:latin typeface="Intel Clear"/>
              </a:rPr>
              <a:t>Media SDK</a:t>
            </a:r>
          </a:p>
        </p:txBody>
      </p:sp>
      <p:sp>
        <p:nvSpPr>
          <p:cNvPr id="27" name="TextBox 26"/>
          <p:cNvSpPr txBox="1"/>
          <p:nvPr/>
        </p:nvSpPr>
        <p:spPr>
          <a:xfrm>
            <a:off x="2734015" y="2517779"/>
            <a:ext cx="1402611" cy="419245"/>
          </a:xfrm>
          <a:prstGeom prst="rect">
            <a:avLst/>
          </a:prstGeom>
          <a:noFill/>
          <a:ln>
            <a:solidFill>
              <a:schemeClr val="accent2"/>
            </a:solidFill>
          </a:ln>
        </p:spPr>
        <p:txBody>
          <a:bodyPr vert="horz" wrap="square" lIns="0" tIns="0" rIns="0" bIns="0" rtlCol="0">
            <a:noAutofit/>
          </a:bodyPr>
          <a:lstStyle/>
          <a:p>
            <a:pPr algn="ctr" defTabSz="609585"/>
            <a:r>
              <a:rPr lang="en-US" sz="1400" b="1" dirty="0">
                <a:solidFill>
                  <a:prstClr val="white"/>
                </a:solidFill>
                <a:latin typeface="Intel Clear"/>
              </a:rPr>
              <a:t>Model </a:t>
            </a:r>
          </a:p>
          <a:p>
            <a:pPr algn="ctr" defTabSz="609585"/>
            <a:r>
              <a:rPr lang="en-US" sz="1400" b="1" dirty="0">
                <a:solidFill>
                  <a:prstClr val="white"/>
                </a:solidFill>
                <a:latin typeface="Intel Clear"/>
              </a:rPr>
              <a:t>Optimizer</a:t>
            </a:r>
          </a:p>
        </p:txBody>
      </p:sp>
      <p:sp>
        <p:nvSpPr>
          <p:cNvPr id="61" name="TextBox 60"/>
          <p:cNvSpPr txBox="1"/>
          <p:nvPr/>
        </p:nvSpPr>
        <p:spPr>
          <a:xfrm>
            <a:off x="4295792" y="2517779"/>
            <a:ext cx="1402611" cy="419245"/>
          </a:xfrm>
          <a:prstGeom prst="rect">
            <a:avLst/>
          </a:prstGeom>
          <a:noFill/>
          <a:ln>
            <a:solidFill>
              <a:schemeClr val="accent2"/>
            </a:solidFill>
          </a:ln>
        </p:spPr>
        <p:txBody>
          <a:bodyPr vert="horz" wrap="square" lIns="0" tIns="0" rIns="0" bIns="0" rtlCol="0">
            <a:noAutofit/>
          </a:bodyPr>
          <a:lstStyle/>
          <a:p>
            <a:pPr algn="ctr" defTabSz="609585"/>
            <a:r>
              <a:rPr lang="en-US" sz="1400" b="1" dirty="0">
                <a:solidFill>
                  <a:prstClr val="white"/>
                </a:solidFill>
                <a:latin typeface="Intel Clear"/>
              </a:rPr>
              <a:t>Inference</a:t>
            </a:r>
          </a:p>
          <a:p>
            <a:pPr algn="ctr" defTabSz="609585"/>
            <a:r>
              <a:rPr lang="en-US" sz="1400" b="1" dirty="0">
                <a:solidFill>
                  <a:prstClr val="white"/>
                </a:solidFill>
                <a:latin typeface="Intel Clear"/>
              </a:rPr>
              <a:t>Engine</a:t>
            </a:r>
          </a:p>
        </p:txBody>
      </p:sp>
      <p:sp>
        <p:nvSpPr>
          <p:cNvPr id="63" name="Rectangle 62"/>
          <p:cNvSpPr/>
          <p:nvPr/>
        </p:nvSpPr>
        <p:spPr>
          <a:xfrm>
            <a:off x="8587779" y="1333608"/>
            <a:ext cx="1147773" cy="502793"/>
          </a:xfrm>
          <a:prstGeom prst="rect">
            <a:avLst/>
          </a:prstGeom>
          <a:solidFill>
            <a:schemeClr val="tx2"/>
          </a:solidFill>
          <a:ln w="9525" cap="flat" cmpd="sng" algn="ctr">
            <a:noFill/>
            <a:prstDash val="solid"/>
          </a:ln>
          <a:effectLst/>
        </p:spPr>
        <p:txBody>
          <a:bodyPr lIns="0" rIns="0" rtlCol="0" anchor="ctr"/>
          <a:lstStyle/>
          <a:p>
            <a:pPr algn="ctr" defTabSz="609570">
              <a:lnSpc>
                <a:spcPts val="1333"/>
              </a:lnSpc>
              <a:defRPr/>
            </a:pPr>
            <a:r>
              <a:rPr lang="en-US" sz="1333" b="1" kern="0" dirty="0">
                <a:solidFill>
                  <a:prstClr val="white"/>
                </a:solidFill>
                <a:latin typeface="Intel Clear"/>
              </a:rPr>
              <a:t>Intel® SDK for OpenCL™ Applications</a:t>
            </a:r>
          </a:p>
        </p:txBody>
      </p:sp>
      <p:pic>
        <p:nvPicPr>
          <p:cNvPr id="106" name="Picture 10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1969" y="1204267"/>
            <a:ext cx="763260" cy="488444"/>
          </a:xfrm>
          <a:prstGeom prst="rect">
            <a:avLst/>
          </a:prstGeom>
        </p:spPr>
      </p:pic>
      <p:pic>
        <p:nvPicPr>
          <p:cNvPr id="107" name="Picture 106"/>
          <p:cNvPicPr>
            <a:picLocks noChangeAspect="1"/>
          </p:cNvPicPr>
          <p:nvPr/>
        </p:nvPicPr>
        <p:blipFill rotWithShape="1">
          <a:blip r:embed="rId5"/>
          <a:srcRect r="5434" b="3687"/>
          <a:stretch/>
        </p:blipFill>
        <p:spPr>
          <a:xfrm>
            <a:off x="433177" y="1799092"/>
            <a:ext cx="711471" cy="247733"/>
          </a:xfrm>
          <a:prstGeom prst="rect">
            <a:avLst/>
          </a:prstGeom>
        </p:spPr>
      </p:pic>
      <p:sp>
        <p:nvSpPr>
          <p:cNvPr id="15" name="TextBox 14"/>
          <p:cNvSpPr txBox="1"/>
          <p:nvPr/>
        </p:nvSpPr>
        <p:spPr>
          <a:xfrm>
            <a:off x="6413211" y="4031025"/>
            <a:ext cx="4597013" cy="359073"/>
          </a:xfrm>
          <a:prstGeom prst="rect">
            <a:avLst/>
          </a:prstGeom>
          <a:noFill/>
        </p:spPr>
        <p:txBody>
          <a:bodyPr vert="horz" wrap="square" lIns="0" tIns="0" rIns="0" bIns="0" rtlCol="0">
            <a:spAutoFit/>
          </a:bodyPr>
          <a:lstStyle/>
          <a:p>
            <a:pPr algn="ctr" defTabSz="609585">
              <a:lnSpc>
                <a:spcPts val="2800"/>
              </a:lnSpc>
            </a:pPr>
            <a:r>
              <a:rPr lang="en-US" sz="2933" dirty="0">
                <a:solidFill>
                  <a:srgbClr val="003C71"/>
                </a:solidFill>
                <a:latin typeface="Intel Clear Pro" panose="020B0804020202060201" pitchFamily="34" charset="0"/>
                <a:ea typeface="Intel Clear Pro" panose="020B0804020202060201" pitchFamily="34" charset="0"/>
                <a:cs typeface="Intel Clear Pro" panose="020B0804020202060201" pitchFamily="34" charset="0"/>
              </a:rPr>
              <a:t>TRADITIONAL Computer Vision</a:t>
            </a:r>
          </a:p>
        </p:txBody>
      </p:sp>
      <p:sp>
        <p:nvSpPr>
          <p:cNvPr id="58" name="TextBox 57"/>
          <p:cNvSpPr txBox="1"/>
          <p:nvPr/>
        </p:nvSpPr>
        <p:spPr>
          <a:xfrm>
            <a:off x="1397000" y="3938691"/>
            <a:ext cx="4565579" cy="451342"/>
          </a:xfrm>
          <a:prstGeom prst="rect">
            <a:avLst/>
          </a:prstGeom>
          <a:noFill/>
        </p:spPr>
        <p:txBody>
          <a:bodyPr vert="horz" wrap="square" lIns="0" tIns="0" rIns="0" bIns="0" rtlCol="0">
            <a:spAutoFit/>
          </a:bodyPr>
          <a:lstStyle/>
          <a:p>
            <a:pPr algn="ctr" defTabSz="609585"/>
            <a:r>
              <a:rPr lang="en-US" sz="2933" dirty="0">
                <a:solidFill>
                  <a:srgbClr val="003C71"/>
                </a:solidFill>
                <a:latin typeface="Intel Clear Pro" panose="020B0804020202060201" pitchFamily="34" charset="0"/>
                <a:ea typeface="Intel Clear Pro" panose="020B0804020202060201" pitchFamily="34" charset="0"/>
                <a:cs typeface="Intel Clear Pro" panose="020B0804020202060201" pitchFamily="34" charset="0"/>
              </a:rPr>
              <a:t>DEEP LEARNING Computer Vision</a:t>
            </a:r>
          </a:p>
        </p:txBody>
      </p:sp>
      <p:sp>
        <p:nvSpPr>
          <p:cNvPr id="45" name="Right Brace 44"/>
          <p:cNvSpPr/>
          <p:nvPr/>
        </p:nvSpPr>
        <p:spPr>
          <a:xfrm rot="5400000">
            <a:off x="4102128" y="1963442"/>
            <a:ext cx="306361" cy="3683047"/>
          </a:xfrm>
          <a:prstGeom prst="rightBrace">
            <a:avLst>
              <a:gd name="adj1" fmla="val 68148"/>
              <a:gd name="adj2" fmla="val 50000"/>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Intel Clear"/>
            </a:endParaRPr>
          </a:p>
        </p:txBody>
      </p:sp>
      <p:sp>
        <p:nvSpPr>
          <p:cNvPr id="46" name="Right Brace 45"/>
          <p:cNvSpPr/>
          <p:nvPr/>
        </p:nvSpPr>
        <p:spPr>
          <a:xfrm rot="5400000">
            <a:off x="8476477" y="1718527"/>
            <a:ext cx="306361" cy="4206871"/>
          </a:xfrm>
          <a:prstGeom prst="rightBrace">
            <a:avLst>
              <a:gd name="adj1" fmla="val 68148"/>
              <a:gd name="adj2" fmla="val 50000"/>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Intel Clear"/>
            </a:endParaRPr>
          </a:p>
        </p:txBody>
      </p:sp>
      <p:sp>
        <p:nvSpPr>
          <p:cNvPr id="6" name="TextBox 5"/>
          <p:cNvSpPr txBox="1"/>
          <p:nvPr/>
        </p:nvSpPr>
        <p:spPr>
          <a:xfrm>
            <a:off x="6526221" y="4501308"/>
            <a:ext cx="5249680" cy="1773685"/>
          </a:xfrm>
          <a:prstGeom prst="rect">
            <a:avLst/>
          </a:prstGeom>
          <a:noFill/>
        </p:spPr>
        <p:txBody>
          <a:bodyPr vert="horz" wrap="square" lIns="0" tIns="0" rIns="0" bIns="0" rtlCol="0">
            <a:noAutofit/>
          </a:bodyPr>
          <a:lstStyle/>
          <a:p>
            <a:pPr marL="228594" indent="-228594" defTabSz="609585">
              <a:buFont typeface="Wingdings" panose="05000000000000000000" pitchFamily="2" charset="2"/>
              <a:buChar char="§"/>
            </a:pPr>
            <a:r>
              <a:rPr lang="en-US" sz="1467" dirty="0">
                <a:solidFill>
                  <a:srgbClr val="003C71"/>
                </a:solidFill>
                <a:latin typeface="Intel Clear"/>
              </a:rPr>
              <a:t>Based on selection and connections of computational filters to abstract key features and correlating them to an object</a:t>
            </a:r>
          </a:p>
          <a:p>
            <a:pPr marL="228594" indent="-228594" defTabSz="609585">
              <a:buFont typeface="Wingdings" panose="05000000000000000000" pitchFamily="2" charset="2"/>
              <a:buChar char="§"/>
            </a:pPr>
            <a:r>
              <a:rPr lang="en-US" sz="1467" dirty="0">
                <a:solidFill>
                  <a:srgbClr val="003C71"/>
                </a:solidFill>
                <a:latin typeface="Intel Clear"/>
              </a:rPr>
              <a:t>Works well with well defined objects and controlled scene</a:t>
            </a:r>
          </a:p>
          <a:p>
            <a:pPr marL="228594" indent="-228594" defTabSz="609585">
              <a:buFont typeface="Wingdings" panose="05000000000000000000" pitchFamily="2" charset="2"/>
              <a:buChar char="§"/>
            </a:pPr>
            <a:r>
              <a:rPr lang="en-US" sz="1467" dirty="0">
                <a:solidFill>
                  <a:srgbClr val="003C71"/>
                </a:solidFill>
                <a:latin typeface="Intel Clear"/>
              </a:rPr>
              <a:t>Difficult to predict critical features in larger number of objects or varying scenes</a:t>
            </a:r>
          </a:p>
        </p:txBody>
      </p:sp>
      <p:sp>
        <p:nvSpPr>
          <p:cNvPr id="50" name="TextBox 49"/>
          <p:cNvSpPr txBox="1"/>
          <p:nvPr/>
        </p:nvSpPr>
        <p:spPr>
          <a:xfrm>
            <a:off x="1553059" y="4446133"/>
            <a:ext cx="4429387" cy="1766291"/>
          </a:xfrm>
          <a:prstGeom prst="rect">
            <a:avLst/>
          </a:prstGeom>
          <a:noFill/>
        </p:spPr>
        <p:txBody>
          <a:bodyPr vert="horz" wrap="square" lIns="0" tIns="0" rIns="0" bIns="0" rtlCol="0">
            <a:noAutofit/>
          </a:bodyPr>
          <a:lstStyle/>
          <a:p>
            <a:pPr marL="228594" indent="-228594" defTabSz="609585">
              <a:buFont typeface="Wingdings" panose="05000000000000000000" pitchFamily="2" charset="2"/>
              <a:buChar char="§"/>
            </a:pPr>
            <a:r>
              <a:rPr lang="en-US" sz="1467" dirty="0">
                <a:solidFill>
                  <a:srgbClr val="003C71"/>
                </a:solidFill>
                <a:latin typeface="Intel Clear"/>
              </a:rPr>
              <a:t>Based on application of a large number of filters to an image to extract features.</a:t>
            </a:r>
          </a:p>
          <a:p>
            <a:pPr marL="228594" indent="-228594" defTabSz="609585">
              <a:buFont typeface="Wingdings" panose="05000000000000000000" pitchFamily="2" charset="2"/>
              <a:buChar char="§"/>
            </a:pPr>
            <a:r>
              <a:rPr lang="en-US" sz="1467" dirty="0">
                <a:solidFill>
                  <a:srgbClr val="003C71"/>
                </a:solidFill>
                <a:latin typeface="Intel Clear"/>
              </a:rPr>
              <a:t>Features in the object(s) are analyzed with the goal of associating each input image with an output node for each type of object.</a:t>
            </a:r>
          </a:p>
          <a:p>
            <a:pPr marL="228594" indent="-228594" defTabSz="609585">
              <a:buFont typeface="Wingdings" panose="05000000000000000000" pitchFamily="2" charset="2"/>
              <a:buChar char="§"/>
            </a:pPr>
            <a:r>
              <a:rPr lang="en-US" sz="1467" dirty="0">
                <a:solidFill>
                  <a:srgbClr val="003C71"/>
                </a:solidFill>
                <a:latin typeface="Intel Clear"/>
              </a:rPr>
              <a:t>Values are assigned to output node representing the probability that the image is the object associated with the output node. </a:t>
            </a:r>
          </a:p>
        </p:txBody>
      </p:sp>
      <p:sp>
        <p:nvSpPr>
          <p:cNvPr id="44" name="Rectangle 43"/>
          <p:cNvSpPr/>
          <p:nvPr/>
        </p:nvSpPr>
        <p:spPr>
          <a:xfrm>
            <a:off x="6502498" y="1500705"/>
            <a:ext cx="803183" cy="286191"/>
          </a:xfrm>
          <a:prstGeom prst="rect">
            <a:avLst/>
          </a:prstGeom>
          <a:solidFill>
            <a:schemeClr val="tx2"/>
          </a:solidFill>
          <a:ln w="9525" cap="flat" cmpd="sng" algn="ctr">
            <a:noFill/>
            <a:prstDash val="solid"/>
          </a:ln>
          <a:effectLst/>
        </p:spPr>
        <p:txBody>
          <a:bodyPr lIns="0" rIns="0" rtlCol="0" anchor="ctr"/>
          <a:lstStyle/>
          <a:p>
            <a:pPr algn="ctr" defTabSz="609570">
              <a:lnSpc>
                <a:spcPts val="1333"/>
              </a:lnSpc>
              <a:defRPr/>
            </a:pPr>
            <a:r>
              <a:rPr lang="en-US" sz="1333" b="1" kern="0" dirty="0" err="1">
                <a:solidFill>
                  <a:prstClr val="white"/>
                </a:solidFill>
                <a:latin typeface="Intel Clear"/>
              </a:rPr>
              <a:t>OpenCV</a:t>
            </a:r>
            <a:r>
              <a:rPr lang="en-US" sz="1333" b="1" kern="0" dirty="0">
                <a:solidFill>
                  <a:prstClr val="white"/>
                </a:solidFill>
                <a:latin typeface="Intel Clear"/>
              </a:rPr>
              <a:t>*</a:t>
            </a:r>
          </a:p>
        </p:txBody>
      </p:sp>
      <p:sp>
        <p:nvSpPr>
          <p:cNvPr id="47" name="Rectangle 46"/>
          <p:cNvSpPr/>
          <p:nvPr/>
        </p:nvSpPr>
        <p:spPr>
          <a:xfrm>
            <a:off x="7401719" y="1510350"/>
            <a:ext cx="803183" cy="286191"/>
          </a:xfrm>
          <a:prstGeom prst="rect">
            <a:avLst/>
          </a:prstGeom>
          <a:solidFill>
            <a:schemeClr val="tx2"/>
          </a:solidFill>
          <a:ln w="9525" cap="flat" cmpd="sng" algn="ctr">
            <a:noFill/>
            <a:prstDash val="solid"/>
          </a:ln>
          <a:effectLst/>
        </p:spPr>
        <p:txBody>
          <a:bodyPr lIns="0" rIns="0" rtlCol="0" anchor="ctr"/>
          <a:lstStyle/>
          <a:p>
            <a:pPr algn="ctr" defTabSz="609570">
              <a:lnSpc>
                <a:spcPts val="1333"/>
              </a:lnSpc>
              <a:defRPr/>
            </a:pPr>
            <a:r>
              <a:rPr lang="en-US" sz="1333" b="1" kern="0" dirty="0" err="1">
                <a:solidFill>
                  <a:prstClr val="white"/>
                </a:solidFill>
                <a:latin typeface="Intel Clear"/>
              </a:rPr>
              <a:t>OpenVX</a:t>
            </a:r>
            <a:r>
              <a:rPr lang="en-US" sz="1333" b="1" kern="0" dirty="0">
                <a:solidFill>
                  <a:prstClr val="white"/>
                </a:solidFill>
                <a:latin typeface="Intel Clear"/>
              </a:rPr>
              <a:t>*</a:t>
            </a:r>
          </a:p>
        </p:txBody>
      </p:sp>
      <p:sp>
        <p:nvSpPr>
          <p:cNvPr id="51" name="Rectangle 50"/>
          <p:cNvSpPr/>
          <p:nvPr/>
        </p:nvSpPr>
        <p:spPr>
          <a:xfrm>
            <a:off x="9924602" y="3424814"/>
            <a:ext cx="485151"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GPU</a:t>
            </a:r>
          </a:p>
        </p:txBody>
      </p:sp>
      <p:sp>
        <p:nvSpPr>
          <p:cNvPr id="52" name="Rectangle 51"/>
          <p:cNvSpPr/>
          <p:nvPr/>
        </p:nvSpPr>
        <p:spPr>
          <a:xfrm>
            <a:off x="9088388" y="3417182"/>
            <a:ext cx="485149" cy="246860"/>
          </a:xfrm>
          <a:prstGeom prst="rect">
            <a:avLst/>
          </a:prstGeom>
          <a:solidFill>
            <a:srgbClr val="003C71"/>
          </a:solidFill>
          <a:ln w="25400" cap="flat" cmpd="sng" algn="ctr">
            <a:solidFill>
              <a:sysClr val="windowText" lastClr="000000">
                <a:lumMod val="50000"/>
                <a:lumOff val="50000"/>
              </a:sysClr>
            </a:solidFill>
            <a:prstDash val="solid"/>
          </a:ln>
          <a:effectLst/>
        </p:spPr>
        <p:txBody>
          <a:bodyPr lIns="0" rIns="0" rtlCol="0" anchor="ctr"/>
          <a:lstStyle/>
          <a:p>
            <a:pPr algn="ctr" defTabSz="609570">
              <a:defRPr/>
            </a:pPr>
            <a:r>
              <a:rPr lang="en-US" sz="1467" b="1" kern="0" dirty="0">
                <a:solidFill>
                  <a:prstClr val="white"/>
                </a:solidFill>
                <a:latin typeface="Intel Clear"/>
              </a:rPr>
              <a:t>CPU</a:t>
            </a:r>
          </a:p>
        </p:txBody>
      </p:sp>
      <p:sp>
        <p:nvSpPr>
          <p:cNvPr id="53" name="TextBox 52"/>
          <p:cNvSpPr txBox="1"/>
          <p:nvPr/>
        </p:nvSpPr>
        <p:spPr>
          <a:xfrm>
            <a:off x="4055690" y="6559787"/>
            <a:ext cx="3901709" cy="143565"/>
          </a:xfrm>
          <a:prstGeom prst="rect">
            <a:avLst/>
          </a:prstGeom>
          <a:noFill/>
        </p:spPr>
        <p:txBody>
          <a:bodyPr vert="horz" wrap="none" lIns="0" tIns="0" rIns="0" bIns="0" rtlCol="0">
            <a:spAutoFit/>
          </a:bodyPr>
          <a:lstStyle/>
          <a:p>
            <a:pPr defTabSz="609585"/>
            <a:r>
              <a:rPr lang="en-US" sz="933" dirty="0" err="1">
                <a:solidFill>
                  <a:srgbClr val="B1BABF"/>
                </a:solidFill>
                <a:latin typeface="Intel Clear"/>
              </a:rPr>
              <a:t>OpenVX</a:t>
            </a:r>
            <a:r>
              <a:rPr lang="en-US" sz="933" dirty="0">
                <a:solidFill>
                  <a:srgbClr val="B1BABF"/>
                </a:solidFill>
                <a:latin typeface="Intel Clear"/>
              </a:rPr>
              <a:t> and the </a:t>
            </a:r>
            <a:r>
              <a:rPr lang="en-US" sz="933" dirty="0" err="1">
                <a:solidFill>
                  <a:srgbClr val="B1BABF"/>
                </a:solidFill>
                <a:latin typeface="Intel Clear"/>
              </a:rPr>
              <a:t>OpenVX</a:t>
            </a:r>
            <a:r>
              <a:rPr lang="en-US" sz="933" dirty="0">
                <a:solidFill>
                  <a:srgbClr val="B1BABF"/>
                </a:solidFill>
                <a:latin typeface="Intel Clear"/>
              </a:rPr>
              <a:t> logo are trademarks of the Khronos Group Inc.</a:t>
            </a:r>
          </a:p>
        </p:txBody>
      </p:sp>
    </p:spTree>
    <p:extLst>
      <p:ext uri="{BB962C8B-B14F-4D97-AF65-F5344CB8AC3E}">
        <p14:creationId xmlns:p14="http://schemas.microsoft.com/office/powerpoint/2010/main" val="163846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701135" y="300383"/>
            <a:ext cx="2494204" cy="5928139"/>
            <a:chOff x="5775851" y="225287"/>
            <a:chExt cx="1870653" cy="4446104"/>
          </a:xfrm>
        </p:grpSpPr>
        <p:sp>
          <p:nvSpPr>
            <p:cNvPr id="46" name="Rounded Rectangle 45"/>
            <p:cNvSpPr/>
            <p:nvPr/>
          </p:nvSpPr>
          <p:spPr>
            <a:xfrm>
              <a:off x="5775851" y="225287"/>
              <a:ext cx="1870653" cy="4446104"/>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algn="ctr" defTabSz="914332"/>
              <a:endParaRPr lang="en-US" sz="2800" kern="0">
                <a:solidFill>
                  <a:schemeClr val="tx2">
                    <a:lumMod val="75000"/>
                  </a:schemeClr>
                </a:solidFill>
                <a:latin typeface="Intel Clear Pro"/>
              </a:endParaRPr>
            </a:p>
          </p:txBody>
        </p:sp>
        <p:sp>
          <p:nvSpPr>
            <p:cNvPr id="50" name="TextBox 49"/>
            <p:cNvSpPr txBox="1"/>
            <p:nvPr/>
          </p:nvSpPr>
          <p:spPr>
            <a:xfrm>
              <a:off x="5912449" y="452823"/>
              <a:ext cx="1607411" cy="1908599"/>
            </a:xfrm>
            <a:prstGeom prst="rect">
              <a:avLst/>
            </a:prstGeom>
            <a:noFill/>
          </p:spPr>
          <p:txBody>
            <a:bodyPr vert="horz" wrap="none" lIns="0" tIns="0" rIns="0" bIns="0" rtlCol="0">
              <a:spAutoFit/>
            </a:bodyPr>
            <a:lstStyle/>
            <a:p>
              <a:pPr algn="ctr"/>
              <a:r>
                <a:rPr lang="en-US" sz="2400" b="1" dirty="0">
                  <a:solidFill>
                    <a:srgbClr val="FD9208"/>
                  </a:solidFill>
                </a:rPr>
                <a:t>Optimize</a:t>
              </a:r>
              <a:r>
                <a:rPr lang="en-US" sz="1867" b="1" dirty="0">
                  <a:solidFill>
                    <a:srgbClr val="003C71"/>
                  </a:solidFill>
                </a:rPr>
                <a:t>/</a:t>
              </a:r>
            </a:p>
            <a:p>
              <a:pPr algn="ctr"/>
              <a:r>
                <a:rPr lang="en-US" sz="2400" b="1" dirty="0">
                  <a:solidFill>
                    <a:srgbClr val="FD9208"/>
                  </a:solidFill>
                </a:rPr>
                <a:t>Hetero</a:t>
              </a:r>
            </a:p>
            <a:p>
              <a:pPr algn="ctr"/>
              <a:endParaRPr lang="en-US" sz="1467" b="1" dirty="0">
                <a:solidFill>
                  <a:srgbClr val="003C71"/>
                </a:solidFill>
              </a:endParaRPr>
            </a:p>
            <a:p>
              <a:endParaRPr lang="en-US" sz="1467" b="1" dirty="0">
                <a:solidFill>
                  <a:srgbClr val="003C71"/>
                </a:solidFill>
              </a:endParaRPr>
            </a:p>
            <a:p>
              <a:r>
                <a:rPr lang="en-US" sz="1467" dirty="0">
                  <a:solidFill>
                    <a:srgbClr val="003C71"/>
                  </a:solidFill>
                </a:rPr>
                <a:t>Inference-Engine</a:t>
              </a:r>
            </a:p>
            <a:p>
              <a:r>
                <a:rPr lang="en-US" sz="1467" dirty="0">
                  <a:solidFill>
                    <a:srgbClr val="003C71"/>
                  </a:solidFill>
                </a:rPr>
                <a:t>Support multiple devices</a:t>
              </a:r>
            </a:p>
            <a:p>
              <a:r>
                <a:rPr lang="en-US" sz="1467" dirty="0">
                  <a:solidFill>
                    <a:srgbClr val="003C71"/>
                  </a:solidFill>
                </a:rPr>
                <a:t>For heterogeneous flows</a:t>
              </a:r>
            </a:p>
            <a:p>
              <a:endParaRPr lang="en-US" sz="1467" dirty="0">
                <a:solidFill>
                  <a:srgbClr val="003C71"/>
                </a:solidFill>
              </a:endParaRPr>
            </a:p>
            <a:p>
              <a:r>
                <a:rPr lang="en-US" sz="1467" dirty="0">
                  <a:solidFill>
                    <a:srgbClr val="003C71"/>
                  </a:solidFill>
                </a:rPr>
                <a:t>Device level optimization</a:t>
              </a:r>
            </a:p>
            <a:p>
              <a:endParaRPr lang="en-US" sz="1467" dirty="0">
                <a:solidFill>
                  <a:srgbClr val="003C71"/>
                </a:solidFill>
              </a:endParaRPr>
            </a:p>
          </p:txBody>
        </p:sp>
      </p:grpSp>
      <p:grpSp>
        <p:nvGrpSpPr>
          <p:cNvPr id="2" name="Group 1"/>
          <p:cNvGrpSpPr/>
          <p:nvPr/>
        </p:nvGrpSpPr>
        <p:grpSpPr>
          <a:xfrm>
            <a:off x="2940136" y="300383"/>
            <a:ext cx="2077547" cy="5928139"/>
            <a:chOff x="2205101" y="225287"/>
            <a:chExt cx="1558160" cy="4446104"/>
          </a:xfrm>
        </p:grpSpPr>
        <p:sp>
          <p:nvSpPr>
            <p:cNvPr id="44" name="Rounded Rectangle 43"/>
            <p:cNvSpPr/>
            <p:nvPr/>
          </p:nvSpPr>
          <p:spPr>
            <a:xfrm>
              <a:off x="2205101" y="225287"/>
              <a:ext cx="1558160" cy="4446104"/>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algn="ctr" defTabSz="914332"/>
              <a:endParaRPr lang="en-US" sz="2800" kern="0">
                <a:solidFill>
                  <a:schemeClr val="tx2">
                    <a:lumMod val="75000"/>
                  </a:schemeClr>
                </a:solidFill>
                <a:latin typeface="Intel Clear Pro"/>
              </a:endParaRPr>
            </a:p>
          </p:txBody>
        </p:sp>
        <p:sp>
          <p:nvSpPr>
            <p:cNvPr id="48" name="TextBox 47"/>
            <p:cNvSpPr txBox="1"/>
            <p:nvPr/>
          </p:nvSpPr>
          <p:spPr>
            <a:xfrm>
              <a:off x="2240587" y="452823"/>
              <a:ext cx="1487186" cy="1908599"/>
            </a:xfrm>
            <a:prstGeom prst="rect">
              <a:avLst/>
            </a:prstGeom>
            <a:noFill/>
          </p:spPr>
          <p:txBody>
            <a:bodyPr vert="horz" wrap="none" lIns="0" tIns="0" rIns="0" bIns="0" rtlCol="0">
              <a:spAutoFit/>
            </a:bodyPr>
            <a:lstStyle/>
            <a:p>
              <a:pPr algn="ctr"/>
              <a:r>
                <a:rPr lang="en-US" sz="2400" b="1" dirty="0">
                  <a:solidFill>
                    <a:srgbClr val="FD9208"/>
                  </a:solidFill>
                </a:rPr>
                <a:t>Prepare</a:t>
              </a:r>
            </a:p>
            <a:p>
              <a:pPr algn="ctr"/>
              <a:r>
                <a:rPr lang="en-US" sz="2400" b="1" dirty="0">
                  <a:solidFill>
                    <a:srgbClr val="FD9208"/>
                  </a:solidFill>
                </a:rPr>
                <a:t>Optimize</a:t>
              </a:r>
            </a:p>
            <a:p>
              <a:pPr algn="ctr"/>
              <a:endParaRPr lang="en-US" sz="1467" b="1" dirty="0">
                <a:solidFill>
                  <a:srgbClr val="003C71"/>
                </a:solidFill>
              </a:endParaRPr>
            </a:p>
            <a:p>
              <a:r>
                <a:rPr lang="en-US" sz="1467" b="1" dirty="0">
                  <a:solidFill>
                    <a:srgbClr val="003C71"/>
                  </a:solidFill>
                </a:rPr>
                <a:t>Model Optimizer </a:t>
              </a:r>
            </a:p>
            <a:p>
              <a:r>
                <a:rPr lang="en-US" sz="1467" dirty="0">
                  <a:solidFill>
                    <a:srgbClr val="003C71"/>
                  </a:solidFill>
                </a:rPr>
                <a:t>-Converting </a:t>
              </a:r>
            </a:p>
            <a:p>
              <a:r>
                <a:rPr lang="en-US" sz="1467" dirty="0">
                  <a:solidFill>
                    <a:srgbClr val="003C71"/>
                  </a:solidFill>
                </a:rPr>
                <a:t>-Optimizing</a:t>
              </a:r>
            </a:p>
            <a:p>
              <a:r>
                <a:rPr lang="en-US" sz="1467" dirty="0">
                  <a:solidFill>
                    <a:srgbClr val="003C71"/>
                  </a:solidFill>
                </a:rPr>
                <a:t>-Preparing to inference</a:t>
              </a:r>
            </a:p>
            <a:p>
              <a:endParaRPr lang="en-US" sz="1467" dirty="0">
                <a:solidFill>
                  <a:srgbClr val="003C71"/>
                </a:solidFill>
              </a:endParaRPr>
            </a:p>
            <a:p>
              <a:r>
                <a:rPr lang="en-US" sz="1467" dirty="0">
                  <a:solidFill>
                    <a:srgbClr val="003C71"/>
                  </a:solidFill>
                </a:rPr>
                <a:t>(device agnostic,</a:t>
              </a:r>
            </a:p>
            <a:p>
              <a:r>
                <a:rPr lang="en-US" sz="1467" dirty="0">
                  <a:solidFill>
                    <a:srgbClr val="003C71"/>
                  </a:solidFill>
                </a:rPr>
                <a:t>Generic optimization)</a:t>
              </a:r>
            </a:p>
          </p:txBody>
        </p:sp>
      </p:grpSp>
      <p:grpSp>
        <p:nvGrpSpPr>
          <p:cNvPr id="3" name="Group 2"/>
          <p:cNvGrpSpPr/>
          <p:nvPr/>
        </p:nvGrpSpPr>
        <p:grpSpPr>
          <a:xfrm>
            <a:off x="5351557" y="300383"/>
            <a:ext cx="2077547" cy="5928139"/>
            <a:chOff x="4013667" y="225287"/>
            <a:chExt cx="1558160" cy="4446104"/>
          </a:xfrm>
        </p:grpSpPr>
        <p:sp>
          <p:nvSpPr>
            <p:cNvPr id="45" name="Rounded Rectangle 44"/>
            <p:cNvSpPr/>
            <p:nvPr/>
          </p:nvSpPr>
          <p:spPr>
            <a:xfrm>
              <a:off x="4013667" y="225287"/>
              <a:ext cx="1558160" cy="4446104"/>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algn="ctr" defTabSz="914332"/>
              <a:endParaRPr lang="en-US" sz="2800" kern="0">
                <a:solidFill>
                  <a:schemeClr val="tx2">
                    <a:lumMod val="75000"/>
                  </a:schemeClr>
                </a:solidFill>
                <a:latin typeface="Intel Clear Pro"/>
              </a:endParaRPr>
            </a:p>
          </p:txBody>
        </p:sp>
        <p:sp>
          <p:nvSpPr>
            <p:cNvPr id="49" name="TextBox 48"/>
            <p:cNvSpPr txBox="1"/>
            <p:nvPr/>
          </p:nvSpPr>
          <p:spPr>
            <a:xfrm>
              <a:off x="4146757" y="452823"/>
              <a:ext cx="1327864" cy="1800926"/>
            </a:xfrm>
            <a:prstGeom prst="rect">
              <a:avLst/>
            </a:prstGeom>
            <a:noFill/>
          </p:spPr>
          <p:txBody>
            <a:bodyPr vert="horz" wrap="none" lIns="0" tIns="0" rIns="0" bIns="0" rtlCol="0">
              <a:spAutoFit/>
            </a:bodyPr>
            <a:lstStyle/>
            <a:p>
              <a:pPr algn="ctr"/>
              <a:r>
                <a:rPr lang="en-US" sz="2400" b="1" dirty="0">
                  <a:solidFill>
                    <a:srgbClr val="FD9208"/>
                  </a:solidFill>
                </a:rPr>
                <a:t>Inference</a:t>
              </a:r>
            </a:p>
            <a:p>
              <a:pPr algn="ctr"/>
              <a:endParaRPr lang="en-US" sz="1467" b="1" dirty="0">
                <a:solidFill>
                  <a:srgbClr val="003C71"/>
                </a:solidFill>
              </a:endParaRPr>
            </a:p>
            <a:p>
              <a:endParaRPr lang="en-US" sz="1467" b="1" dirty="0">
                <a:solidFill>
                  <a:srgbClr val="003C71"/>
                </a:solidFill>
              </a:endParaRPr>
            </a:p>
            <a:p>
              <a:endParaRPr lang="en-US" sz="1467" b="1" dirty="0">
                <a:solidFill>
                  <a:srgbClr val="003C71"/>
                </a:solidFill>
              </a:endParaRPr>
            </a:p>
            <a:p>
              <a:r>
                <a:rPr lang="en-US" sz="1467" b="1" dirty="0">
                  <a:solidFill>
                    <a:srgbClr val="003C71"/>
                  </a:solidFill>
                </a:rPr>
                <a:t>Inference-Engine</a:t>
              </a:r>
            </a:p>
            <a:p>
              <a:r>
                <a:rPr lang="en-US" sz="1467" dirty="0">
                  <a:solidFill>
                    <a:srgbClr val="003C71"/>
                  </a:solidFill>
                </a:rPr>
                <a:t>a lightweight API</a:t>
              </a:r>
            </a:p>
            <a:p>
              <a:r>
                <a:rPr lang="en-US" sz="1467" dirty="0">
                  <a:solidFill>
                    <a:srgbClr val="003C71"/>
                  </a:solidFill>
                </a:rPr>
                <a:t>To use in your </a:t>
              </a:r>
            </a:p>
            <a:p>
              <a:r>
                <a:rPr lang="en-US" sz="1467" dirty="0">
                  <a:solidFill>
                    <a:srgbClr val="003C71"/>
                  </a:solidFill>
                </a:rPr>
                <a:t>application for</a:t>
              </a:r>
            </a:p>
            <a:p>
              <a:r>
                <a:rPr lang="en-US" sz="1467" dirty="0">
                  <a:solidFill>
                    <a:srgbClr val="003C71"/>
                  </a:solidFill>
                </a:rPr>
                <a:t> inference</a:t>
              </a:r>
            </a:p>
            <a:p>
              <a:endParaRPr lang="en-US" sz="1467" dirty="0">
                <a:solidFill>
                  <a:srgbClr val="003C71"/>
                </a:solidFill>
              </a:endParaRPr>
            </a:p>
          </p:txBody>
        </p:sp>
      </p:grpSp>
      <p:sp>
        <p:nvSpPr>
          <p:cNvPr id="43" name="Rounded Rectangle 42"/>
          <p:cNvSpPr/>
          <p:nvPr/>
        </p:nvSpPr>
        <p:spPr>
          <a:xfrm>
            <a:off x="387231" y="300383"/>
            <a:ext cx="2077547" cy="5928139"/>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algn="ctr" defTabSz="914332"/>
            <a:endParaRPr lang="en-US" sz="2800" kern="0">
              <a:solidFill>
                <a:schemeClr val="tx2">
                  <a:lumMod val="75000"/>
                </a:schemeClr>
              </a:solidFill>
              <a:latin typeface="Intel Clear Pro"/>
            </a:endParaRPr>
          </a:p>
        </p:txBody>
      </p:sp>
      <p:sp>
        <p:nvSpPr>
          <p:cNvPr id="38" name="Rounded Rectangle 37"/>
          <p:cNvSpPr/>
          <p:nvPr/>
        </p:nvSpPr>
        <p:spPr>
          <a:xfrm>
            <a:off x="512417" y="4004691"/>
            <a:ext cx="1855304" cy="1991124"/>
          </a:xfrm>
          <a:prstGeom prst="roundRect">
            <a:avLst/>
          </a:prstGeom>
          <a:noFill/>
          <a:ln w="12700">
            <a:solidFill>
              <a:srgbClr val="003C7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7" name="Group 6"/>
          <p:cNvGrpSpPr/>
          <p:nvPr/>
        </p:nvGrpSpPr>
        <p:grpSpPr>
          <a:xfrm>
            <a:off x="2367722" y="3702543"/>
            <a:ext cx="7786924" cy="2302107"/>
            <a:chOff x="3565734" y="4380807"/>
            <a:chExt cx="7786924" cy="2302106"/>
          </a:xfrm>
        </p:grpSpPr>
        <p:cxnSp>
          <p:nvCxnSpPr>
            <p:cNvPr id="8" name="Straight Arrow Connector 7"/>
            <p:cNvCxnSpPr/>
            <p:nvPr/>
          </p:nvCxnSpPr>
          <p:spPr>
            <a:xfrm>
              <a:off x="9784550" y="5216201"/>
              <a:ext cx="368332" cy="1334"/>
            </a:xfrm>
            <a:prstGeom prst="straightConnector1">
              <a:avLst/>
            </a:prstGeom>
            <a:noFill/>
            <a:ln w="38100" cap="rnd" cmpd="sng" algn="ctr">
              <a:solidFill>
                <a:schemeClr val="accent1">
                  <a:lumMod val="75000"/>
                </a:schemeClr>
              </a:solidFill>
              <a:prstDash val="solid"/>
              <a:tailEnd type="triangle"/>
            </a:ln>
            <a:effectLst/>
          </p:spPr>
        </p:cxn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0458"/>
            <a:stretch/>
          </p:blipFill>
          <p:spPr>
            <a:xfrm>
              <a:off x="3565734" y="4380807"/>
              <a:ext cx="4606785" cy="1671285"/>
            </a:xfrm>
            <a:prstGeom prst="rect">
              <a:avLst/>
            </a:prstGeom>
          </p:spPr>
        </p:pic>
        <p:cxnSp>
          <p:nvCxnSpPr>
            <p:cNvPr id="10" name="Straight Arrow Connector 9"/>
            <p:cNvCxnSpPr>
              <a:endCxn id="23" idx="1"/>
            </p:cNvCxnSpPr>
            <p:nvPr/>
          </p:nvCxnSpPr>
          <p:spPr>
            <a:xfrm>
              <a:off x="8182180" y="5649689"/>
              <a:ext cx="887681" cy="410171"/>
            </a:xfrm>
            <a:prstGeom prst="straightConnector1">
              <a:avLst/>
            </a:prstGeom>
            <a:noFill/>
            <a:ln w="38100" cap="rnd" cmpd="sng" algn="ctr">
              <a:solidFill>
                <a:schemeClr val="accent1">
                  <a:lumMod val="75000"/>
                </a:schemeClr>
              </a:solidFill>
              <a:prstDash val="solid"/>
              <a:tailEnd type="triangle"/>
            </a:ln>
            <a:effectLst/>
          </p:spPr>
        </p:cxnSp>
        <p:cxnSp>
          <p:nvCxnSpPr>
            <p:cNvPr id="11" name="Straight Arrow Connector 10"/>
            <p:cNvCxnSpPr/>
            <p:nvPr/>
          </p:nvCxnSpPr>
          <p:spPr>
            <a:xfrm flipV="1">
              <a:off x="8187960" y="5271203"/>
              <a:ext cx="870192" cy="331332"/>
            </a:xfrm>
            <a:prstGeom prst="straightConnector1">
              <a:avLst/>
            </a:prstGeom>
            <a:noFill/>
            <a:ln w="38100" cap="rnd" cmpd="sng" algn="ctr">
              <a:solidFill>
                <a:schemeClr val="accent1">
                  <a:lumMod val="75000"/>
                </a:schemeClr>
              </a:solidFill>
              <a:prstDash val="solid"/>
              <a:tailEnd type="triangle"/>
            </a:ln>
            <a:effectLst/>
          </p:spPr>
        </p:cxnSp>
        <p:cxnSp>
          <p:nvCxnSpPr>
            <p:cNvPr id="12" name="Straight Arrow Connector 11"/>
            <p:cNvCxnSpPr/>
            <p:nvPr/>
          </p:nvCxnSpPr>
          <p:spPr>
            <a:xfrm>
              <a:off x="8172520" y="5626799"/>
              <a:ext cx="908100" cy="0"/>
            </a:xfrm>
            <a:prstGeom prst="straightConnector1">
              <a:avLst/>
            </a:prstGeom>
            <a:noFill/>
            <a:ln w="38100" cap="rnd" cmpd="sng" algn="ctr">
              <a:solidFill>
                <a:schemeClr val="accent1">
                  <a:lumMod val="75000"/>
                </a:schemeClr>
              </a:solidFill>
              <a:prstDash val="solid"/>
              <a:tailEnd type="triangle"/>
            </a:ln>
            <a:effectLst/>
          </p:spPr>
        </p:cxnSp>
        <p:sp>
          <p:nvSpPr>
            <p:cNvPr id="13" name="Rectangle 12"/>
            <p:cNvSpPr/>
            <p:nvPr/>
          </p:nvSpPr>
          <p:spPr>
            <a:xfrm>
              <a:off x="9069861" y="5073775"/>
              <a:ext cx="729531" cy="2978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prstClr val="white"/>
                  </a:solidFill>
                </a:rPr>
                <a:t>MKL-DNN</a:t>
              </a:r>
            </a:p>
          </p:txBody>
        </p:sp>
        <p:sp>
          <p:nvSpPr>
            <p:cNvPr id="14" name="Rectangle 13"/>
            <p:cNvSpPr/>
            <p:nvPr/>
          </p:nvSpPr>
          <p:spPr>
            <a:xfrm>
              <a:off x="9069861" y="5492352"/>
              <a:ext cx="729531" cy="2978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prstClr val="white"/>
                  </a:solidFill>
                </a:rPr>
                <a:t>cl-DNN</a:t>
              </a:r>
            </a:p>
          </p:txBody>
        </p:sp>
        <p:cxnSp>
          <p:nvCxnSpPr>
            <p:cNvPr id="15" name="Straight Arrow Connector 14"/>
            <p:cNvCxnSpPr>
              <a:endCxn id="24" idx="1"/>
            </p:cNvCxnSpPr>
            <p:nvPr/>
          </p:nvCxnSpPr>
          <p:spPr>
            <a:xfrm>
              <a:off x="8163092" y="5651064"/>
              <a:ext cx="906769" cy="827372"/>
            </a:xfrm>
            <a:prstGeom prst="straightConnector1">
              <a:avLst/>
            </a:prstGeom>
            <a:noFill/>
            <a:ln w="38100" cap="rnd" cmpd="sng" algn="ctr">
              <a:solidFill>
                <a:schemeClr val="accent1">
                  <a:lumMod val="75000"/>
                </a:schemeClr>
              </a:solidFill>
              <a:prstDash val="solid"/>
              <a:tailEnd type="triangle"/>
            </a:ln>
            <a:effectLst/>
          </p:spPr>
        </p:cxnSp>
        <p:cxnSp>
          <p:nvCxnSpPr>
            <p:cNvPr id="16" name="Straight Arrow Connector 15"/>
            <p:cNvCxnSpPr/>
            <p:nvPr/>
          </p:nvCxnSpPr>
          <p:spPr>
            <a:xfrm>
              <a:off x="9810128" y="5627772"/>
              <a:ext cx="368332" cy="1334"/>
            </a:xfrm>
            <a:prstGeom prst="straightConnector1">
              <a:avLst/>
            </a:prstGeom>
            <a:noFill/>
            <a:ln w="38100" cap="rnd" cmpd="sng" algn="ctr">
              <a:solidFill>
                <a:schemeClr val="accent1">
                  <a:lumMod val="75000"/>
                </a:schemeClr>
              </a:solidFill>
              <a:prstDash val="solid"/>
              <a:tailEnd type="triangle"/>
            </a:ln>
            <a:effectLst/>
          </p:spPr>
        </p:cxnSp>
        <p:grpSp>
          <p:nvGrpSpPr>
            <p:cNvPr id="17" name="Group 16"/>
            <p:cNvGrpSpPr/>
            <p:nvPr/>
          </p:nvGrpSpPr>
          <p:grpSpPr>
            <a:xfrm>
              <a:off x="10152882" y="5006966"/>
              <a:ext cx="1167710" cy="403220"/>
              <a:chOff x="135452" y="3629259"/>
              <a:chExt cx="1110963" cy="682752"/>
            </a:xfrm>
          </p:grpSpPr>
          <p:sp>
            <p:nvSpPr>
              <p:cNvPr id="33" name="Rounded Rectangle 32"/>
              <p:cNvSpPr/>
              <p:nvPr/>
            </p:nvSpPr>
            <p:spPr>
              <a:xfrm>
                <a:off x="135452" y="3629259"/>
                <a:ext cx="1110963" cy="682752"/>
              </a:xfrm>
              <a:prstGeom prst="roundRect">
                <a:avLst/>
              </a:prstGeom>
              <a:ln/>
            </p:spPr>
            <p:style>
              <a:lnRef idx="2">
                <a:schemeClr val="accent1"/>
              </a:lnRef>
              <a:fillRef idx="1">
                <a:schemeClr val="lt1"/>
              </a:fillRef>
              <a:effectRef idx="0">
                <a:schemeClr val="accent1"/>
              </a:effectRef>
              <a:fontRef idx="minor">
                <a:schemeClr val="dk1"/>
              </a:fontRef>
            </p:style>
            <p:txBody>
              <a:bodyPr rtlCol="0" anchor="b"/>
              <a:lstStyle/>
              <a:p>
                <a:pPr algn="r"/>
                <a:r>
                  <a:rPr lang="en-US" sz="1051" dirty="0">
                    <a:solidFill>
                      <a:prstClr val="black"/>
                    </a:solidFill>
                  </a:rPr>
                  <a:t>CPU: </a:t>
                </a:r>
                <a:r>
                  <a:rPr lang="en-US" sz="800" dirty="0">
                    <a:solidFill>
                      <a:prstClr val="black"/>
                    </a:solidFill>
                  </a:rPr>
                  <a:t>Xeon/Core/Atom</a:t>
                </a:r>
                <a:endParaRPr lang="en-US" sz="1051" dirty="0">
                  <a:solidFill>
                    <a:prstClr val="black"/>
                  </a:solidFill>
                </a:endParaRPr>
              </a:p>
            </p:txBody>
          </p:sp>
          <p:pic>
            <p:nvPicPr>
              <p:cNvPr id="34" name="Picture 10" descr="http://www.lenovo.com/images/products/yoga/AKyoga/intel-inside-50x4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379" y="3671494"/>
                <a:ext cx="191887" cy="3022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166485" y="5445141"/>
              <a:ext cx="1168390" cy="378278"/>
              <a:chOff x="4236169" y="4138448"/>
              <a:chExt cx="1370668" cy="446462"/>
            </a:xfrm>
          </p:grpSpPr>
          <p:sp>
            <p:nvSpPr>
              <p:cNvPr id="31" name="Rounded Rectangle 30"/>
              <p:cNvSpPr/>
              <p:nvPr/>
            </p:nvSpPr>
            <p:spPr>
              <a:xfrm>
                <a:off x="4236169" y="4138448"/>
                <a:ext cx="1370668" cy="446462"/>
              </a:xfrm>
              <a:prstGeom prst="roundRect">
                <a:avLst/>
              </a:prstGeom>
              <a:ln/>
            </p:spPr>
            <p:style>
              <a:lnRef idx="2">
                <a:schemeClr val="accent1"/>
              </a:lnRef>
              <a:fillRef idx="1">
                <a:schemeClr val="lt1"/>
              </a:fillRef>
              <a:effectRef idx="0">
                <a:schemeClr val="accent1"/>
              </a:effectRef>
              <a:fontRef idx="minor">
                <a:schemeClr val="dk1"/>
              </a:fontRef>
            </p:style>
            <p:txBody>
              <a:bodyPr rtlCol="0" anchor="b"/>
              <a:lstStyle/>
              <a:p>
                <a:pPr algn="r"/>
                <a:r>
                  <a:rPr lang="en-US" sz="1051" dirty="0">
                    <a:solidFill>
                      <a:prstClr val="black"/>
                    </a:solidFill>
                  </a:rPr>
                  <a:t>GPU</a:t>
                </a:r>
              </a:p>
            </p:txBody>
          </p:sp>
          <p:pic>
            <p:nvPicPr>
              <p:cNvPr id="32" name="Picture 10" descr="http://www.lenovo.com/images/products/yoga/AKyoga/intel-inside-5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6232" y="4239047"/>
                <a:ext cx="308321" cy="2816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0184268" y="5880858"/>
              <a:ext cx="1168390" cy="378278"/>
              <a:chOff x="4236169" y="4138448"/>
              <a:chExt cx="1370668" cy="446462"/>
            </a:xfrm>
          </p:grpSpPr>
          <p:sp>
            <p:nvSpPr>
              <p:cNvPr id="29" name="Rounded Rectangle 28"/>
              <p:cNvSpPr/>
              <p:nvPr/>
            </p:nvSpPr>
            <p:spPr>
              <a:xfrm>
                <a:off x="4236169" y="4138448"/>
                <a:ext cx="1370668" cy="446462"/>
              </a:xfrm>
              <a:prstGeom prst="roundRect">
                <a:avLst/>
              </a:prstGeom>
              <a:ln/>
            </p:spPr>
            <p:style>
              <a:lnRef idx="2">
                <a:schemeClr val="accent1"/>
              </a:lnRef>
              <a:fillRef idx="1">
                <a:schemeClr val="lt1"/>
              </a:fillRef>
              <a:effectRef idx="0">
                <a:schemeClr val="accent1"/>
              </a:effectRef>
              <a:fontRef idx="minor">
                <a:schemeClr val="dk1"/>
              </a:fontRef>
            </p:style>
            <p:txBody>
              <a:bodyPr rtlCol="0" anchor="b"/>
              <a:lstStyle/>
              <a:p>
                <a:pPr algn="r"/>
                <a:endParaRPr lang="en-US" sz="1051" dirty="0">
                  <a:solidFill>
                    <a:prstClr val="black"/>
                  </a:solidFill>
                </a:endParaRPr>
              </a:p>
              <a:p>
                <a:pPr algn="r"/>
                <a:r>
                  <a:rPr lang="en-US" sz="1051" dirty="0">
                    <a:solidFill>
                      <a:prstClr val="black"/>
                    </a:solidFill>
                  </a:rPr>
                  <a:t>FPGA</a:t>
                </a:r>
              </a:p>
            </p:txBody>
          </p:sp>
          <p:pic>
            <p:nvPicPr>
              <p:cNvPr id="30" name="Picture 10" descr="http://www.lenovo.com/images/products/yoga/AKyoga/intel-inside-5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6232" y="4239047"/>
                <a:ext cx="308321" cy="2816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0193574" y="6304635"/>
              <a:ext cx="1159084" cy="378278"/>
              <a:chOff x="4236169" y="4138448"/>
              <a:chExt cx="1370668" cy="446462"/>
            </a:xfrm>
          </p:grpSpPr>
          <p:sp>
            <p:nvSpPr>
              <p:cNvPr id="27" name="Rounded Rectangle 26"/>
              <p:cNvSpPr/>
              <p:nvPr/>
            </p:nvSpPr>
            <p:spPr>
              <a:xfrm>
                <a:off x="4236169" y="4138448"/>
                <a:ext cx="1370668" cy="446462"/>
              </a:xfrm>
              <a:prstGeom prst="roundRect">
                <a:avLst/>
              </a:prstGeom>
              <a:ln/>
            </p:spPr>
            <p:style>
              <a:lnRef idx="2">
                <a:schemeClr val="accent1"/>
              </a:lnRef>
              <a:fillRef idx="1">
                <a:schemeClr val="lt1"/>
              </a:fillRef>
              <a:effectRef idx="0">
                <a:schemeClr val="accent1"/>
              </a:effectRef>
              <a:fontRef idx="minor">
                <a:schemeClr val="dk1"/>
              </a:fontRef>
            </p:style>
            <p:txBody>
              <a:bodyPr rtlCol="0" anchor="b"/>
              <a:lstStyle/>
              <a:p>
                <a:pPr algn="r"/>
                <a:endParaRPr lang="en-US" sz="1051" dirty="0">
                  <a:solidFill>
                    <a:prstClr val="black"/>
                  </a:solidFill>
                </a:endParaRPr>
              </a:p>
              <a:p>
                <a:pPr algn="r"/>
                <a:r>
                  <a:rPr lang="en-US" sz="1051" dirty="0">
                    <a:solidFill>
                      <a:prstClr val="black"/>
                    </a:solidFill>
                  </a:rPr>
                  <a:t>Myriad 2/X</a:t>
                </a:r>
              </a:p>
            </p:txBody>
          </p:sp>
          <p:pic>
            <p:nvPicPr>
              <p:cNvPr id="28" name="Picture 10" descr="http://www.lenovo.com/images/products/yoga/AKyoga/intel-inside-5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6232" y="4239047"/>
                <a:ext cx="308321" cy="281638"/>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Image result for altera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36737" y="5941271"/>
              <a:ext cx="524936" cy="950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movidius  logo 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38" t="32076" r="7041" b="32182"/>
            <a:stretch/>
          </p:blipFill>
          <p:spPr bwMode="auto">
            <a:xfrm>
              <a:off x="10648145" y="6320720"/>
              <a:ext cx="631850" cy="15252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9069861" y="5910929"/>
              <a:ext cx="729531" cy="2978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prstClr val="white"/>
                  </a:solidFill>
                </a:rPr>
                <a:t>DLA</a:t>
              </a:r>
            </a:p>
          </p:txBody>
        </p:sp>
        <p:sp>
          <p:nvSpPr>
            <p:cNvPr id="24" name="Rectangle 23"/>
            <p:cNvSpPr/>
            <p:nvPr/>
          </p:nvSpPr>
          <p:spPr>
            <a:xfrm>
              <a:off x="9069861" y="6329505"/>
              <a:ext cx="729531" cy="2978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prstClr val="white"/>
                  </a:solidFill>
                </a:rPr>
                <a:t>In work</a:t>
              </a:r>
            </a:p>
          </p:txBody>
        </p:sp>
        <p:cxnSp>
          <p:nvCxnSpPr>
            <p:cNvPr id="25" name="Straight Arrow Connector 24"/>
            <p:cNvCxnSpPr/>
            <p:nvPr/>
          </p:nvCxnSpPr>
          <p:spPr>
            <a:xfrm>
              <a:off x="9821222" y="6079207"/>
              <a:ext cx="368332" cy="1334"/>
            </a:xfrm>
            <a:prstGeom prst="straightConnector1">
              <a:avLst/>
            </a:prstGeom>
            <a:noFill/>
            <a:ln w="38100" cap="rnd" cmpd="sng" algn="ctr">
              <a:solidFill>
                <a:schemeClr val="accent1">
                  <a:lumMod val="75000"/>
                </a:schemeClr>
              </a:solidFill>
              <a:prstDash val="solid"/>
              <a:tailEnd type="triangle"/>
            </a:ln>
            <a:effectLst/>
          </p:spPr>
        </p:cxnSp>
        <p:cxnSp>
          <p:nvCxnSpPr>
            <p:cNvPr id="26" name="Straight Arrow Connector 25"/>
            <p:cNvCxnSpPr/>
            <p:nvPr/>
          </p:nvCxnSpPr>
          <p:spPr>
            <a:xfrm>
              <a:off x="9810128" y="6492440"/>
              <a:ext cx="368332" cy="1334"/>
            </a:xfrm>
            <a:prstGeom prst="straightConnector1">
              <a:avLst/>
            </a:prstGeom>
            <a:noFill/>
            <a:ln w="38100" cap="rnd" cmpd="sng" algn="ctr">
              <a:solidFill>
                <a:schemeClr val="accent1">
                  <a:lumMod val="75000"/>
                </a:schemeClr>
              </a:solidFill>
              <a:prstDash val="solid"/>
              <a:tailEnd type="triangle"/>
            </a:ln>
            <a:effectLst/>
          </p:spPr>
        </p:cxnSp>
      </p:grpSp>
      <p:pic>
        <p:nvPicPr>
          <p:cNvPr id="35" name="Picture 3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79442" y="5038457"/>
            <a:ext cx="508869" cy="176307"/>
          </a:xfrm>
          <a:prstGeom prst="rect">
            <a:avLst/>
          </a:prstGeom>
        </p:spPr>
      </p:pic>
      <p:pic>
        <p:nvPicPr>
          <p:cNvPr id="36" name="Picture 3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72492" y="4204930"/>
            <a:ext cx="878120" cy="561948"/>
          </a:xfrm>
          <a:prstGeom prst="rect">
            <a:avLst/>
          </a:prstGeom>
        </p:spPr>
      </p:pic>
      <p:pic>
        <p:nvPicPr>
          <p:cNvPr id="37" name="Picture 36"/>
          <p:cNvPicPr>
            <a:picLocks noChangeAspect="1"/>
          </p:cNvPicPr>
          <p:nvPr/>
        </p:nvPicPr>
        <p:blipFill rotWithShape="1">
          <a:blip r:embed="rId10"/>
          <a:srcRect r="5434" b="3687"/>
          <a:stretch/>
        </p:blipFill>
        <p:spPr>
          <a:xfrm>
            <a:off x="986992" y="5426594"/>
            <a:ext cx="818536" cy="285013"/>
          </a:xfrm>
          <a:prstGeom prst="rect">
            <a:avLst/>
          </a:prstGeom>
        </p:spPr>
      </p:pic>
      <p:sp>
        <p:nvSpPr>
          <p:cNvPr id="39" name="TextBox 38"/>
          <p:cNvSpPr txBox="1"/>
          <p:nvPr/>
        </p:nvSpPr>
        <p:spPr>
          <a:xfrm>
            <a:off x="488222" y="603765"/>
            <a:ext cx="1774525" cy="2852769"/>
          </a:xfrm>
          <a:prstGeom prst="rect">
            <a:avLst/>
          </a:prstGeom>
          <a:noFill/>
        </p:spPr>
        <p:txBody>
          <a:bodyPr vert="horz" wrap="none" lIns="0" tIns="0" rIns="0" bIns="0" rtlCol="0">
            <a:spAutoFit/>
          </a:bodyPr>
          <a:lstStyle/>
          <a:p>
            <a:pPr algn="ctr"/>
            <a:r>
              <a:rPr lang="en-US" sz="2400" b="1" dirty="0">
                <a:solidFill>
                  <a:srgbClr val="FD9208"/>
                </a:solidFill>
              </a:rPr>
              <a:t>Train</a:t>
            </a:r>
            <a:endParaRPr lang="en-US" sz="1467" b="1" dirty="0">
              <a:solidFill>
                <a:srgbClr val="FD9208"/>
              </a:solidFill>
            </a:endParaRPr>
          </a:p>
          <a:p>
            <a:pPr algn="ctr"/>
            <a:endParaRPr lang="en-US" sz="1467" b="1" dirty="0">
              <a:solidFill>
                <a:srgbClr val="003C71"/>
              </a:solidFill>
            </a:endParaRPr>
          </a:p>
          <a:p>
            <a:endParaRPr lang="en-US" sz="1467" dirty="0">
              <a:solidFill>
                <a:srgbClr val="003C71"/>
              </a:solidFill>
            </a:endParaRPr>
          </a:p>
          <a:p>
            <a:r>
              <a:rPr lang="en-US" sz="1467" dirty="0">
                <a:solidFill>
                  <a:srgbClr val="003C71"/>
                </a:solidFill>
              </a:rPr>
              <a:t>Train a DL model</a:t>
            </a:r>
          </a:p>
          <a:p>
            <a:r>
              <a:rPr lang="en-US" sz="1467" dirty="0">
                <a:solidFill>
                  <a:srgbClr val="003C71"/>
                </a:solidFill>
              </a:rPr>
              <a:t>(out of our scope)</a:t>
            </a:r>
          </a:p>
          <a:p>
            <a:endParaRPr lang="en-US" sz="1467" dirty="0">
              <a:solidFill>
                <a:srgbClr val="003C71"/>
              </a:solidFill>
            </a:endParaRPr>
          </a:p>
          <a:p>
            <a:endParaRPr lang="en-US" sz="1467" dirty="0">
              <a:solidFill>
                <a:srgbClr val="003C71"/>
              </a:solidFill>
            </a:endParaRPr>
          </a:p>
          <a:p>
            <a:endParaRPr lang="en-US" sz="1467" dirty="0">
              <a:solidFill>
                <a:srgbClr val="003C71"/>
              </a:solidFill>
            </a:endParaRPr>
          </a:p>
          <a:p>
            <a:r>
              <a:rPr lang="en-US" sz="1467" dirty="0">
                <a:solidFill>
                  <a:srgbClr val="003C71"/>
                </a:solidFill>
              </a:rPr>
              <a:t>Currently supporting</a:t>
            </a:r>
          </a:p>
          <a:p>
            <a:r>
              <a:rPr lang="en-US" sz="1467" dirty="0"/>
              <a:t>Caffe</a:t>
            </a:r>
          </a:p>
          <a:p>
            <a:r>
              <a:rPr lang="en-US" sz="1467" dirty="0" err="1"/>
              <a:t>Mxnet</a:t>
            </a:r>
            <a:endParaRPr lang="en-US" sz="1467" dirty="0"/>
          </a:p>
          <a:p>
            <a:r>
              <a:rPr lang="en-US" sz="1467" dirty="0"/>
              <a:t>TensorFlow</a:t>
            </a:r>
          </a:p>
        </p:txBody>
      </p:sp>
      <p:grpSp>
        <p:nvGrpSpPr>
          <p:cNvPr id="5" name="Group 4"/>
          <p:cNvGrpSpPr/>
          <p:nvPr/>
        </p:nvGrpSpPr>
        <p:grpSpPr>
          <a:xfrm>
            <a:off x="10285968" y="300383"/>
            <a:ext cx="1832825" cy="5928139"/>
            <a:chOff x="7714477" y="225287"/>
            <a:chExt cx="1374619" cy="4446104"/>
          </a:xfrm>
        </p:grpSpPr>
        <p:sp>
          <p:nvSpPr>
            <p:cNvPr id="47" name="Rounded Rectangle 46"/>
            <p:cNvSpPr/>
            <p:nvPr/>
          </p:nvSpPr>
          <p:spPr>
            <a:xfrm>
              <a:off x="7714477" y="225287"/>
              <a:ext cx="1369434" cy="4446104"/>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algn="ctr" defTabSz="914332"/>
              <a:endParaRPr lang="en-US" sz="2800" kern="0">
                <a:solidFill>
                  <a:schemeClr val="tx2">
                    <a:lumMod val="75000"/>
                  </a:schemeClr>
                </a:solidFill>
                <a:latin typeface="Intel Clear Pro"/>
              </a:endParaRPr>
            </a:p>
          </p:txBody>
        </p:sp>
        <p:sp>
          <p:nvSpPr>
            <p:cNvPr id="51" name="TextBox 50"/>
            <p:cNvSpPr txBox="1"/>
            <p:nvPr/>
          </p:nvSpPr>
          <p:spPr>
            <a:xfrm>
              <a:off x="7763011" y="452823"/>
              <a:ext cx="1326085" cy="1631600"/>
            </a:xfrm>
            <a:prstGeom prst="rect">
              <a:avLst/>
            </a:prstGeom>
            <a:noFill/>
          </p:spPr>
          <p:txBody>
            <a:bodyPr vert="horz" wrap="none" lIns="0" tIns="0" rIns="0" bIns="0" rtlCol="0">
              <a:spAutoFit/>
            </a:bodyPr>
            <a:lstStyle/>
            <a:p>
              <a:pPr algn="ctr"/>
              <a:r>
                <a:rPr lang="en-US" sz="2400" b="1" dirty="0">
                  <a:solidFill>
                    <a:srgbClr val="FD9208"/>
                  </a:solidFill>
                </a:rPr>
                <a:t>Extend</a:t>
              </a:r>
            </a:p>
            <a:p>
              <a:endParaRPr lang="en-US" sz="1467" b="1" dirty="0">
                <a:solidFill>
                  <a:srgbClr val="003C71"/>
                </a:solidFill>
              </a:endParaRPr>
            </a:p>
            <a:p>
              <a:endParaRPr lang="en-US" sz="1467" dirty="0">
                <a:solidFill>
                  <a:srgbClr val="003C71"/>
                </a:solidFill>
              </a:endParaRPr>
            </a:p>
            <a:p>
              <a:endParaRPr lang="en-US" sz="1467" dirty="0">
                <a:solidFill>
                  <a:srgbClr val="003C71"/>
                </a:solidFill>
              </a:endParaRPr>
            </a:p>
            <a:p>
              <a:r>
                <a:rPr lang="en-US" sz="1467" dirty="0">
                  <a:solidFill>
                    <a:srgbClr val="003C71"/>
                  </a:solidFill>
                </a:rPr>
                <a:t>Inference-Engine</a:t>
              </a:r>
            </a:p>
            <a:p>
              <a:r>
                <a:rPr lang="en-US" sz="1467" dirty="0">
                  <a:solidFill>
                    <a:srgbClr val="003C71"/>
                  </a:solidFill>
                </a:rPr>
                <a:t>Support extensibility</a:t>
              </a:r>
            </a:p>
            <a:p>
              <a:r>
                <a:rPr lang="en-US" sz="1467" dirty="0">
                  <a:solidFill>
                    <a:srgbClr val="003C71"/>
                  </a:solidFill>
                </a:rPr>
                <a:t>And allow custom </a:t>
              </a:r>
            </a:p>
            <a:p>
              <a:r>
                <a:rPr lang="en-US" sz="1467" dirty="0">
                  <a:solidFill>
                    <a:srgbClr val="003C71"/>
                  </a:solidFill>
                </a:rPr>
                <a:t>Kernels for various </a:t>
              </a:r>
            </a:p>
            <a:p>
              <a:r>
                <a:rPr lang="en-US" sz="1467" dirty="0">
                  <a:solidFill>
                    <a:srgbClr val="003C71"/>
                  </a:solidFill>
                </a:rPr>
                <a:t>devices</a:t>
              </a:r>
            </a:p>
          </p:txBody>
        </p:sp>
      </p:grpSp>
      <p:cxnSp>
        <p:nvCxnSpPr>
          <p:cNvPr id="52" name="Straight Arrow Connector 51"/>
          <p:cNvCxnSpPr/>
          <p:nvPr/>
        </p:nvCxnSpPr>
        <p:spPr>
          <a:xfrm>
            <a:off x="10165622" y="4503053"/>
            <a:ext cx="368332" cy="1335"/>
          </a:xfrm>
          <a:prstGeom prst="straightConnector1">
            <a:avLst/>
          </a:prstGeom>
          <a:noFill/>
          <a:ln w="38100" cap="rnd" cmpd="sng" algn="ctr">
            <a:solidFill>
              <a:schemeClr val="accent1">
                <a:lumMod val="75000"/>
              </a:schemeClr>
            </a:solidFill>
            <a:prstDash val="solid"/>
            <a:tailEnd type="triangle"/>
          </a:ln>
          <a:effectLst/>
        </p:spPr>
      </p:cxnSp>
      <p:cxnSp>
        <p:nvCxnSpPr>
          <p:cNvPr id="53" name="Straight Arrow Connector 52"/>
          <p:cNvCxnSpPr/>
          <p:nvPr/>
        </p:nvCxnSpPr>
        <p:spPr>
          <a:xfrm>
            <a:off x="10191201" y="4914623"/>
            <a:ext cx="368332" cy="1335"/>
          </a:xfrm>
          <a:prstGeom prst="straightConnector1">
            <a:avLst/>
          </a:prstGeom>
          <a:noFill/>
          <a:ln w="38100" cap="rnd" cmpd="sng" algn="ctr">
            <a:solidFill>
              <a:schemeClr val="accent1">
                <a:lumMod val="75000"/>
              </a:schemeClr>
            </a:solidFill>
            <a:prstDash val="solid"/>
            <a:tailEnd type="triangle"/>
          </a:ln>
          <a:effectLst/>
        </p:spPr>
      </p:cxnSp>
      <p:cxnSp>
        <p:nvCxnSpPr>
          <p:cNvPr id="54" name="Straight Arrow Connector 53"/>
          <p:cNvCxnSpPr/>
          <p:nvPr/>
        </p:nvCxnSpPr>
        <p:spPr>
          <a:xfrm>
            <a:off x="10202294" y="5366058"/>
            <a:ext cx="368332" cy="1335"/>
          </a:xfrm>
          <a:prstGeom prst="straightConnector1">
            <a:avLst/>
          </a:prstGeom>
          <a:noFill/>
          <a:ln w="38100" cap="rnd" cmpd="sng" algn="ctr">
            <a:solidFill>
              <a:schemeClr val="accent1">
                <a:lumMod val="75000"/>
              </a:schemeClr>
            </a:solidFill>
            <a:prstDash val="solid"/>
            <a:tailEnd type="triangle"/>
          </a:ln>
          <a:effectLst/>
        </p:spPr>
      </p:cxnSp>
      <p:cxnSp>
        <p:nvCxnSpPr>
          <p:cNvPr id="55" name="Straight Arrow Connector 54"/>
          <p:cNvCxnSpPr/>
          <p:nvPr/>
        </p:nvCxnSpPr>
        <p:spPr>
          <a:xfrm>
            <a:off x="10191201" y="5779291"/>
            <a:ext cx="368332" cy="1335"/>
          </a:xfrm>
          <a:prstGeom prst="straightConnector1">
            <a:avLst/>
          </a:prstGeom>
          <a:noFill/>
          <a:ln w="38100" cap="rnd" cmpd="sng" algn="ctr">
            <a:solidFill>
              <a:schemeClr val="accent1">
                <a:lumMod val="75000"/>
              </a:schemeClr>
            </a:solidFill>
            <a:prstDash val="solid"/>
            <a:tailEnd type="triangle"/>
          </a:ln>
          <a:effectLst/>
        </p:spPr>
      </p:cxnSp>
      <p:sp>
        <p:nvSpPr>
          <p:cNvPr id="56" name="Rounded Rectangle 55"/>
          <p:cNvSpPr/>
          <p:nvPr/>
        </p:nvSpPr>
        <p:spPr>
          <a:xfrm>
            <a:off x="10610301" y="4329703"/>
            <a:ext cx="1112448" cy="34669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r"/>
            <a:r>
              <a:rPr lang="en-US" sz="800" dirty="0">
                <a:solidFill>
                  <a:prstClr val="black"/>
                </a:solidFill>
              </a:rPr>
              <a:t>Extensibility</a:t>
            </a:r>
          </a:p>
          <a:p>
            <a:pPr algn="r"/>
            <a:r>
              <a:rPr lang="en-US" sz="800" dirty="0">
                <a:solidFill>
                  <a:prstClr val="black"/>
                </a:solidFill>
              </a:rPr>
              <a:t> </a:t>
            </a:r>
            <a:r>
              <a:rPr lang="en-US" sz="1067" b="1" dirty="0">
                <a:solidFill>
                  <a:prstClr val="black"/>
                </a:solidFill>
              </a:rPr>
              <a:t>C++</a:t>
            </a:r>
            <a:endParaRPr lang="en-US" sz="1200" b="1" dirty="0">
              <a:solidFill>
                <a:prstClr val="black"/>
              </a:solidFill>
            </a:endParaRPr>
          </a:p>
        </p:txBody>
      </p:sp>
      <p:sp>
        <p:nvSpPr>
          <p:cNvPr id="57" name="Rounded Rectangle 56"/>
          <p:cNvSpPr/>
          <p:nvPr/>
        </p:nvSpPr>
        <p:spPr>
          <a:xfrm>
            <a:off x="10610301" y="4758604"/>
            <a:ext cx="1112448" cy="34669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r"/>
            <a:r>
              <a:rPr lang="en-US" sz="800" dirty="0">
                <a:solidFill>
                  <a:prstClr val="black"/>
                </a:solidFill>
              </a:rPr>
              <a:t>Extensibility</a:t>
            </a:r>
            <a:r>
              <a:rPr lang="en-US" sz="1051" dirty="0">
                <a:solidFill>
                  <a:prstClr val="black"/>
                </a:solidFill>
              </a:rPr>
              <a:t> </a:t>
            </a:r>
            <a:r>
              <a:rPr lang="en-US" sz="1067" b="1" dirty="0">
                <a:solidFill>
                  <a:prstClr val="black"/>
                </a:solidFill>
              </a:rPr>
              <a:t>OpenCL</a:t>
            </a:r>
          </a:p>
        </p:txBody>
      </p:sp>
      <p:sp>
        <p:nvSpPr>
          <p:cNvPr id="58" name="Rounded Rectangle 57"/>
          <p:cNvSpPr/>
          <p:nvPr/>
        </p:nvSpPr>
        <p:spPr>
          <a:xfrm>
            <a:off x="10610301" y="5184719"/>
            <a:ext cx="1112448" cy="34669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r"/>
            <a:r>
              <a:rPr lang="en-US" sz="800" dirty="0">
                <a:solidFill>
                  <a:prstClr val="black"/>
                </a:solidFill>
              </a:rPr>
              <a:t>Extensibility</a:t>
            </a:r>
            <a:r>
              <a:rPr lang="en-US" sz="1051" dirty="0">
                <a:solidFill>
                  <a:prstClr val="black"/>
                </a:solidFill>
              </a:rPr>
              <a:t> </a:t>
            </a:r>
          </a:p>
          <a:p>
            <a:pPr algn="r"/>
            <a:r>
              <a:rPr lang="en-US" sz="1051" b="1" dirty="0">
                <a:solidFill>
                  <a:prstClr val="black"/>
                </a:solidFill>
              </a:rPr>
              <a:t>OpenCL/TBD</a:t>
            </a:r>
            <a:endParaRPr lang="en-US" sz="1067" b="1" dirty="0">
              <a:solidFill>
                <a:prstClr val="black"/>
              </a:solidFill>
            </a:endParaRPr>
          </a:p>
        </p:txBody>
      </p:sp>
      <p:sp>
        <p:nvSpPr>
          <p:cNvPr id="59" name="Rounded Rectangle 58"/>
          <p:cNvSpPr/>
          <p:nvPr/>
        </p:nvSpPr>
        <p:spPr>
          <a:xfrm>
            <a:off x="10609216" y="5621629"/>
            <a:ext cx="1112448" cy="34669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r"/>
            <a:r>
              <a:rPr lang="en-US" sz="800" dirty="0">
                <a:solidFill>
                  <a:prstClr val="black"/>
                </a:solidFill>
              </a:rPr>
              <a:t>Extensibility</a:t>
            </a:r>
            <a:r>
              <a:rPr lang="en-US" sz="1051" dirty="0">
                <a:solidFill>
                  <a:prstClr val="black"/>
                </a:solidFill>
              </a:rPr>
              <a:t> </a:t>
            </a:r>
          </a:p>
          <a:p>
            <a:pPr algn="r"/>
            <a:r>
              <a:rPr lang="en-US" sz="1051" b="1" dirty="0">
                <a:solidFill>
                  <a:prstClr val="black"/>
                </a:solidFill>
              </a:rPr>
              <a:t>TBD</a:t>
            </a:r>
          </a:p>
        </p:txBody>
      </p:sp>
    </p:spTree>
    <p:extLst>
      <p:ext uri="{BB962C8B-B14F-4D97-AF65-F5344CB8AC3E}">
        <p14:creationId xmlns:p14="http://schemas.microsoft.com/office/powerpoint/2010/main" val="402912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15</a:t>
            </a:fld>
            <a:endParaRPr lang="en-US" dirty="0"/>
          </a:p>
        </p:txBody>
      </p:sp>
      <p:sp>
        <p:nvSpPr>
          <p:cNvPr id="4" name="Title 3"/>
          <p:cNvSpPr>
            <a:spLocks noGrp="1"/>
          </p:cNvSpPr>
          <p:nvPr>
            <p:ph type="title"/>
          </p:nvPr>
        </p:nvSpPr>
        <p:spPr/>
        <p:txBody>
          <a:bodyPr/>
          <a:lstStyle/>
          <a:p>
            <a:r>
              <a:rPr lang="en-US" dirty="0"/>
              <a:t>Full pipeline optimization</a:t>
            </a:r>
          </a:p>
        </p:txBody>
      </p:sp>
      <p:sp>
        <p:nvSpPr>
          <p:cNvPr id="3" name="Footer Placeholder 2"/>
          <p:cNvSpPr>
            <a:spLocks noGrp="1"/>
          </p:cNvSpPr>
          <p:nvPr>
            <p:ph type="ftr" sz="quarter" idx="3"/>
          </p:nvPr>
        </p:nvSpPr>
        <p:spPr/>
        <p:txBody>
          <a:bodyPr/>
          <a:lstStyle/>
          <a:p>
            <a:endParaRPr lang="en-US" dirty="0"/>
          </a:p>
        </p:txBody>
      </p:sp>
      <p:sp>
        <p:nvSpPr>
          <p:cNvPr id="5" name="Rectangle 4"/>
          <p:cNvSpPr/>
          <p:nvPr/>
        </p:nvSpPr>
        <p:spPr>
          <a:xfrm>
            <a:off x="1939809" y="2227675"/>
            <a:ext cx="1851377" cy="11138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decode/ preprocess</a:t>
            </a:r>
          </a:p>
        </p:txBody>
      </p:sp>
      <p:sp>
        <p:nvSpPr>
          <p:cNvPr id="6" name="Rectangle 5"/>
          <p:cNvSpPr/>
          <p:nvPr/>
        </p:nvSpPr>
        <p:spPr>
          <a:xfrm>
            <a:off x="4698061" y="2227675"/>
            <a:ext cx="1851377" cy="111383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Infer</a:t>
            </a:r>
          </a:p>
        </p:txBody>
      </p:sp>
      <p:sp>
        <p:nvSpPr>
          <p:cNvPr id="7" name="Rectangle 6"/>
          <p:cNvSpPr/>
          <p:nvPr/>
        </p:nvSpPr>
        <p:spPr>
          <a:xfrm>
            <a:off x="7599304" y="2227675"/>
            <a:ext cx="2269067" cy="11138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Postprocess</a:t>
            </a:r>
            <a:r>
              <a:rPr lang="en-US" sz="2400" dirty="0"/>
              <a:t>, encode, stream out</a:t>
            </a:r>
          </a:p>
        </p:txBody>
      </p:sp>
      <p:sp>
        <p:nvSpPr>
          <p:cNvPr id="8" name="TextBox 7"/>
          <p:cNvSpPr txBox="1"/>
          <p:nvPr/>
        </p:nvSpPr>
        <p:spPr>
          <a:xfrm>
            <a:off x="349956" y="2690519"/>
            <a:ext cx="456856" cy="225767"/>
          </a:xfrm>
          <a:prstGeom prst="rect">
            <a:avLst/>
          </a:prstGeom>
          <a:noFill/>
        </p:spPr>
        <p:txBody>
          <a:bodyPr vert="horz" wrap="none" lIns="0" tIns="0" rIns="0" bIns="0" rtlCol="0">
            <a:spAutoFit/>
          </a:bodyPr>
          <a:lstStyle/>
          <a:p>
            <a:r>
              <a:rPr lang="en-US" sz="1467" dirty="0">
                <a:solidFill>
                  <a:srgbClr val="003C71"/>
                </a:solidFill>
              </a:rPr>
              <a:t>stage</a:t>
            </a:r>
          </a:p>
        </p:txBody>
      </p:sp>
      <p:sp>
        <p:nvSpPr>
          <p:cNvPr id="9" name="TextBox 8"/>
          <p:cNvSpPr txBox="1"/>
          <p:nvPr/>
        </p:nvSpPr>
        <p:spPr>
          <a:xfrm>
            <a:off x="297275" y="3899025"/>
            <a:ext cx="1396216" cy="225767"/>
          </a:xfrm>
          <a:prstGeom prst="rect">
            <a:avLst/>
          </a:prstGeom>
          <a:noFill/>
        </p:spPr>
        <p:txBody>
          <a:bodyPr vert="horz" wrap="none" lIns="0" tIns="0" rIns="0" bIns="0" rtlCol="0">
            <a:spAutoFit/>
          </a:bodyPr>
          <a:lstStyle/>
          <a:p>
            <a:r>
              <a:rPr lang="en-US" sz="1467" dirty="0">
                <a:solidFill>
                  <a:srgbClr val="003C71"/>
                </a:solidFill>
              </a:rPr>
              <a:t>HW acceleration</a:t>
            </a:r>
          </a:p>
        </p:txBody>
      </p:sp>
      <p:sp>
        <p:nvSpPr>
          <p:cNvPr id="10" name="Rectangle 9"/>
          <p:cNvSpPr/>
          <p:nvPr/>
        </p:nvSpPr>
        <p:spPr>
          <a:xfrm>
            <a:off x="5055559" y="3869378"/>
            <a:ext cx="541548" cy="254823"/>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rgbClr val="004280"/>
                </a:solidFill>
              </a:rPr>
              <a:t>GPU</a:t>
            </a:r>
          </a:p>
        </p:txBody>
      </p:sp>
      <p:sp>
        <p:nvSpPr>
          <p:cNvPr id="11" name="Rectangle 10"/>
          <p:cNvSpPr/>
          <p:nvPr/>
        </p:nvSpPr>
        <p:spPr>
          <a:xfrm>
            <a:off x="4463892" y="3869378"/>
            <a:ext cx="536112" cy="254823"/>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rgbClr val="004280"/>
                </a:solidFill>
              </a:rPr>
              <a:t>CPU</a:t>
            </a:r>
          </a:p>
        </p:txBody>
      </p:sp>
      <p:sp>
        <p:nvSpPr>
          <p:cNvPr id="12" name="Rectangle 11"/>
          <p:cNvSpPr/>
          <p:nvPr/>
        </p:nvSpPr>
        <p:spPr>
          <a:xfrm>
            <a:off x="5652661" y="3869377"/>
            <a:ext cx="536112" cy="254823"/>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rgbClr val="004280"/>
                </a:solidFill>
              </a:rPr>
              <a:t>FPGA</a:t>
            </a:r>
          </a:p>
        </p:txBody>
      </p:sp>
      <p:sp>
        <p:nvSpPr>
          <p:cNvPr id="13" name="Rectangle 12"/>
          <p:cNvSpPr/>
          <p:nvPr/>
        </p:nvSpPr>
        <p:spPr>
          <a:xfrm>
            <a:off x="6244328" y="3869377"/>
            <a:ext cx="536112" cy="254823"/>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rgbClr val="004280"/>
                </a:solidFill>
              </a:rPr>
              <a:t>VPU</a:t>
            </a:r>
          </a:p>
        </p:txBody>
      </p:sp>
      <p:sp>
        <p:nvSpPr>
          <p:cNvPr id="14" name="Rectangle 13"/>
          <p:cNvSpPr/>
          <p:nvPr/>
        </p:nvSpPr>
        <p:spPr>
          <a:xfrm>
            <a:off x="2830717" y="3869375"/>
            <a:ext cx="541548" cy="254823"/>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rgbClr val="004280"/>
                </a:solidFill>
              </a:rPr>
              <a:t>GPU</a:t>
            </a:r>
          </a:p>
        </p:txBody>
      </p:sp>
      <p:sp>
        <p:nvSpPr>
          <p:cNvPr id="16" name="Rectangle 15"/>
          <p:cNvSpPr/>
          <p:nvPr/>
        </p:nvSpPr>
        <p:spPr>
          <a:xfrm>
            <a:off x="2213264" y="3869375"/>
            <a:ext cx="536112" cy="254823"/>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rgbClr val="004280"/>
                </a:solidFill>
              </a:rPr>
              <a:t>CPU</a:t>
            </a:r>
          </a:p>
        </p:txBody>
      </p:sp>
      <p:sp>
        <p:nvSpPr>
          <p:cNvPr id="17" name="Rectangle 16"/>
          <p:cNvSpPr/>
          <p:nvPr/>
        </p:nvSpPr>
        <p:spPr>
          <a:xfrm>
            <a:off x="8738569" y="3869375"/>
            <a:ext cx="541548" cy="254823"/>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rgbClr val="004280"/>
                </a:solidFill>
              </a:rPr>
              <a:t>GPU</a:t>
            </a:r>
          </a:p>
        </p:txBody>
      </p:sp>
      <p:sp>
        <p:nvSpPr>
          <p:cNvPr id="18" name="Rectangle 17"/>
          <p:cNvSpPr/>
          <p:nvPr/>
        </p:nvSpPr>
        <p:spPr>
          <a:xfrm>
            <a:off x="8121116" y="3869375"/>
            <a:ext cx="536112" cy="254823"/>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200" b="1" kern="0" dirty="0">
                <a:solidFill>
                  <a:srgbClr val="004280"/>
                </a:solidFill>
              </a:rPr>
              <a:t>CPU</a:t>
            </a:r>
          </a:p>
        </p:txBody>
      </p:sp>
    </p:spTree>
    <p:extLst>
      <p:ext uri="{BB962C8B-B14F-4D97-AF65-F5344CB8AC3E}">
        <p14:creationId xmlns:p14="http://schemas.microsoft.com/office/powerpoint/2010/main" val="261399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16</a:t>
            </a:fld>
            <a:endParaRPr lang="en-US" dirty="0"/>
          </a:p>
        </p:txBody>
      </p:sp>
      <p:pic>
        <p:nvPicPr>
          <p:cNvPr id="6" name="Content Placeholder 3"/>
          <p:cNvPicPr>
            <a:picLocks/>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350283"/>
          </a:xfrm>
          <a:prstGeom prst="rect">
            <a:avLst/>
          </a:prstGeom>
        </p:spPr>
      </p:pic>
      <p:sp>
        <p:nvSpPr>
          <p:cNvPr id="3" name="Rounded Rectangle 2"/>
          <p:cNvSpPr/>
          <p:nvPr/>
        </p:nvSpPr>
        <p:spPr>
          <a:xfrm>
            <a:off x="1563022" y="3826933"/>
            <a:ext cx="9110133" cy="1625600"/>
          </a:xfrm>
          <a:prstGeom prst="roundRect">
            <a:avLst/>
          </a:prstGeom>
          <a:solidFill>
            <a:srgbClr val="B0DAFF"/>
          </a:solidFill>
          <a:ln w="9525" cap="flat" cmpd="sng" algn="ctr">
            <a:solidFill>
              <a:srgbClr val="003C71"/>
            </a:solidFill>
            <a:prstDash val="solid"/>
          </a:ln>
          <a:effectLst/>
        </p:spPr>
        <p:txBody>
          <a:bodyPr tIns="0" rtlCol="0" anchor="t" anchorCtr="0"/>
          <a:lstStyle/>
          <a:p>
            <a:pPr algn="ctr" defTabSz="914332"/>
            <a:endParaRPr lang="en-US" sz="2800" kern="0">
              <a:solidFill>
                <a:schemeClr val="tx2">
                  <a:lumMod val="75000"/>
                </a:schemeClr>
              </a:solidFill>
              <a:latin typeface="Intel Clear Pro"/>
            </a:endParaRPr>
          </a:p>
        </p:txBody>
      </p:sp>
      <p:sp>
        <p:nvSpPr>
          <p:cNvPr id="7" name="TextBox 6"/>
          <p:cNvSpPr txBox="1"/>
          <p:nvPr/>
        </p:nvSpPr>
        <p:spPr>
          <a:xfrm>
            <a:off x="1792114" y="4436057"/>
            <a:ext cx="1811383" cy="203609"/>
          </a:xfrm>
          <a:prstGeom prst="rect">
            <a:avLst/>
          </a:prstGeom>
          <a:noFill/>
        </p:spPr>
        <p:txBody>
          <a:bodyPr vert="horz" wrap="none" lIns="0" tIns="0" rIns="0" bIns="0" rtlCol="0">
            <a:noAutofit/>
          </a:bodyPr>
          <a:lstStyle/>
          <a:p>
            <a:r>
              <a:rPr lang="en-US" sz="2133" b="1" dirty="0">
                <a:solidFill>
                  <a:schemeClr val="bg1"/>
                </a:solidFill>
              </a:rPr>
              <a:t>Higher resolution</a:t>
            </a:r>
          </a:p>
        </p:txBody>
      </p:sp>
      <p:sp>
        <p:nvSpPr>
          <p:cNvPr id="8" name="Right Arrow 7"/>
          <p:cNvSpPr/>
          <p:nvPr/>
        </p:nvSpPr>
        <p:spPr>
          <a:xfrm>
            <a:off x="4060200" y="4331731"/>
            <a:ext cx="627016" cy="5629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solidFill>
                <a:schemeClr val="bg1"/>
              </a:solidFill>
            </a:endParaRPr>
          </a:p>
        </p:txBody>
      </p:sp>
      <p:sp>
        <p:nvSpPr>
          <p:cNvPr id="9" name="TextBox 8"/>
          <p:cNvSpPr txBox="1"/>
          <p:nvPr/>
        </p:nvSpPr>
        <p:spPr>
          <a:xfrm>
            <a:off x="4936607" y="4290597"/>
            <a:ext cx="1811383" cy="203609"/>
          </a:xfrm>
          <a:prstGeom prst="rect">
            <a:avLst/>
          </a:prstGeom>
          <a:noFill/>
        </p:spPr>
        <p:txBody>
          <a:bodyPr vert="horz" wrap="none" lIns="0" tIns="0" rIns="0" bIns="0" rtlCol="0">
            <a:noAutofit/>
          </a:bodyPr>
          <a:lstStyle/>
          <a:p>
            <a:r>
              <a:rPr lang="en-US" sz="2133" dirty="0">
                <a:solidFill>
                  <a:schemeClr val="bg1"/>
                </a:solidFill>
              </a:rPr>
              <a:t>Better accuracy</a:t>
            </a:r>
          </a:p>
          <a:p>
            <a:r>
              <a:rPr lang="en-US" sz="2133" dirty="0">
                <a:solidFill>
                  <a:schemeClr val="bg1"/>
                </a:solidFill>
              </a:rPr>
              <a:t>Faster detection</a:t>
            </a:r>
          </a:p>
        </p:txBody>
      </p:sp>
      <p:sp>
        <p:nvSpPr>
          <p:cNvPr id="10" name="Right Arrow 9"/>
          <p:cNvSpPr/>
          <p:nvPr/>
        </p:nvSpPr>
        <p:spPr>
          <a:xfrm>
            <a:off x="7044585" y="4282237"/>
            <a:ext cx="627016" cy="5629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67">
              <a:solidFill>
                <a:schemeClr val="bg1"/>
              </a:solidFill>
            </a:endParaRPr>
          </a:p>
        </p:txBody>
      </p:sp>
      <p:sp>
        <p:nvSpPr>
          <p:cNvPr id="11" name="TextBox 10"/>
          <p:cNvSpPr txBox="1"/>
          <p:nvPr/>
        </p:nvSpPr>
        <p:spPr>
          <a:xfrm>
            <a:off x="7756487" y="4106522"/>
            <a:ext cx="1811383" cy="393076"/>
          </a:xfrm>
          <a:prstGeom prst="rect">
            <a:avLst/>
          </a:prstGeom>
          <a:noFill/>
        </p:spPr>
        <p:txBody>
          <a:bodyPr vert="horz" wrap="none" lIns="0" tIns="0" rIns="0" bIns="0" rtlCol="0">
            <a:noAutofit/>
          </a:bodyPr>
          <a:lstStyle/>
          <a:p>
            <a:r>
              <a:rPr lang="en-US" sz="2133" dirty="0">
                <a:solidFill>
                  <a:schemeClr val="bg1"/>
                </a:solidFill>
              </a:rPr>
              <a:t>More compute power</a:t>
            </a:r>
          </a:p>
          <a:p>
            <a:r>
              <a:rPr lang="en-US" sz="2133" dirty="0">
                <a:solidFill>
                  <a:schemeClr val="bg1"/>
                </a:solidFill>
              </a:rPr>
              <a:t>Higher NW bandwidth</a:t>
            </a:r>
          </a:p>
          <a:p>
            <a:r>
              <a:rPr lang="en-US" sz="2133" dirty="0">
                <a:solidFill>
                  <a:schemeClr val="bg1"/>
                </a:solidFill>
              </a:rPr>
              <a:t>More storage </a:t>
            </a:r>
          </a:p>
          <a:p>
            <a:endParaRPr lang="en-US" sz="2133" dirty="0">
              <a:solidFill>
                <a:schemeClr val="bg1"/>
              </a:solidFill>
            </a:endParaRPr>
          </a:p>
        </p:txBody>
      </p:sp>
    </p:spTree>
    <p:extLst>
      <p:ext uri="{BB962C8B-B14F-4D97-AF65-F5344CB8AC3E}">
        <p14:creationId xmlns:p14="http://schemas.microsoft.com/office/powerpoint/2010/main" val="3040732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Rectangle 304"/>
          <p:cNvSpPr/>
          <p:nvPr/>
        </p:nvSpPr>
        <p:spPr>
          <a:xfrm>
            <a:off x="749377" y="564853"/>
            <a:ext cx="11196319" cy="1323439"/>
          </a:xfrm>
          <a:prstGeom prst="rect">
            <a:avLst/>
          </a:prstGeom>
        </p:spPr>
        <p:txBody>
          <a:bodyPr wrap="square">
            <a:spAutoFit/>
          </a:bodyPr>
          <a:lstStyle/>
          <a:p>
            <a:pPr lvl="2"/>
            <a:r>
              <a:rPr lang="en-US" sz="2133" b="1" dirty="0"/>
              <a:t>Intel Computer Vision SDK</a:t>
            </a:r>
            <a:r>
              <a:rPr lang="en-US" sz="2133" dirty="0"/>
              <a:t>:   </a:t>
            </a:r>
            <a:r>
              <a:rPr lang="en-US" sz="1867" dirty="0"/>
              <a:t>OpenCV for computer vision applications,  </a:t>
            </a:r>
          </a:p>
          <a:p>
            <a:pPr lvl="2"/>
            <a:r>
              <a:rPr lang="en-US" sz="1867" dirty="0"/>
              <a:t>			      			Deep Learning deployment toolkit for inference</a:t>
            </a:r>
          </a:p>
          <a:p>
            <a:pPr lvl="2"/>
            <a:r>
              <a:rPr lang="en-US" sz="2133" b="1" dirty="0"/>
              <a:t>Intel Media SDK</a:t>
            </a:r>
            <a:r>
              <a:rPr lang="en-US" sz="2133" dirty="0"/>
              <a:t>:  			</a:t>
            </a:r>
            <a:r>
              <a:rPr lang="en-US" sz="1867" dirty="0"/>
              <a:t>Encode/decode, video processing</a:t>
            </a:r>
          </a:p>
        </p:txBody>
      </p:sp>
      <p:sp>
        <p:nvSpPr>
          <p:cNvPr id="306" name="Rounded Rectangle 305"/>
          <p:cNvSpPr/>
          <p:nvPr/>
        </p:nvSpPr>
        <p:spPr bwMode="auto">
          <a:xfrm>
            <a:off x="574040" y="3556266"/>
            <a:ext cx="10998293" cy="1373205"/>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algn="ctr" defTabSz="914332"/>
            <a:endParaRPr lang="en-US" sz="2800" kern="0" dirty="0">
              <a:solidFill>
                <a:schemeClr val="tx2">
                  <a:lumMod val="75000"/>
                </a:schemeClr>
              </a:solidFill>
              <a:latin typeface="Intel Clear Pro"/>
            </a:endParaRPr>
          </a:p>
        </p:txBody>
      </p:sp>
      <p:sp>
        <p:nvSpPr>
          <p:cNvPr id="307" name="Rounded Rectangle 306"/>
          <p:cNvSpPr/>
          <p:nvPr/>
        </p:nvSpPr>
        <p:spPr bwMode="auto">
          <a:xfrm>
            <a:off x="574040" y="5692945"/>
            <a:ext cx="10998293" cy="447167"/>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algn="ctr" defTabSz="914332"/>
            <a:endParaRPr lang="en-US" sz="2800" kern="0" dirty="0">
              <a:solidFill>
                <a:schemeClr val="tx2">
                  <a:lumMod val="75000"/>
                </a:schemeClr>
              </a:solidFill>
              <a:latin typeface="Intel Clear Pro"/>
            </a:endParaRPr>
          </a:p>
        </p:txBody>
      </p:sp>
      <p:sp>
        <p:nvSpPr>
          <p:cNvPr id="308" name="Rounded Rectangle 307"/>
          <p:cNvSpPr/>
          <p:nvPr/>
        </p:nvSpPr>
        <p:spPr>
          <a:xfrm>
            <a:off x="1478578" y="3653369"/>
            <a:ext cx="6171879" cy="1170247"/>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09" name="Rounded Rectangle 308"/>
          <p:cNvSpPr/>
          <p:nvPr/>
        </p:nvSpPr>
        <p:spPr>
          <a:xfrm>
            <a:off x="1617003" y="3751270"/>
            <a:ext cx="2837621" cy="749292"/>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10" name="Rounded Rectangle 309"/>
          <p:cNvSpPr/>
          <p:nvPr/>
        </p:nvSpPr>
        <p:spPr>
          <a:xfrm>
            <a:off x="1478578" y="1970985"/>
            <a:ext cx="2976047" cy="1499647"/>
          </a:xfrm>
          <a:prstGeom prst="roundRect">
            <a:avLst/>
          </a:prstGeom>
          <a:solidFill>
            <a:srgbClr val="0071C5">
              <a:alpha val="69804"/>
            </a:srgbClr>
          </a:solidFill>
          <a:ln w="19050" cap="flat" cmpd="sng" algn="ctr">
            <a:solidFill>
              <a:srgbClr val="FFC000"/>
            </a:solidFill>
            <a:prstDash val="solid"/>
            <a:miter lim="800000"/>
          </a:ln>
          <a:effectLst/>
        </p:spPr>
        <p:txBody>
          <a:bodyPr rtlCol="0" anchor="t"/>
          <a:lstStyle/>
          <a:p>
            <a:pPr algn="ctr" defTabSz="914377">
              <a:defRPr/>
            </a:pPr>
            <a:r>
              <a:rPr lang="en-US" sz="2000" b="1" kern="0" dirty="0">
                <a:solidFill>
                  <a:srgbClr val="FFFF00"/>
                </a:solidFill>
                <a:latin typeface="Calibri" panose="020F0502020204030204"/>
              </a:rPr>
              <a:t>Computer Vision</a:t>
            </a:r>
          </a:p>
        </p:txBody>
      </p:sp>
      <p:pic>
        <p:nvPicPr>
          <p:cNvPr id="311" name="Picture 310"/>
          <p:cNvPicPr>
            <a:picLocks noChangeAspect="1"/>
          </p:cNvPicPr>
          <p:nvPr/>
        </p:nvPicPr>
        <p:blipFill>
          <a:blip r:embed="rId3"/>
          <a:stretch>
            <a:fillRect/>
          </a:stretch>
        </p:blipFill>
        <p:spPr>
          <a:xfrm>
            <a:off x="2017022" y="2434680"/>
            <a:ext cx="1899159" cy="953363"/>
          </a:xfrm>
          <a:prstGeom prst="rect">
            <a:avLst/>
          </a:prstGeom>
        </p:spPr>
      </p:pic>
      <p:sp>
        <p:nvSpPr>
          <p:cNvPr id="312" name="Rounded Rectangle 311"/>
          <p:cNvSpPr/>
          <p:nvPr/>
        </p:nvSpPr>
        <p:spPr>
          <a:xfrm>
            <a:off x="7870242" y="1970985"/>
            <a:ext cx="2976047" cy="1499647"/>
          </a:xfrm>
          <a:prstGeom prst="roundRect">
            <a:avLst/>
          </a:prstGeom>
          <a:solidFill>
            <a:srgbClr val="0071C5">
              <a:alpha val="69804"/>
            </a:srgbClr>
          </a:solidFill>
          <a:ln w="19050" cap="flat" cmpd="sng" algn="ctr">
            <a:solidFill>
              <a:srgbClr val="FFC000"/>
            </a:solidFill>
            <a:prstDash val="solid"/>
            <a:miter lim="800000"/>
          </a:ln>
          <a:effectLst/>
        </p:spPr>
        <p:txBody>
          <a:bodyPr rtlCol="0" anchor="t"/>
          <a:lstStyle/>
          <a:p>
            <a:pPr algn="ctr" defTabSz="914377">
              <a:defRPr/>
            </a:pPr>
            <a:r>
              <a:rPr lang="en-US" sz="2000" b="1" kern="0" dirty="0">
                <a:solidFill>
                  <a:srgbClr val="FFFF00"/>
                </a:solidFill>
                <a:latin typeface="Calibri" panose="020F0502020204030204"/>
              </a:rPr>
              <a:t>Media</a:t>
            </a:r>
          </a:p>
        </p:txBody>
      </p:sp>
      <p:sp>
        <p:nvSpPr>
          <p:cNvPr id="313" name="Rounded Rectangle 312"/>
          <p:cNvSpPr/>
          <p:nvPr/>
        </p:nvSpPr>
        <p:spPr>
          <a:xfrm>
            <a:off x="8747258" y="2546356"/>
            <a:ext cx="1222012" cy="812497"/>
          </a:xfrm>
          <a:prstGeom prst="roundRect">
            <a:avLst>
              <a:gd name="adj" fmla="val 10000"/>
            </a:avLst>
          </a:prstGeom>
          <a:blipFill rotWithShape="1">
            <a:blip r:embed="rId4" cstate="screen">
              <a:extLst>
                <a:ext uri="{28A0092B-C50C-407E-A947-70E740481C1C}">
                  <a14:useLocalDpi xmlns:a14="http://schemas.microsoft.com/office/drawing/2010/main"/>
                </a:ext>
              </a:extLst>
            </a:blip>
            <a:stretch>
              <a:fillRect/>
            </a:stretch>
          </a:blipFill>
          <a:ln w="6350" cap="flat" cmpd="sng" algn="ctr">
            <a:solidFill>
              <a:srgbClr val="FFFF00"/>
            </a:solidFill>
            <a:prstDash val="solid"/>
            <a:miter lim="800000"/>
          </a:ln>
          <a:effectLst/>
        </p:spPr>
        <p:txBody>
          <a:bodyPr/>
          <a:lstStyle/>
          <a:p>
            <a:pPr defTabSz="914377">
              <a:defRPr/>
            </a:pPr>
            <a:endParaRPr lang="en-US" kern="0">
              <a:solidFill>
                <a:prstClr val="white">
                  <a:hueOff val="0"/>
                  <a:satOff val="0"/>
                  <a:lumOff val="0"/>
                  <a:alphaOff val="0"/>
                </a:prstClr>
              </a:solidFill>
              <a:latin typeface="Calibri" panose="020F0502020204030204"/>
            </a:endParaRPr>
          </a:p>
        </p:txBody>
      </p:sp>
      <p:sp>
        <p:nvSpPr>
          <p:cNvPr id="314" name="Rounded Rectangle 313"/>
          <p:cNvSpPr/>
          <p:nvPr/>
        </p:nvSpPr>
        <p:spPr>
          <a:xfrm>
            <a:off x="4674410" y="1970985"/>
            <a:ext cx="2976047" cy="1499647"/>
          </a:xfrm>
          <a:prstGeom prst="roundRect">
            <a:avLst/>
          </a:prstGeom>
          <a:solidFill>
            <a:srgbClr val="0071C5">
              <a:alpha val="69804"/>
            </a:srgbClr>
          </a:solidFill>
          <a:ln w="19050" cap="flat" cmpd="sng" algn="ctr">
            <a:solidFill>
              <a:srgbClr val="FFC000"/>
            </a:solidFill>
            <a:prstDash val="solid"/>
            <a:miter lim="800000"/>
          </a:ln>
          <a:effectLst/>
        </p:spPr>
        <p:txBody>
          <a:bodyPr rtlCol="0" anchor="t"/>
          <a:lstStyle/>
          <a:p>
            <a:pPr algn="ctr" defTabSz="914377">
              <a:defRPr/>
            </a:pPr>
            <a:r>
              <a:rPr lang="en-US" sz="2000" b="1" kern="0" dirty="0">
                <a:solidFill>
                  <a:srgbClr val="FFFF00"/>
                </a:solidFill>
                <a:latin typeface="Calibri" panose="020F0502020204030204"/>
              </a:rPr>
              <a:t>Deep Learning</a:t>
            </a:r>
          </a:p>
        </p:txBody>
      </p:sp>
      <p:pic>
        <p:nvPicPr>
          <p:cNvPr id="315" name="Picture 314"/>
          <p:cNvPicPr>
            <a:picLocks noChangeAspect="1"/>
          </p:cNvPicPr>
          <p:nvPr/>
        </p:nvPicPr>
        <p:blipFill>
          <a:blip r:embed="rId5"/>
          <a:stretch>
            <a:fillRect/>
          </a:stretch>
        </p:blipFill>
        <p:spPr>
          <a:xfrm>
            <a:off x="5589635" y="2526955"/>
            <a:ext cx="1145596" cy="821435"/>
          </a:xfrm>
          <a:prstGeom prst="roundRect">
            <a:avLst/>
          </a:prstGeom>
          <a:ln w="19050">
            <a:solidFill>
              <a:srgbClr val="FFFF00"/>
            </a:solidFill>
          </a:ln>
          <a:effectLst>
            <a:softEdge rad="12700"/>
          </a:effectLst>
        </p:spPr>
      </p:pic>
      <p:pic>
        <p:nvPicPr>
          <p:cNvPr id="316" name="Picture 16" descr="File:OpenCV Logo with text svg version.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1944"/>
          <a:stretch/>
        </p:blipFill>
        <p:spPr bwMode="auto">
          <a:xfrm>
            <a:off x="1769590" y="3809757"/>
            <a:ext cx="492479" cy="473607"/>
          </a:xfrm>
          <a:prstGeom prst="rect">
            <a:avLst/>
          </a:prstGeom>
          <a:noFill/>
          <a:extLst>
            <a:ext uri="{909E8E84-426E-40DD-AFC4-6F175D3DCCD1}">
              <a14:hiddenFill xmlns:a14="http://schemas.microsoft.com/office/drawing/2010/main">
                <a:solidFill>
                  <a:srgbClr val="FFFFFF"/>
                </a:solidFill>
              </a14:hiddenFill>
            </a:ext>
          </a:extLst>
        </p:spPr>
      </p:pic>
      <p:sp>
        <p:nvSpPr>
          <p:cNvPr id="317" name="Rectangle 316"/>
          <p:cNvSpPr/>
          <p:nvPr/>
        </p:nvSpPr>
        <p:spPr>
          <a:xfrm>
            <a:off x="1570250" y="4231120"/>
            <a:ext cx="1286900" cy="303353"/>
          </a:xfrm>
          <a:prstGeom prst="rect">
            <a:avLst/>
          </a:prstGeom>
        </p:spPr>
        <p:txBody>
          <a:bodyPr wrap="square" anchor="ctr" anchorCtr="0">
            <a:spAutoFit/>
          </a:bodyPr>
          <a:lstStyle/>
          <a:p>
            <a:pPr defTabSz="913532">
              <a:lnSpc>
                <a:spcPct val="85000"/>
              </a:lnSpc>
              <a:defRPr/>
            </a:pPr>
            <a:r>
              <a:rPr lang="en-US" sz="1599" b="1" kern="0" dirty="0">
                <a:solidFill>
                  <a:prstClr val="black"/>
                </a:solidFill>
                <a:latin typeface="Calibri" panose="020F0502020204030204"/>
              </a:rPr>
              <a:t>OpenCV</a:t>
            </a:r>
            <a:endParaRPr lang="en-US" sz="1599" kern="0" dirty="0">
              <a:solidFill>
                <a:prstClr val="black"/>
              </a:solidFill>
              <a:latin typeface="Calibri" panose="020F0502020204030204"/>
            </a:endParaRPr>
          </a:p>
        </p:txBody>
      </p:sp>
      <p:sp>
        <p:nvSpPr>
          <p:cNvPr id="318" name="Rounded Rectangle 317"/>
          <p:cNvSpPr/>
          <p:nvPr/>
        </p:nvSpPr>
        <p:spPr>
          <a:xfrm>
            <a:off x="4674409" y="3751271"/>
            <a:ext cx="2846003" cy="749292"/>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19" name="Rounded Rectangle 318"/>
          <p:cNvSpPr/>
          <p:nvPr/>
        </p:nvSpPr>
        <p:spPr>
          <a:xfrm>
            <a:off x="7870242" y="3653367"/>
            <a:ext cx="2917935" cy="1170247"/>
          </a:xfrm>
          <a:prstGeom prst="round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pic>
        <p:nvPicPr>
          <p:cNvPr id="320" name="Picture 14" descr="Image result for intel media SDK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132" y="3817288"/>
            <a:ext cx="778749" cy="880325"/>
          </a:xfrm>
          <a:prstGeom prst="rect">
            <a:avLst/>
          </a:prstGeom>
          <a:noFill/>
          <a:extLst>
            <a:ext uri="{909E8E84-426E-40DD-AFC4-6F175D3DCCD1}">
              <a14:hiddenFill xmlns:a14="http://schemas.microsoft.com/office/drawing/2010/main">
                <a:solidFill>
                  <a:srgbClr val="FFFFFF"/>
                </a:solidFill>
              </a14:hiddenFill>
            </a:ext>
          </a:extLst>
        </p:spPr>
      </p:pic>
      <p:grpSp>
        <p:nvGrpSpPr>
          <p:cNvPr id="321" name="Group 320"/>
          <p:cNvGrpSpPr/>
          <p:nvPr/>
        </p:nvGrpSpPr>
        <p:grpSpPr>
          <a:xfrm>
            <a:off x="5124165" y="3916559"/>
            <a:ext cx="497187" cy="446431"/>
            <a:chOff x="4179208" y="1050528"/>
            <a:chExt cx="1007203" cy="1025330"/>
          </a:xfrm>
          <a:solidFill>
            <a:srgbClr val="00AEEF"/>
          </a:solidFill>
        </p:grpSpPr>
        <p:sp>
          <p:nvSpPr>
            <p:cNvPr id="322" name="Oval 321"/>
            <p:cNvSpPr/>
            <p:nvPr/>
          </p:nvSpPr>
          <p:spPr>
            <a:xfrm>
              <a:off x="4187453" y="1050528"/>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sp>
          <p:nvSpPr>
            <p:cNvPr id="323" name="Oval 322"/>
            <p:cNvSpPr/>
            <p:nvPr/>
          </p:nvSpPr>
          <p:spPr>
            <a:xfrm>
              <a:off x="4187453" y="1331345"/>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sp>
          <p:nvSpPr>
            <p:cNvPr id="324" name="Oval 323"/>
            <p:cNvSpPr/>
            <p:nvPr/>
          </p:nvSpPr>
          <p:spPr>
            <a:xfrm>
              <a:off x="4187453" y="1612162"/>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sp>
          <p:nvSpPr>
            <p:cNvPr id="325" name="Oval 324"/>
            <p:cNvSpPr/>
            <p:nvPr/>
          </p:nvSpPr>
          <p:spPr>
            <a:xfrm>
              <a:off x="4179208" y="1892978"/>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sp>
          <p:nvSpPr>
            <p:cNvPr id="326" name="Oval 325"/>
            <p:cNvSpPr/>
            <p:nvPr/>
          </p:nvSpPr>
          <p:spPr>
            <a:xfrm>
              <a:off x="4595492" y="1185609"/>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sp>
          <p:nvSpPr>
            <p:cNvPr id="327" name="Oval 326"/>
            <p:cNvSpPr/>
            <p:nvPr/>
          </p:nvSpPr>
          <p:spPr>
            <a:xfrm>
              <a:off x="4595492" y="1466426"/>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sp>
          <p:nvSpPr>
            <p:cNvPr id="328" name="Oval 327"/>
            <p:cNvSpPr/>
            <p:nvPr/>
          </p:nvSpPr>
          <p:spPr>
            <a:xfrm>
              <a:off x="4595492" y="1747243"/>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sp>
          <p:nvSpPr>
            <p:cNvPr id="329" name="Oval 328"/>
            <p:cNvSpPr/>
            <p:nvPr/>
          </p:nvSpPr>
          <p:spPr>
            <a:xfrm>
              <a:off x="5003531" y="1185609"/>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sp>
          <p:nvSpPr>
            <p:cNvPr id="330" name="Oval 329"/>
            <p:cNvSpPr/>
            <p:nvPr/>
          </p:nvSpPr>
          <p:spPr>
            <a:xfrm>
              <a:off x="5003531" y="1466426"/>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sp>
          <p:nvSpPr>
            <p:cNvPr id="331" name="Oval 330"/>
            <p:cNvSpPr/>
            <p:nvPr/>
          </p:nvSpPr>
          <p:spPr>
            <a:xfrm>
              <a:off x="5003531" y="1747243"/>
              <a:ext cx="182880" cy="182880"/>
            </a:xfrm>
            <a:prstGeom prst="ellipse">
              <a:avLst/>
            </a:prstGeom>
            <a:grpFill/>
            <a:ln w="19050" cap="flat" cmpd="sng" algn="ctr">
              <a:solidFill>
                <a:srgbClr val="003C71"/>
              </a:solidFill>
              <a:prstDash val="solid"/>
            </a:ln>
            <a:effectLst/>
          </p:spPr>
          <p:txBody>
            <a:bodyPr rtlCol="0" anchor="ctr"/>
            <a:lstStyle/>
            <a:p>
              <a:pPr algn="ctr" defTabSz="457167">
                <a:defRPr/>
              </a:pPr>
              <a:endParaRPr lang="en-US" sz="1200" b="1" kern="0">
                <a:solidFill>
                  <a:srgbClr val="003C71"/>
                </a:solidFill>
                <a:latin typeface="Calibri" panose="020F0502020204030204"/>
              </a:endParaRPr>
            </a:p>
          </p:txBody>
        </p:sp>
        <p:cxnSp>
          <p:nvCxnSpPr>
            <p:cNvPr id="332" name="Straight Connector 331"/>
            <p:cNvCxnSpPr>
              <a:stCxn id="328" idx="6"/>
              <a:endCxn id="331" idx="2"/>
            </p:cNvCxnSpPr>
            <p:nvPr/>
          </p:nvCxnSpPr>
          <p:spPr>
            <a:xfrm>
              <a:off x="4778372" y="1838683"/>
              <a:ext cx="225159" cy="0"/>
            </a:xfrm>
            <a:prstGeom prst="line">
              <a:avLst/>
            </a:prstGeom>
            <a:grpFill/>
            <a:ln w="19050" cap="flat" cmpd="sng" algn="ctr">
              <a:solidFill>
                <a:srgbClr val="003C71"/>
              </a:solidFill>
              <a:prstDash val="solid"/>
            </a:ln>
            <a:effectLst/>
          </p:spPr>
        </p:cxnSp>
        <p:cxnSp>
          <p:nvCxnSpPr>
            <p:cNvPr id="333" name="Straight Connector 332"/>
            <p:cNvCxnSpPr>
              <a:stCxn id="326" idx="6"/>
              <a:endCxn id="329" idx="2"/>
            </p:cNvCxnSpPr>
            <p:nvPr/>
          </p:nvCxnSpPr>
          <p:spPr>
            <a:xfrm>
              <a:off x="4778372" y="1277049"/>
              <a:ext cx="225159" cy="0"/>
            </a:xfrm>
            <a:prstGeom prst="line">
              <a:avLst/>
            </a:prstGeom>
            <a:grpFill/>
            <a:ln w="19050" cap="flat" cmpd="sng" algn="ctr">
              <a:solidFill>
                <a:srgbClr val="003C71"/>
              </a:solidFill>
              <a:prstDash val="solid"/>
            </a:ln>
            <a:effectLst/>
          </p:spPr>
        </p:cxnSp>
        <p:cxnSp>
          <p:nvCxnSpPr>
            <p:cNvPr id="334" name="Straight Connector 333"/>
            <p:cNvCxnSpPr>
              <a:stCxn id="328" idx="7"/>
              <a:endCxn id="330" idx="3"/>
            </p:cNvCxnSpPr>
            <p:nvPr/>
          </p:nvCxnSpPr>
          <p:spPr>
            <a:xfrm flipV="1">
              <a:off x="4751590" y="1622524"/>
              <a:ext cx="278723" cy="151501"/>
            </a:xfrm>
            <a:prstGeom prst="line">
              <a:avLst/>
            </a:prstGeom>
            <a:grpFill/>
            <a:ln w="19050" cap="flat" cmpd="sng" algn="ctr">
              <a:solidFill>
                <a:srgbClr val="003C71"/>
              </a:solidFill>
              <a:prstDash val="solid"/>
            </a:ln>
            <a:effectLst/>
          </p:spPr>
        </p:cxnSp>
        <p:cxnSp>
          <p:nvCxnSpPr>
            <p:cNvPr id="335" name="Straight Connector 334"/>
            <p:cNvCxnSpPr>
              <a:stCxn id="327" idx="5"/>
              <a:endCxn id="331" idx="1"/>
            </p:cNvCxnSpPr>
            <p:nvPr/>
          </p:nvCxnSpPr>
          <p:spPr>
            <a:xfrm>
              <a:off x="4751590" y="1622524"/>
              <a:ext cx="278723" cy="151501"/>
            </a:xfrm>
            <a:prstGeom prst="line">
              <a:avLst/>
            </a:prstGeom>
            <a:grpFill/>
            <a:ln w="19050" cap="flat" cmpd="sng" algn="ctr">
              <a:solidFill>
                <a:srgbClr val="003C71"/>
              </a:solidFill>
              <a:prstDash val="solid"/>
            </a:ln>
            <a:effectLst/>
          </p:spPr>
        </p:cxnSp>
        <p:cxnSp>
          <p:nvCxnSpPr>
            <p:cNvPr id="336" name="Straight Connector 335"/>
            <p:cNvCxnSpPr>
              <a:stCxn id="326" idx="5"/>
              <a:endCxn id="330" idx="1"/>
            </p:cNvCxnSpPr>
            <p:nvPr/>
          </p:nvCxnSpPr>
          <p:spPr>
            <a:xfrm>
              <a:off x="4751590" y="1341707"/>
              <a:ext cx="278723" cy="151501"/>
            </a:xfrm>
            <a:prstGeom prst="line">
              <a:avLst/>
            </a:prstGeom>
            <a:grpFill/>
            <a:ln w="19050" cap="flat" cmpd="sng" algn="ctr">
              <a:solidFill>
                <a:srgbClr val="003C71"/>
              </a:solidFill>
              <a:prstDash val="solid"/>
            </a:ln>
            <a:effectLst/>
          </p:spPr>
        </p:cxnSp>
        <p:cxnSp>
          <p:nvCxnSpPr>
            <p:cNvPr id="337" name="Straight Connector 336"/>
            <p:cNvCxnSpPr>
              <a:stCxn id="327" idx="6"/>
              <a:endCxn id="329" idx="3"/>
            </p:cNvCxnSpPr>
            <p:nvPr/>
          </p:nvCxnSpPr>
          <p:spPr>
            <a:xfrm flipV="1">
              <a:off x="4778372" y="1341707"/>
              <a:ext cx="251941" cy="216159"/>
            </a:xfrm>
            <a:prstGeom prst="line">
              <a:avLst/>
            </a:prstGeom>
            <a:grpFill/>
            <a:ln w="19050" cap="flat" cmpd="sng" algn="ctr">
              <a:solidFill>
                <a:srgbClr val="003C71"/>
              </a:solidFill>
              <a:prstDash val="solid"/>
            </a:ln>
            <a:effectLst/>
          </p:spPr>
        </p:cxnSp>
        <p:cxnSp>
          <p:nvCxnSpPr>
            <p:cNvPr id="338" name="Straight Connector 337"/>
            <p:cNvCxnSpPr>
              <a:stCxn id="322" idx="7"/>
              <a:endCxn id="326" idx="1"/>
            </p:cNvCxnSpPr>
            <p:nvPr/>
          </p:nvCxnSpPr>
          <p:spPr>
            <a:xfrm>
              <a:off x="4343551" y="1077310"/>
              <a:ext cx="278723" cy="135081"/>
            </a:xfrm>
            <a:prstGeom prst="line">
              <a:avLst/>
            </a:prstGeom>
            <a:grpFill/>
            <a:ln w="19050" cap="flat" cmpd="sng" algn="ctr">
              <a:solidFill>
                <a:srgbClr val="003C71"/>
              </a:solidFill>
              <a:prstDash val="solid"/>
            </a:ln>
            <a:effectLst/>
          </p:spPr>
        </p:cxnSp>
        <p:cxnSp>
          <p:nvCxnSpPr>
            <p:cNvPr id="339" name="Straight Connector 338"/>
            <p:cNvCxnSpPr>
              <a:endCxn id="327" idx="0"/>
            </p:cNvCxnSpPr>
            <p:nvPr/>
          </p:nvCxnSpPr>
          <p:spPr>
            <a:xfrm>
              <a:off x="4378082" y="1177528"/>
              <a:ext cx="308850" cy="288898"/>
            </a:xfrm>
            <a:prstGeom prst="line">
              <a:avLst/>
            </a:prstGeom>
            <a:grpFill/>
            <a:ln w="19050" cap="flat" cmpd="sng" algn="ctr">
              <a:solidFill>
                <a:srgbClr val="003C71"/>
              </a:solidFill>
              <a:prstDash val="solid"/>
            </a:ln>
            <a:effectLst/>
          </p:spPr>
        </p:cxnSp>
        <p:cxnSp>
          <p:nvCxnSpPr>
            <p:cNvPr id="340" name="Straight Connector 339"/>
            <p:cNvCxnSpPr>
              <a:stCxn id="322" idx="5"/>
              <a:endCxn id="328" idx="1"/>
            </p:cNvCxnSpPr>
            <p:nvPr/>
          </p:nvCxnSpPr>
          <p:spPr>
            <a:xfrm>
              <a:off x="4343551" y="1206626"/>
              <a:ext cx="278723" cy="567399"/>
            </a:xfrm>
            <a:prstGeom prst="line">
              <a:avLst/>
            </a:prstGeom>
            <a:grpFill/>
            <a:ln w="19050" cap="flat" cmpd="sng" algn="ctr">
              <a:solidFill>
                <a:srgbClr val="003C71"/>
              </a:solidFill>
              <a:prstDash val="solid"/>
            </a:ln>
            <a:effectLst/>
          </p:spPr>
        </p:cxnSp>
        <p:cxnSp>
          <p:nvCxnSpPr>
            <p:cNvPr id="341" name="Straight Connector 340"/>
            <p:cNvCxnSpPr>
              <a:stCxn id="323" idx="7"/>
              <a:endCxn id="326" idx="2"/>
            </p:cNvCxnSpPr>
            <p:nvPr/>
          </p:nvCxnSpPr>
          <p:spPr>
            <a:xfrm flipV="1">
              <a:off x="4343551" y="1277049"/>
              <a:ext cx="251941" cy="81078"/>
            </a:xfrm>
            <a:prstGeom prst="line">
              <a:avLst/>
            </a:prstGeom>
            <a:grpFill/>
            <a:ln w="19050" cap="flat" cmpd="sng" algn="ctr">
              <a:solidFill>
                <a:srgbClr val="003C71"/>
              </a:solidFill>
              <a:prstDash val="solid"/>
            </a:ln>
            <a:effectLst/>
          </p:spPr>
        </p:cxnSp>
        <p:cxnSp>
          <p:nvCxnSpPr>
            <p:cNvPr id="342" name="Straight Connector 341"/>
            <p:cNvCxnSpPr>
              <a:stCxn id="323" idx="6"/>
              <a:endCxn id="327" idx="1"/>
            </p:cNvCxnSpPr>
            <p:nvPr/>
          </p:nvCxnSpPr>
          <p:spPr>
            <a:xfrm>
              <a:off x="4370333" y="1422785"/>
              <a:ext cx="251941" cy="70423"/>
            </a:xfrm>
            <a:prstGeom prst="line">
              <a:avLst/>
            </a:prstGeom>
            <a:grpFill/>
            <a:ln w="19050" cap="flat" cmpd="sng" algn="ctr">
              <a:solidFill>
                <a:srgbClr val="003C71"/>
              </a:solidFill>
              <a:prstDash val="solid"/>
            </a:ln>
            <a:effectLst/>
          </p:spPr>
        </p:cxnSp>
        <p:cxnSp>
          <p:nvCxnSpPr>
            <p:cNvPr id="343" name="Straight Connector 342"/>
            <p:cNvCxnSpPr>
              <a:stCxn id="323" idx="5"/>
              <a:endCxn id="328" idx="2"/>
            </p:cNvCxnSpPr>
            <p:nvPr/>
          </p:nvCxnSpPr>
          <p:spPr>
            <a:xfrm>
              <a:off x="4343551" y="1487443"/>
              <a:ext cx="251941" cy="351240"/>
            </a:xfrm>
            <a:prstGeom prst="line">
              <a:avLst/>
            </a:prstGeom>
            <a:grpFill/>
            <a:ln w="19050" cap="flat" cmpd="sng" algn="ctr">
              <a:solidFill>
                <a:srgbClr val="003C71"/>
              </a:solidFill>
              <a:prstDash val="solid"/>
            </a:ln>
            <a:effectLst/>
          </p:spPr>
        </p:cxnSp>
        <p:cxnSp>
          <p:nvCxnSpPr>
            <p:cNvPr id="344" name="Straight Connector 343"/>
            <p:cNvCxnSpPr>
              <a:stCxn id="324" idx="7"/>
              <a:endCxn id="326" idx="3"/>
            </p:cNvCxnSpPr>
            <p:nvPr/>
          </p:nvCxnSpPr>
          <p:spPr>
            <a:xfrm flipV="1">
              <a:off x="4343551" y="1341707"/>
              <a:ext cx="278723" cy="297237"/>
            </a:xfrm>
            <a:prstGeom prst="line">
              <a:avLst/>
            </a:prstGeom>
            <a:grpFill/>
            <a:ln w="19050" cap="flat" cmpd="sng" algn="ctr">
              <a:solidFill>
                <a:srgbClr val="003C71"/>
              </a:solidFill>
              <a:prstDash val="solid"/>
            </a:ln>
            <a:effectLst/>
          </p:spPr>
        </p:cxnSp>
        <p:cxnSp>
          <p:nvCxnSpPr>
            <p:cNvPr id="345" name="Straight Connector 344"/>
            <p:cNvCxnSpPr>
              <a:stCxn id="324" idx="6"/>
              <a:endCxn id="327" idx="2"/>
            </p:cNvCxnSpPr>
            <p:nvPr/>
          </p:nvCxnSpPr>
          <p:spPr>
            <a:xfrm flipV="1">
              <a:off x="4370333" y="1557866"/>
              <a:ext cx="225159" cy="145736"/>
            </a:xfrm>
            <a:prstGeom prst="line">
              <a:avLst/>
            </a:prstGeom>
            <a:grpFill/>
            <a:ln w="19050" cap="flat" cmpd="sng" algn="ctr">
              <a:solidFill>
                <a:srgbClr val="003C71"/>
              </a:solidFill>
              <a:prstDash val="solid"/>
            </a:ln>
            <a:effectLst/>
          </p:spPr>
        </p:cxnSp>
        <p:cxnSp>
          <p:nvCxnSpPr>
            <p:cNvPr id="346" name="Straight Connector 345"/>
            <p:cNvCxnSpPr>
              <a:stCxn id="324" idx="5"/>
              <a:endCxn id="328" idx="2"/>
            </p:cNvCxnSpPr>
            <p:nvPr/>
          </p:nvCxnSpPr>
          <p:spPr>
            <a:xfrm>
              <a:off x="4343551" y="1768260"/>
              <a:ext cx="251941" cy="70423"/>
            </a:xfrm>
            <a:prstGeom prst="line">
              <a:avLst/>
            </a:prstGeom>
            <a:grpFill/>
            <a:ln w="19050" cap="flat" cmpd="sng" algn="ctr">
              <a:solidFill>
                <a:srgbClr val="003C71"/>
              </a:solidFill>
              <a:prstDash val="solid"/>
            </a:ln>
            <a:effectLst/>
          </p:spPr>
        </p:cxnSp>
        <p:cxnSp>
          <p:nvCxnSpPr>
            <p:cNvPr id="347" name="Straight Connector 346"/>
            <p:cNvCxnSpPr>
              <a:stCxn id="325" idx="7"/>
              <a:endCxn id="326" idx="3"/>
            </p:cNvCxnSpPr>
            <p:nvPr/>
          </p:nvCxnSpPr>
          <p:spPr>
            <a:xfrm flipV="1">
              <a:off x="4335306" y="1341707"/>
              <a:ext cx="286968" cy="578053"/>
            </a:xfrm>
            <a:prstGeom prst="line">
              <a:avLst/>
            </a:prstGeom>
            <a:grpFill/>
            <a:ln w="19050" cap="flat" cmpd="sng" algn="ctr">
              <a:solidFill>
                <a:srgbClr val="003C71"/>
              </a:solidFill>
              <a:prstDash val="solid"/>
            </a:ln>
            <a:effectLst/>
          </p:spPr>
        </p:cxnSp>
        <p:cxnSp>
          <p:nvCxnSpPr>
            <p:cNvPr id="348" name="Straight Connector 347"/>
            <p:cNvCxnSpPr>
              <a:stCxn id="325" idx="6"/>
              <a:endCxn id="327" idx="3"/>
            </p:cNvCxnSpPr>
            <p:nvPr/>
          </p:nvCxnSpPr>
          <p:spPr>
            <a:xfrm flipV="1">
              <a:off x="4362088" y="1622524"/>
              <a:ext cx="260186" cy="361894"/>
            </a:xfrm>
            <a:prstGeom prst="line">
              <a:avLst/>
            </a:prstGeom>
            <a:grpFill/>
            <a:ln w="19050" cap="flat" cmpd="sng" algn="ctr">
              <a:solidFill>
                <a:srgbClr val="003C71"/>
              </a:solidFill>
              <a:prstDash val="solid"/>
            </a:ln>
            <a:effectLst/>
          </p:spPr>
        </p:cxnSp>
        <p:cxnSp>
          <p:nvCxnSpPr>
            <p:cNvPr id="349" name="Straight Connector 348"/>
            <p:cNvCxnSpPr>
              <a:stCxn id="325" idx="5"/>
              <a:endCxn id="328" idx="3"/>
            </p:cNvCxnSpPr>
            <p:nvPr/>
          </p:nvCxnSpPr>
          <p:spPr>
            <a:xfrm flipV="1">
              <a:off x="4335306" y="1903341"/>
              <a:ext cx="286968" cy="145735"/>
            </a:xfrm>
            <a:prstGeom prst="line">
              <a:avLst/>
            </a:prstGeom>
            <a:grpFill/>
            <a:ln w="19050" cap="flat" cmpd="sng" algn="ctr">
              <a:solidFill>
                <a:srgbClr val="003C71"/>
              </a:solidFill>
              <a:prstDash val="solid"/>
            </a:ln>
            <a:effectLst/>
          </p:spPr>
        </p:cxnSp>
      </p:grpSp>
      <p:sp>
        <p:nvSpPr>
          <p:cNvPr id="350" name="TextBox 349"/>
          <p:cNvSpPr txBox="1"/>
          <p:nvPr/>
        </p:nvSpPr>
        <p:spPr>
          <a:xfrm>
            <a:off x="9114772" y="4015185"/>
            <a:ext cx="1149674" cy="369332"/>
          </a:xfrm>
          <a:prstGeom prst="rect">
            <a:avLst/>
          </a:prstGeom>
          <a:noFill/>
        </p:spPr>
        <p:txBody>
          <a:bodyPr wrap="none" rtlCol="0">
            <a:spAutoFit/>
          </a:bodyPr>
          <a:lstStyle/>
          <a:p>
            <a:pPr defTabSz="914377"/>
            <a:r>
              <a:rPr lang="en-US" i="1" dirty="0">
                <a:solidFill>
                  <a:prstClr val="black"/>
                </a:solidFill>
                <a:latin typeface="Calibri" panose="020F0502020204030204"/>
              </a:rPr>
              <a:t>MediaSDK</a:t>
            </a:r>
          </a:p>
        </p:txBody>
      </p:sp>
      <p:sp>
        <p:nvSpPr>
          <p:cNvPr id="351" name="TextBox 350"/>
          <p:cNvSpPr txBox="1"/>
          <p:nvPr/>
        </p:nvSpPr>
        <p:spPr>
          <a:xfrm>
            <a:off x="3243591" y="4474597"/>
            <a:ext cx="2439768" cy="369332"/>
          </a:xfrm>
          <a:prstGeom prst="rect">
            <a:avLst/>
          </a:prstGeom>
          <a:noFill/>
        </p:spPr>
        <p:txBody>
          <a:bodyPr wrap="square" rtlCol="0">
            <a:spAutoFit/>
          </a:bodyPr>
          <a:lstStyle/>
          <a:p>
            <a:pPr algn="ctr" defTabSz="914377"/>
            <a:r>
              <a:rPr lang="en-US" i="1" dirty="0">
                <a:solidFill>
                  <a:prstClr val="black"/>
                </a:solidFill>
                <a:latin typeface="Calibri" panose="020F0502020204030204"/>
              </a:rPr>
              <a:t>Computer-Vision SDK</a:t>
            </a:r>
          </a:p>
        </p:txBody>
      </p:sp>
      <p:sp>
        <p:nvSpPr>
          <p:cNvPr id="352" name="TextBox 351"/>
          <p:cNvSpPr txBox="1"/>
          <p:nvPr/>
        </p:nvSpPr>
        <p:spPr>
          <a:xfrm>
            <a:off x="5664197" y="3826066"/>
            <a:ext cx="1856214" cy="584775"/>
          </a:xfrm>
          <a:prstGeom prst="rect">
            <a:avLst/>
          </a:prstGeom>
          <a:noFill/>
        </p:spPr>
        <p:txBody>
          <a:bodyPr wrap="none" rtlCol="0">
            <a:spAutoFit/>
          </a:bodyPr>
          <a:lstStyle/>
          <a:p>
            <a:pPr defTabSz="914377"/>
            <a:r>
              <a:rPr lang="en-US" sz="1600" dirty="0">
                <a:solidFill>
                  <a:prstClr val="black"/>
                </a:solidFill>
                <a:latin typeface="Calibri" panose="020F0502020204030204"/>
              </a:rPr>
              <a:t>Deep Learning</a:t>
            </a:r>
          </a:p>
          <a:p>
            <a:pPr defTabSz="914377"/>
            <a:r>
              <a:rPr lang="en-US" sz="1600" dirty="0">
                <a:solidFill>
                  <a:prstClr val="black"/>
                </a:solidFill>
                <a:latin typeface="Calibri" panose="020F0502020204030204"/>
              </a:rPr>
              <a:t> Deployment Toolkit</a:t>
            </a:r>
          </a:p>
        </p:txBody>
      </p:sp>
      <p:sp>
        <p:nvSpPr>
          <p:cNvPr id="354" name="Rounded Rectangle 353"/>
          <p:cNvSpPr/>
          <p:nvPr/>
        </p:nvSpPr>
        <p:spPr bwMode="auto">
          <a:xfrm>
            <a:off x="574040" y="5067463"/>
            <a:ext cx="11003280" cy="447167"/>
          </a:xfrm>
          <a:prstGeom prst="roundRect">
            <a:avLst/>
          </a:prstGeom>
          <a:solidFill>
            <a:schemeClr val="tx2">
              <a:lumMod val="20000"/>
              <a:lumOff val="80000"/>
              <a:alpha val="80000"/>
            </a:schemeClr>
          </a:solidFill>
          <a:ln w="9525" cap="flat" cmpd="sng" algn="ctr">
            <a:solidFill>
              <a:srgbClr val="003C71"/>
            </a:solidFill>
            <a:prstDash val="solid"/>
          </a:ln>
          <a:effectLst/>
        </p:spPr>
        <p:txBody>
          <a:bodyPr tIns="0" rtlCol="0" anchor="t" anchorCtr="0"/>
          <a:lstStyle/>
          <a:p>
            <a:pPr algn="ctr" defTabSz="914332"/>
            <a:endParaRPr lang="en-US" sz="2800" kern="0" dirty="0">
              <a:solidFill>
                <a:schemeClr val="tx2">
                  <a:lumMod val="75000"/>
                </a:schemeClr>
              </a:solidFill>
              <a:latin typeface="Intel Clear Pro"/>
            </a:endParaRPr>
          </a:p>
        </p:txBody>
      </p:sp>
      <p:sp>
        <p:nvSpPr>
          <p:cNvPr id="355" name="TextBox 354"/>
          <p:cNvSpPr txBox="1"/>
          <p:nvPr/>
        </p:nvSpPr>
        <p:spPr>
          <a:xfrm>
            <a:off x="641642" y="5182224"/>
            <a:ext cx="1634911" cy="261610"/>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rgbClr val="FFFF00"/>
                </a:solidFill>
                <a:latin typeface="Arial" panose="020B0604020202020204" pitchFamily="34" charset="0"/>
                <a:cs typeface="Arial" panose="020B0604020202020204" pitchFamily="34" charset="0"/>
              </a:defRPr>
            </a:lvl1pPr>
            <a:lvl2pPr defTabSz="457200"/>
            <a:lvl3pPr defTabSz="457200"/>
            <a:lvl4pPr defTabSz="457200"/>
            <a:lvl5pPr defTabSz="457200"/>
            <a:lvl6pPr defTabSz="457200"/>
            <a:lvl7pPr defTabSz="457200"/>
            <a:lvl8pPr defTabSz="457200"/>
            <a:lvl9pPr defTabSz="457200"/>
          </a:lstStyle>
          <a:p>
            <a:pPr defTabSz="609585">
              <a:defRPr/>
            </a:pPr>
            <a:r>
              <a:rPr lang="en-US" sz="2000" b="0" kern="0" dirty="0">
                <a:solidFill>
                  <a:prstClr val="black"/>
                </a:solidFill>
              </a:rPr>
              <a:t>Tools</a:t>
            </a:r>
          </a:p>
        </p:txBody>
      </p:sp>
      <p:sp>
        <p:nvSpPr>
          <p:cNvPr id="356" name="TextBox 355"/>
          <p:cNvSpPr txBox="1"/>
          <p:nvPr/>
        </p:nvSpPr>
        <p:spPr>
          <a:xfrm>
            <a:off x="3466237" y="5085607"/>
            <a:ext cx="3981451" cy="369332"/>
          </a:xfrm>
          <a:prstGeom prst="rect">
            <a:avLst/>
          </a:prstGeom>
          <a:noFill/>
        </p:spPr>
        <p:txBody>
          <a:bodyPr wrap="square" rtlCol="0">
            <a:spAutoFit/>
          </a:bodyPr>
          <a:lstStyle/>
          <a:p>
            <a:pPr defTabSz="914377"/>
            <a:r>
              <a:rPr lang="en-US" dirty="0">
                <a:solidFill>
                  <a:prstClr val="black"/>
                </a:solidFill>
                <a:latin typeface="Calibri" panose="020F0502020204030204"/>
              </a:rPr>
              <a:t>Compiler, Analyzers, Debuggers</a:t>
            </a:r>
          </a:p>
        </p:txBody>
      </p:sp>
      <p:sp>
        <p:nvSpPr>
          <p:cNvPr id="357" name="Rectangle 356"/>
          <p:cNvSpPr/>
          <p:nvPr/>
        </p:nvSpPr>
        <p:spPr>
          <a:xfrm>
            <a:off x="8238965" y="5902210"/>
            <a:ext cx="768099" cy="277064"/>
          </a:xfrm>
          <a:prstGeom prst="rect">
            <a:avLst/>
          </a:prstGeom>
        </p:spPr>
        <p:txBody>
          <a:bodyPr wrap="square" anchor="ctr" anchorCtr="0">
            <a:spAutoFit/>
          </a:bodyPr>
          <a:lstStyle/>
          <a:p>
            <a:pPr defTabSz="913532">
              <a:lnSpc>
                <a:spcPct val="85000"/>
              </a:lnSpc>
              <a:defRPr/>
            </a:pPr>
            <a:r>
              <a:rPr lang="en-US" sz="1400" kern="0" dirty="0">
                <a:solidFill>
                  <a:prstClr val="black"/>
                </a:solidFill>
                <a:latin typeface="Calibri" panose="020F0502020204030204"/>
              </a:rPr>
              <a:t>DAAL</a:t>
            </a:r>
          </a:p>
        </p:txBody>
      </p:sp>
      <p:sp>
        <p:nvSpPr>
          <p:cNvPr id="358" name="Rectangle 357"/>
          <p:cNvSpPr/>
          <p:nvPr/>
        </p:nvSpPr>
        <p:spPr>
          <a:xfrm>
            <a:off x="5821795" y="5682069"/>
            <a:ext cx="1286900" cy="277064"/>
          </a:xfrm>
          <a:prstGeom prst="rect">
            <a:avLst/>
          </a:prstGeom>
        </p:spPr>
        <p:txBody>
          <a:bodyPr wrap="square" anchor="ctr" anchorCtr="0">
            <a:spAutoFit/>
          </a:bodyPr>
          <a:lstStyle/>
          <a:p>
            <a:pPr defTabSz="913532">
              <a:lnSpc>
                <a:spcPct val="85000"/>
              </a:lnSpc>
              <a:defRPr/>
            </a:pPr>
            <a:r>
              <a:rPr lang="en-US" sz="1400" kern="0" dirty="0">
                <a:solidFill>
                  <a:prstClr val="black"/>
                </a:solidFill>
                <a:latin typeface="Calibri" panose="020F0502020204030204"/>
              </a:rPr>
              <a:t>MKL-DNN </a:t>
            </a:r>
          </a:p>
        </p:txBody>
      </p:sp>
      <p:sp>
        <p:nvSpPr>
          <p:cNvPr id="359" name="Rectangle 358"/>
          <p:cNvSpPr/>
          <p:nvPr/>
        </p:nvSpPr>
        <p:spPr>
          <a:xfrm>
            <a:off x="6962406" y="5737030"/>
            <a:ext cx="1004489" cy="277064"/>
          </a:xfrm>
          <a:prstGeom prst="rect">
            <a:avLst/>
          </a:prstGeom>
        </p:spPr>
        <p:txBody>
          <a:bodyPr wrap="square" anchor="ctr" anchorCtr="0">
            <a:spAutoFit/>
          </a:bodyPr>
          <a:lstStyle/>
          <a:p>
            <a:pPr defTabSz="913532">
              <a:lnSpc>
                <a:spcPct val="85000"/>
              </a:lnSpc>
              <a:defRPr/>
            </a:pPr>
            <a:r>
              <a:rPr lang="en-US" sz="1400" kern="0" dirty="0">
                <a:solidFill>
                  <a:prstClr val="black"/>
                </a:solidFill>
                <a:latin typeface="Calibri" panose="020F0502020204030204"/>
              </a:rPr>
              <a:t>CL-DNN</a:t>
            </a:r>
          </a:p>
        </p:txBody>
      </p:sp>
      <p:pic>
        <p:nvPicPr>
          <p:cNvPr id="360" name="Picture 2" descr="Image result for intel MKL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87411" y="5614829"/>
            <a:ext cx="571903" cy="500415"/>
          </a:xfrm>
          <a:prstGeom prst="rect">
            <a:avLst/>
          </a:prstGeom>
          <a:noFill/>
          <a:extLst>
            <a:ext uri="{909E8E84-426E-40DD-AFC4-6F175D3DCCD1}">
              <a14:hiddenFill xmlns:a14="http://schemas.microsoft.com/office/drawing/2010/main">
                <a:solidFill>
                  <a:srgbClr val="FFFFFF"/>
                </a:solidFill>
              </a14:hiddenFill>
            </a:ext>
          </a:extLst>
        </p:spPr>
      </p:pic>
      <p:sp>
        <p:nvSpPr>
          <p:cNvPr id="361" name="Rectangle 360"/>
          <p:cNvSpPr/>
          <p:nvPr/>
        </p:nvSpPr>
        <p:spPr>
          <a:xfrm>
            <a:off x="8041198" y="5702988"/>
            <a:ext cx="1309289" cy="277064"/>
          </a:xfrm>
          <a:prstGeom prst="rect">
            <a:avLst/>
          </a:prstGeom>
        </p:spPr>
        <p:txBody>
          <a:bodyPr wrap="square" anchor="ctr" anchorCtr="0">
            <a:spAutoFit/>
          </a:bodyPr>
          <a:lstStyle/>
          <a:p>
            <a:pPr defTabSz="913532">
              <a:lnSpc>
                <a:spcPct val="85000"/>
              </a:lnSpc>
              <a:defRPr/>
            </a:pPr>
            <a:r>
              <a:rPr lang="en-US" sz="1400" kern="0" dirty="0">
                <a:solidFill>
                  <a:prstClr val="black"/>
                </a:solidFill>
                <a:latin typeface="Calibri" panose="020F0502020204030204"/>
              </a:rPr>
              <a:t>Intel® MKL</a:t>
            </a:r>
          </a:p>
        </p:txBody>
      </p:sp>
      <p:grpSp>
        <p:nvGrpSpPr>
          <p:cNvPr id="362" name="Group 361"/>
          <p:cNvGrpSpPr/>
          <p:nvPr/>
        </p:nvGrpSpPr>
        <p:grpSpPr>
          <a:xfrm>
            <a:off x="9695701" y="5668307"/>
            <a:ext cx="1302295" cy="514192"/>
            <a:chOff x="8843004" y="3099655"/>
            <a:chExt cx="1302294" cy="514191"/>
          </a:xfrm>
        </p:grpSpPr>
        <p:sp>
          <p:nvSpPr>
            <p:cNvPr id="363" name="Rectangle 362"/>
            <p:cNvSpPr/>
            <p:nvPr/>
          </p:nvSpPr>
          <p:spPr>
            <a:xfrm>
              <a:off x="9108437" y="3363136"/>
              <a:ext cx="827041" cy="250710"/>
            </a:xfrm>
            <a:prstGeom prst="rect">
              <a:avLst/>
            </a:prstGeom>
          </p:spPr>
          <p:txBody>
            <a:bodyPr wrap="square" anchor="ctr" anchorCtr="0">
              <a:spAutoFit/>
            </a:bodyPr>
            <a:lstStyle/>
            <a:p>
              <a:pPr defTabSz="685783">
                <a:lnSpc>
                  <a:spcPct val="85000"/>
                </a:lnSpc>
                <a:defRPr/>
              </a:pPr>
              <a:r>
                <a:rPr lang="en-US" sz="1200" kern="0" dirty="0">
                  <a:solidFill>
                    <a:prstClr val="black"/>
                  </a:solidFill>
                  <a:latin typeface="Calibri" panose="020F0502020204030204"/>
                </a:rPr>
                <a:t>Intel </a:t>
              </a:r>
              <a:r>
                <a:rPr lang="en-US" sz="1200" kern="0" dirty="0" err="1">
                  <a:solidFill>
                    <a:prstClr val="black"/>
                  </a:solidFill>
                  <a:latin typeface="Calibri" panose="020F0502020204030204"/>
                </a:rPr>
                <a:t>Dist</a:t>
              </a:r>
              <a:endParaRPr lang="en-US" sz="1200" kern="0" dirty="0">
                <a:solidFill>
                  <a:prstClr val="black"/>
                </a:solidFill>
                <a:latin typeface="Calibri" panose="020F0502020204030204"/>
              </a:endParaRPr>
            </a:p>
          </p:txBody>
        </p:sp>
        <p:pic>
          <p:nvPicPr>
            <p:cNvPr id="364" name="Picture 6" descr="Image result for python logo white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3004" y="3099655"/>
              <a:ext cx="1302294" cy="368235"/>
            </a:xfrm>
            <a:prstGeom prst="rect">
              <a:avLst/>
            </a:prstGeom>
            <a:noFill/>
            <a:extLst>
              <a:ext uri="{909E8E84-426E-40DD-AFC4-6F175D3DCCD1}">
                <a14:hiddenFill xmlns:a14="http://schemas.microsoft.com/office/drawing/2010/main">
                  <a:solidFill>
                    <a:srgbClr val="FFFFFF"/>
                  </a:solidFill>
                </a14:hiddenFill>
              </a:ext>
            </a:extLst>
          </p:spPr>
        </p:pic>
      </p:grpSp>
      <p:pic>
        <p:nvPicPr>
          <p:cNvPr id="365" name="Picture 8" descr="Image result for deep learnin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58657" y="5698002"/>
            <a:ext cx="772956" cy="533340"/>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10" descr="Image result for intel compilers"/>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5128" y="4946413"/>
            <a:ext cx="617373" cy="540203"/>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12" descr="Image result for intel vtune logo"/>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7096" y="4931867"/>
            <a:ext cx="540605" cy="604151"/>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2" descr="Intel® System Studi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06421" y="4963085"/>
            <a:ext cx="523531" cy="523531"/>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4" descr="Intel® Parallel Studio X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36103" y="4946415"/>
            <a:ext cx="525004" cy="525004"/>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2" descr="Image result for OpenCL  transparent 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33152"/>
          <a:stretch/>
        </p:blipFill>
        <p:spPr bwMode="auto">
          <a:xfrm>
            <a:off x="4869366" y="5660543"/>
            <a:ext cx="640079" cy="403635"/>
          </a:xfrm>
          <a:prstGeom prst="rect">
            <a:avLst/>
          </a:prstGeom>
          <a:noFill/>
          <a:extLst>
            <a:ext uri="{909E8E84-426E-40DD-AFC4-6F175D3DCCD1}">
              <a14:hiddenFill xmlns:a14="http://schemas.microsoft.com/office/drawing/2010/main">
                <a:solidFill>
                  <a:srgbClr val="FFFFFF"/>
                </a:solidFill>
              </a14:hiddenFill>
            </a:ext>
          </a:extLst>
        </p:spPr>
      </p:pic>
      <p:sp>
        <p:nvSpPr>
          <p:cNvPr id="371" name="Rectangle 370"/>
          <p:cNvSpPr/>
          <p:nvPr/>
        </p:nvSpPr>
        <p:spPr>
          <a:xfrm>
            <a:off x="2752843" y="5638490"/>
            <a:ext cx="597229" cy="303353"/>
          </a:xfrm>
          <a:prstGeom prst="rect">
            <a:avLst/>
          </a:prstGeom>
        </p:spPr>
        <p:txBody>
          <a:bodyPr wrap="square" anchor="ctr" anchorCtr="0">
            <a:spAutoFit/>
          </a:bodyPr>
          <a:lstStyle/>
          <a:p>
            <a:pPr defTabSz="913532">
              <a:lnSpc>
                <a:spcPct val="85000"/>
              </a:lnSpc>
              <a:defRPr/>
            </a:pPr>
            <a:r>
              <a:rPr lang="en-US" sz="1599" kern="0" dirty="0">
                <a:solidFill>
                  <a:prstClr val="black"/>
                </a:solidFill>
                <a:latin typeface="Calibri" panose="020F0502020204030204"/>
              </a:rPr>
              <a:t>IPP</a:t>
            </a:r>
          </a:p>
        </p:txBody>
      </p:sp>
      <p:sp>
        <p:nvSpPr>
          <p:cNvPr id="372" name="Rectangle 371"/>
          <p:cNvSpPr/>
          <p:nvPr/>
        </p:nvSpPr>
        <p:spPr>
          <a:xfrm>
            <a:off x="5128789" y="5890161"/>
            <a:ext cx="842207" cy="277064"/>
          </a:xfrm>
          <a:prstGeom prst="rect">
            <a:avLst/>
          </a:prstGeom>
        </p:spPr>
        <p:txBody>
          <a:bodyPr wrap="square" anchor="ctr" anchorCtr="0">
            <a:spAutoFit/>
          </a:bodyPr>
          <a:lstStyle/>
          <a:p>
            <a:pPr defTabSz="913532">
              <a:lnSpc>
                <a:spcPct val="85000"/>
              </a:lnSpc>
              <a:defRPr/>
            </a:pPr>
            <a:r>
              <a:rPr lang="en-US" sz="1400" kern="0" dirty="0">
                <a:solidFill>
                  <a:prstClr val="black"/>
                </a:solidFill>
                <a:latin typeface="Calibri" panose="020F0502020204030204"/>
              </a:rPr>
              <a:t>OpenCL</a:t>
            </a:r>
          </a:p>
        </p:txBody>
      </p:sp>
      <p:grpSp>
        <p:nvGrpSpPr>
          <p:cNvPr id="373" name="Group 372"/>
          <p:cNvGrpSpPr/>
          <p:nvPr/>
        </p:nvGrpSpPr>
        <p:grpSpPr>
          <a:xfrm>
            <a:off x="9509579" y="5033050"/>
            <a:ext cx="1799811" cy="488210"/>
            <a:chOff x="9443147" y="2482234"/>
            <a:chExt cx="1799810" cy="488209"/>
          </a:xfrm>
        </p:grpSpPr>
        <p:pic>
          <p:nvPicPr>
            <p:cNvPr id="374" name="Picture 22" descr="Image result for OpenCL  transparent 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33152"/>
            <a:stretch/>
          </p:blipFill>
          <p:spPr bwMode="auto">
            <a:xfrm>
              <a:off x="9812095" y="2482234"/>
              <a:ext cx="401220" cy="253010"/>
            </a:xfrm>
            <a:prstGeom prst="rect">
              <a:avLst/>
            </a:prstGeom>
            <a:noFill/>
            <a:extLst>
              <a:ext uri="{909E8E84-426E-40DD-AFC4-6F175D3DCCD1}">
                <a14:hiddenFill xmlns:a14="http://schemas.microsoft.com/office/drawing/2010/main">
                  <a:solidFill>
                    <a:srgbClr val="FFFFFF"/>
                  </a:solidFill>
                </a14:hiddenFill>
              </a:ext>
            </a:extLst>
          </p:spPr>
        </p:pic>
        <p:sp>
          <p:nvSpPr>
            <p:cNvPr id="375" name="Rectangle 374"/>
            <p:cNvSpPr/>
            <p:nvPr/>
          </p:nvSpPr>
          <p:spPr>
            <a:xfrm>
              <a:off x="9443147" y="2693380"/>
              <a:ext cx="1799810" cy="277063"/>
            </a:xfrm>
            <a:prstGeom prst="rect">
              <a:avLst/>
            </a:prstGeom>
          </p:spPr>
          <p:txBody>
            <a:bodyPr wrap="square" anchor="ctr" anchorCtr="0">
              <a:spAutoFit/>
            </a:bodyPr>
            <a:lstStyle/>
            <a:p>
              <a:pPr defTabSz="913532">
                <a:lnSpc>
                  <a:spcPct val="85000"/>
                </a:lnSpc>
                <a:defRPr/>
              </a:pPr>
              <a:r>
                <a:rPr lang="en-US" sz="1200" b="1" kern="0" dirty="0">
                  <a:solidFill>
                    <a:prstClr val="black"/>
                  </a:solidFill>
                  <a:latin typeface="Calibri" panose="020F0502020204030204"/>
                </a:rPr>
                <a:t>OpenCL  </a:t>
              </a:r>
              <a:r>
                <a:rPr lang="en-US" sz="1400" b="1" kern="0" dirty="0">
                  <a:solidFill>
                    <a:prstClr val="black"/>
                  </a:solidFill>
                  <a:latin typeface="Calibri" panose="020F0502020204030204"/>
                </a:rPr>
                <a:t>SDK</a:t>
              </a:r>
              <a:endParaRPr lang="en-US" sz="1599" kern="0" dirty="0">
                <a:solidFill>
                  <a:prstClr val="black"/>
                </a:solidFill>
                <a:latin typeface="Calibri" panose="020F0502020204030204"/>
              </a:endParaRPr>
            </a:p>
          </p:txBody>
        </p:sp>
      </p:grpSp>
      <p:sp>
        <p:nvSpPr>
          <p:cNvPr id="376" name="TextBox 375"/>
          <p:cNvSpPr txBox="1"/>
          <p:nvPr/>
        </p:nvSpPr>
        <p:spPr>
          <a:xfrm>
            <a:off x="648453" y="5802567"/>
            <a:ext cx="1221755" cy="261610"/>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rgbClr val="FFFF00"/>
                </a:solidFill>
                <a:latin typeface="Arial" panose="020B0604020202020204" pitchFamily="34" charset="0"/>
                <a:cs typeface="Arial" panose="020B0604020202020204" pitchFamily="34" charset="0"/>
              </a:defRPr>
            </a:lvl1pPr>
            <a:lvl2pPr defTabSz="457200"/>
            <a:lvl3pPr defTabSz="457200"/>
            <a:lvl4pPr defTabSz="457200"/>
            <a:lvl5pPr defTabSz="457200"/>
            <a:lvl6pPr defTabSz="457200"/>
            <a:lvl7pPr defTabSz="457200"/>
            <a:lvl8pPr defTabSz="457200"/>
            <a:lvl9pPr defTabSz="457200"/>
          </a:lstStyle>
          <a:p>
            <a:pPr defTabSz="609585">
              <a:defRPr/>
            </a:pPr>
            <a:r>
              <a:rPr lang="en-US" sz="2000" b="0" kern="0" dirty="0">
                <a:solidFill>
                  <a:prstClr val="black"/>
                </a:solidFill>
              </a:rPr>
              <a:t>Libraries</a:t>
            </a:r>
            <a:endParaRPr lang="en-US" b="0" kern="0" dirty="0">
              <a:solidFill>
                <a:prstClr val="black"/>
              </a:solidFill>
            </a:endParaRPr>
          </a:p>
        </p:txBody>
      </p:sp>
      <p:pic>
        <p:nvPicPr>
          <p:cNvPr id="377" name="Picture 2" descr="Image result for intel IPP"/>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24350" y="5601130"/>
            <a:ext cx="630911" cy="552047"/>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6" descr="tbb-large-product-plain"/>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74719" y="5614829"/>
            <a:ext cx="555655" cy="486199"/>
          </a:xfrm>
          <a:prstGeom prst="rect">
            <a:avLst/>
          </a:prstGeom>
          <a:noFill/>
          <a:extLst>
            <a:ext uri="{909E8E84-426E-40DD-AFC4-6F175D3DCCD1}">
              <a14:hiddenFill xmlns:a14="http://schemas.microsoft.com/office/drawing/2010/main">
                <a:solidFill>
                  <a:srgbClr val="FFFFFF"/>
                </a:solidFill>
              </a14:hiddenFill>
            </a:ext>
          </a:extLst>
        </p:spPr>
      </p:pic>
      <p:sp>
        <p:nvSpPr>
          <p:cNvPr id="379" name="Rectangle 378"/>
          <p:cNvSpPr/>
          <p:nvPr/>
        </p:nvSpPr>
        <p:spPr>
          <a:xfrm>
            <a:off x="3748487" y="5761756"/>
            <a:ext cx="611240" cy="303353"/>
          </a:xfrm>
          <a:prstGeom prst="rect">
            <a:avLst/>
          </a:prstGeom>
        </p:spPr>
        <p:txBody>
          <a:bodyPr wrap="square" anchor="ctr" anchorCtr="0">
            <a:spAutoFit/>
          </a:bodyPr>
          <a:lstStyle/>
          <a:p>
            <a:pPr defTabSz="913532">
              <a:lnSpc>
                <a:spcPct val="85000"/>
              </a:lnSpc>
              <a:defRPr/>
            </a:pPr>
            <a:r>
              <a:rPr lang="en-US" sz="1599" kern="0" dirty="0">
                <a:solidFill>
                  <a:prstClr val="black"/>
                </a:solidFill>
                <a:latin typeface="Calibri" panose="020F0502020204030204"/>
              </a:rPr>
              <a:t>TBB</a:t>
            </a:r>
          </a:p>
        </p:txBody>
      </p:sp>
      <p:sp>
        <p:nvSpPr>
          <p:cNvPr id="380" name="TextBox 379"/>
          <p:cNvSpPr txBox="1"/>
          <p:nvPr/>
        </p:nvSpPr>
        <p:spPr>
          <a:xfrm>
            <a:off x="662681" y="4143544"/>
            <a:ext cx="1634911" cy="261610"/>
          </a:xfrm>
          <a:prstGeom prst="rect">
            <a:avLst/>
          </a:prstGeom>
          <a:noFill/>
        </p:spPr>
        <p:txBody>
          <a:bodyPr vert="horz" wrap="square" lIns="0" tIns="0" rIns="0" bIns="0" rtlCol="0" anchor="ctr" anchorCtr="0">
            <a:spAutoFit/>
          </a:bodyPr>
          <a:lstStyle>
            <a:defPPr>
              <a:defRPr lang="en-US"/>
            </a:defPPr>
            <a:lvl1pPr defTabSz="457200">
              <a:lnSpc>
                <a:spcPct val="85000"/>
              </a:lnSpc>
              <a:defRPr sz="2400" b="1">
                <a:solidFill>
                  <a:srgbClr val="FFFF00"/>
                </a:solidFill>
                <a:latin typeface="Arial" panose="020B0604020202020204" pitchFamily="34" charset="0"/>
                <a:cs typeface="Arial" panose="020B0604020202020204" pitchFamily="34" charset="0"/>
              </a:defRPr>
            </a:lvl1pPr>
            <a:lvl2pPr defTabSz="457200"/>
            <a:lvl3pPr defTabSz="457200"/>
            <a:lvl4pPr defTabSz="457200"/>
            <a:lvl5pPr defTabSz="457200"/>
            <a:lvl6pPr defTabSz="457200"/>
            <a:lvl7pPr defTabSz="457200"/>
            <a:lvl8pPr defTabSz="457200"/>
            <a:lvl9pPr defTabSz="457200"/>
          </a:lstStyle>
          <a:p>
            <a:pPr defTabSz="609585">
              <a:defRPr/>
            </a:pPr>
            <a:r>
              <a:rPr lang="en-US" sz="2000" b="0" kern="0" dirty="0">
                <a:solidFill>
                  <a:prstClr val="black"/>
                </a:solidFill>
              </a:rPr>
              <a:t>SDKs</a:t>
            </a:r>
          </a:p>
        </p:txBody>
      </p:sp>
      <p:sp>
        <p:nvSpPr>
          <p:cNvPr id="381" name="TextBox 380"/>
          <p:cNvSpPr txBox="1"/>
          <p:nvPr/>
        </p:nvSpPr>
        <p:spPr>
          <a:xfrm>
            <a:off x="2716643" y="3814095"/>
            <a:ext cx="1668363" cy="584775"/>
          </a:xfrm>
          <a:prstGeom prst="rect">
            <a:avLst/>
          </a:prstGeom>
          <a:noFill/>
        </p:spPr>
        <p:txBody>
          <a:bodyPr wrap="square" rtlCol="0">
            <a:spAutoFit/>
          </a:bodyPr>
          <a:lstStyle/>
          <a:p>
            <a:pPr algn="ctr" defTabSz="914377"/>
            <a:r>
              <a:rPr lang="en-US" sz="1600" dirty="0">
                <a:solidFill>
                  <a:prstClr val="black"/>
                </a:solidFill>
                <a:latin typeface="Calibri" panose="020F0502020204030204"/>
              </a:rPr>
              <a:t>Optimized CV </a:t>
            </a:r>
          </a:p>
          <a:p>
            <a:pPr algn="ctr" defTabSz="914377"/>
            <a:r>
              <a:rPr lang="en-US" sz="1600" dirty="0">
                <a:solidFill>
                  <a:prstClr val="black"/>
                </a:solidFill>
                <a:latin typeface="Calibri" panose="020F0502020204030204"/>
              </a:rPr>
              <a:t>capabilities</a:t>
            </a:r>
          </a:p>
        </p:txBody>
      </p:sp>
    </p:spTree>
    <p:extLst>
      <p:ext uri="{BB962C8B-B14F-4D97-AF65-F5344CB8AC3E}">
        <p14:creationId xmlns:p14="http://schemas.microsoft.com/office/powerpoint/2010/main" val="1985280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solidFill>
                  <a:prstClr val="white"/>
                </a:solidFill>
              </a:rPr>
              <a:t>Intel Confidential</a:t>
            </a:r>
            <a:endParaRPr lang="en-US" dirty="0">
              <a:solidFill>
                <a:prstClr val="white"/>
              </a:solidFill>
            </a:endParaRPr>
          </a:p>
        </p:txBody>
      </p:sp>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4" name="Title 3"/>
          <p:cNvSpPr>
            <a:spLocks noGrp="1"/>
          </p:cNvSpPr>
          <p:nvPr>
            <p:ph type="title"/>
          </p:nvPr>
        </p:nvSpPr>
        <p:spPr/>
        <p:txBody>
          <a:bodyPr/>
          <a:lstStyle/>
          <a:p>
            <a:r>
              <a:rPr lang="en-US" b="1" dirty="0"/>
              <a:t>Intel integrated Graphics</a:t>
            </a:r>
          </a:p>
        </p:txBody>
      </p:sp>
      <p:sp>
        <p:nvSpPr>
          <p:cNvPr id="5" name="Content Placeholder 4"/>
          <p:cNvSpPr>
            <a:spLocks noGrp="1"/>
          </p:cNvSpPr>
          <p:nvPr>
            <p:ph sz="quarter" idx="13"/>
          </p:nvPr>
        </p:nvSpPr>
        <p:spPr>
          <a:xfrm>
            <a:off x="607485" y="1308466"/>
            <a:ext cx="6828628" cy="4567767"/>
          </a:xfrm>
        </p:spPr>
        <p:txBody>
          <a:bodyPr/>
          <a:lstStyle/>
          <a:p>
            <a:r>
              <a:rPr lang="en-US" b="1" dirty="0">
                <a:solidFill>
                  <a:schemeClr val="tx1"/>
                </a:solidFill>
              </a:rPr>
              <a:t>Gen </a:t>
            </a:r>
            <a:r>
              <a:rPr lang="en-US" dirty="0">
                <a:solidFill>
                  <a:schemeClr val="tx1"/>
                </a:solidFill>
              </a:rPr>
              <a:t>is the internal name for Intel’s on-die GPU solution. It’s a HW ingredient with various configurations</a:t>
            </a:r>
          </a:p>
          <a:p>
            <a:pPr marL="380990" indent="-380990">
              <a:buFont typeface="Arial" panose="020B0604020202020204" pitchFamily="34" charset="0"/>
              <a:buChar char="•"/>
            </a:pPr>
            <a:r>
              <a:rPr lang="en-US" dirty="0">
                <a:solidFill>
                  <a:schemeClr val="tx1"/>
                </a:solidFill>
              </a:rPr>
              <a:t>Intel Core® Processors include Gen hardware</a:t>
            </a:r>
          </a:p>
          <a:p>
            <a:pPr marL="380990" indent="-380990">
              <a:buFont typeface="Arial" panose="020B0604020202020204" pitchFamily="34" charset="0"/>
              <a:buChar char="•"/>
            </a:pPr>
            <a:r>
              <a:rPr lang="en-US" dirty="0">
                <a:solidFill>
                  <a:schemeClr val="tx1"/>
                </a:solidFill>
              </a:rPr>
              <a:t>Gen GPU can be used for graphics, and also as a general compute resource</a:t>
            </a:r>
          </a:p>
          <a:p>
            <a:pPr marL="380990" indent="-380990">
              <a:buFont typeface="Arial" panose="020B0604020202020204" pitchFamily="34" charset="0"/>
              <a:buChar char="•"/>
            </a:pPr>
            <a:r>
              <a:rPr lang="en-US" dirty="0">
                <a:solidFill>
                  <a:schemeClr val="tx1"/>
                </a:solidFill>
              </a:rPr>
              <a:t>Libraries contained in Intel® CVSDK (and many others) support Gen offload using OpenCL</a:t>
            </a:r>
          </a:p>
        </p:txBody>
      </p:sp>
      <p:pic>
        <p:nvPicPr>
          <p:cNvPr id="6" name="Picture 5">
            <a:extLst>
              <a:ext uri="{FF2B5EF4-FFF2-40B4-BE49-F238E27FC236}">
                <a16:creationId xmlns:a16="http://schemas.microsoft.com/office/drawing/2014/main" id="{B3F172FA-E53A-144D-BE8C-B124CEF5C39C}"/>
              </a:ext>
            </a:extLst>
          </p:cNvPr>
          <p:cNvPicPr>
            <a:picLocks noChangeAspect="1"/>
          </p:cNvPicPr>
          <p:nvPr/>
        </p:nvPicPr>
        <p:blipFill>
          <a:blip r:embed="rId2"/>
          <a:stretch>
            <a:fillRect/>
          </a:stretch>
        </p:blipFill>
        <p:spPr>
          <a:xfrm rot="16200000">
            <a:off x="7321991" y="1082691"/>
            <a:ext cx="5398215" cy="3848431"/>
          </a:xfrm>
          <a:prstGeom prst="rect">
            <a:avLst/>
          </a:prstGeom>
        </p:spPr>
      </p:pic>
      <p:sp>
        <p:nvSpPr>
          <p:cNvPr id="7" name="Rectangle 6">
            <a:extLst>
              <a:ext uri="{FF2B5EF4-FFF2-40B4-BE49-F238E27FC236}">
                <a16:creationId xmlns:a16="http://schemas.microsoft.com/office/drawing/2014/main" id="{2702C2CC-79E6-DF4E-948A-78D8B108B5E9}"/>
              </a:ext>
            </a:extLst>
          </p:cNvPr>
          <p:cNvSpPr/>
          <p:nvPr/>
        </p:nvSpPr>
        <p:spPr>
          <a:xfrm>
            <a:off x="8372527" y="3601925"/>
            <a:ext cx="3572788" cy="2104091"/>
          </a:xfrm>
          <a:prstGeom prst="rect">
            <a:avLst/>
          </a:prstGeom>
          <a:solidFill>
            <a:schemeClr val="tx1">
              <a:lumMod val="75000"/>
              <a:lumOff val="25000"/>
              <a:alpha val="42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733" b="1" dirty="0">
                <a:solidFill>
                  <a:schemeClr val="bg1"/>
                </a:solidFill>
              </a:rPr>
              <a:t>Gen 9 GPU</a:t>
            </a:r>
          </a:p>
        </p:txBody>
      </p:sp>
      <p:sp>
        <p:nvSpPr>
          <p:cNvPr id="8" name="Rectangle 7">
            <a:extLst>
              <a:ext uri="{FF2B5EF4-FFF2-40B4-BE49-F238E27FC236}">
                <a16:creationId xmlns:a16="http://schemas.microsoft.com/office/drawing/2014/main" id="{FEAC0733-5584-2441-8283-FB5EC7D66C2B}"/>
              </a:ext>
            </a:extLst>
          </p:cNvPr>
          <p:cNvSpPr/>
          <p:nvPr/>
        </p:nvSpPr>
        <p:spPr>
          <a:xfrm>
            <a:off x="8372527" y="1423568"/>
            <a:ext cx="1558455" cy="906675"/>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chemeClr val="bg1"/>
                </a:solidFill>
              </a:rPr>
              <a:t>CPU</a:t>
            </a:r>
          </a:p>
          <a:p>
            <a:pPr algn="ctr"/>
            <a:r>
              <a:rPr lang="en-US" sz="1867" b="1" dirty="0">
                <a:solidFill>
                  <a:schemeClr val="bg1"/>
                </a:solidFill>
              </a:rPr>
              <a:t>core</a:t>
            </a:r>
            <a:endParaRPr lang="en-US" sz="2667" b="1" dirty="0">
              <a:solidFill>
                <a:schemeClr val="bg1"/>
              </a:solidFill>
            </a:endParaRPr>
          </a:p>
        </p:txBody>
      </p:sp>
      <p:sp>
        <p:nvSpPr>
          <p:cNvPr id="9" name="Rectangle 8">
            <a:extLst>
              <a:ext uri="{FF2B5EF4-FFF2-40B4-BE49-F238E27FC236}">
                <a16:creationId xmlns:a16="http://schemas.microsoft.com/office/drawing/2014/main" id="{4F6A4B2C-A12D-B148-9362-7F6C8F99D3CA}"/>
              </a:ext>
            </a:extLst>
          </p:cNvPr>
          <p:cNvSpPr/>
          <p:nvPr/>
        </p:nvSpPr>
        <p:spPr>
          <a:xfrm>
            <a:off x="10398618" y="1423568"/>
            <a:ext cx="1521141" cy="906675"/>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bg1"/>
                </a:solidFill>
              </a:rPr>
              <a:t>CPU</a:t>
            </a:r>
          </a:p>
          <a:p>
            <a:pPr algn="ctr"/>
            <a:r>
              <a:rPr lang="en-US" sz="1600" b="1" dirty="0">
                <a:solidFill>
                  <a:schemeClr val="bg1"/>
                </a:solidFill>
              </a:rPr>
              <a:t>core</a:t>
            </a:r>
            <a:endParaRPr lang="en-US" sz="2400" b="1" dirty="0">
              <a:solidFill>
                <a:schemeClr val="bg1"/>
              </a:solidFill>
            </a:endParaRPr>
          </a:p>
        </p:txBody>
      </p:sp>
      <p:sp>
        <p:nvSpPr>
          <p:cNvPr id="10" name="Rectangle 9">
            <a:extLst>
              <a:ext uri="{FF2B5EF4-FFF2-40B4-BE49-F238E27FC236}">
                <a16:creationId xmlns:a16="http://schemas.microsoft.com/office/drawing/2014/main" id="{F23BDB43-DEA7-344E-9762-469DD6C31F24}"/>
              </a:ext>
            </a:extLst>
          </p:cNvPr>
          <p:cNvSpPr/>
          <p:nvPr/>
        </p:nvSpPr>
        <p:spPr>
          <a:xfrm>
            <a:off x="8372527" y="2620965"/>
            <a:ext cx="1558455" cy="865860"/>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bg1"/>
                </a:solidFill>
              </a:rPr>
              <a:t>CPU</a:t>
            </a:r>
          </a:p>
          <a:p>
            <a:pPr algn="ctr"/>
            <a:r>
              <a:rPr lang="en-US" sz="1600" b="1" dirty="0">
                <a:solidFill>
                  <a:schemeClr val="bg1"/>
                </a:solidFill>
              </a:rPr>
              <a:t>core</a:t>
            </a:r>
            <a:endParaRPr lang="en-US" sz="2400" b="1" dirty="0">
              <a:solidFill>
                <a:schemeClr val="bg1"/>
              </a:solidFill>
            </a:endParaRPr>
          </a:p>
        </p:txBody>
      </p:sp>
      <p:sp>
        <p:nvSpPr>
          <p:cNvPr id="11" name="Rectangle 10">
            <a:extLst>
              <a:ext uri="{FF2B5EF4-FFF2-40B4-BE49-F238E27FC236}">
                <a16:creationId xmlns:a16="http://schemas.microsoft.com/office/drawing/2014/main" id="{C57F0BCF-4511-0748-B76C-A7695BFAFE77}"/>
              </a:ext>
            </a:extLst>
          </p:cNvPr>
          <p:cNvSpPr/>
          <p:nvPr/>
        </p:nvSpPr>
        <p:spPr>
          <a:xfrm>
            <a:off x="10398618" y="2620965"/>
            <a:ext cx="1524681" cy="865860"/>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bg1"/>
                </a:solidFill>
              </a:rPr>
              <a:t>CPU</a:t>
            </a:r>
          </a:p>
          <a:p>
            <a:pPr algn="ctr"/>
            <a:r>
              <a:rPr lang="en-US" sz="1600" b="1" dirty="0">
                <a:solidFill>
                  <a:schemeClr val="bg1"/>
                </a:solidFill>
              </a:rPr>
              <a:t>core</a:t>
            </a:r>
            <a:endParaRPr lang="en-US" sz="2400" b="1" dirty="0">
              <a:solidFill>
                <a:schemeClr val="bg1"/>
              </a:solidFill>
            </a:endParaRPr>
          </a:p>
        </p:txBody>
      </p:sp>
      <p:sp>
        <p:nvSpPr>
          <p:cNvPr id="12" name="Rectangle 11">
            <a:extLst>
              <a:ext uri="{FF2B5EF4-FFF2-40B4-BE49-F238E27FC236}">
                <a16:creationId xmlns:a16="http://schemas.microsoft.com/office/drawing/2014/main" id="{9A4D7FF8-9468-5E41-93BD-864811809E45}"/>
              </a:ext>
            </a:extLst>
          </p:cNvPr>
          <p:cNvSpPr/>
          <p:nvPr/>
        </p:nvSpPr>
        <p:spPr>
          <a:xfrm rot="16200000">
            <a:off x="9018076" y="2221374"/>
            <a:ext cx="2293451" cy="467636"/>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Shared Last-Level Cache</a:t>
            </a:r>
          </a:p>
        </p:txBody>
      </p:sp>
      <p:sp>
        <p:nvSpPr>
          <p:cNvPr id="13" name="Rectangle 12">
            <a:extLst>
              <a:ext uri="{FF2B5EF4-FFF2-40B4-BE49-F238E27FC236}">
                <a16:creationId xmlns:a16="http://schemas.microsoft.com/office/drawing/2014/main" id="{679D7FDE-C9FC-354E-9630-68FD5799DAB8}"/>
              </a:ext>
            </a:extLst>
          </p:cNvPr>
          <p:cNvSpPr/>
          <p:nvPr/>
        </p:nvSpPr>
        <p:spPr>
          <a:xfrm rot="16200000">
            <a:off x="6261291" y="2147516"/>
            <a:ext cx="3950955" cy="271521"/>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Memory &amp; IO Interfaces</a:t>
            </a:r>
          </a:p>
        </p:txBody>
      </p:sp>
      <p:sp>
        <p:nvSpPr>
          <p:cNvPr id="14" name="Rectangle 13">
            <a:extLst>
              <a:ext uri="{FF2B5EF4-FFF2-40B4-BE49-F238E27FC236}">
                <a16:creationId xmlns:a16="http://schemas.microsoft.com/office/drawing/2014/main" id="{F4929BD4-5883-6E4A-A7AD-5D03F37F6075}"/>
              </a:ext>
            </a:extLst>
          </p:cNvPr>
          <p:cNvSpPr/>
          <p:nvPr/>
        </p:nvSpPr>
        <p:spPr>
          <a:xfrm>
            <a:off x="8372527" y="307797"/>
            <a:ext cx="3550773" cy="1000671"/>
          </a:xfrm>
          <a:prstGeom prst="rect">
            <a:avLst/>
          </a:prstGeom>
          <a:solidFill>
            <a:schemeClr val="tx1">
              <a:lumMod val="75000"/>
              <a:lumOff val="25000"/>
              <a:alpha val="18000"/>
            </a:schemeClr>
          </a:solidFill>
          <a:ln w="25400">
            <a:solidFill>
              <a:schemeClr val="tx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System Agent</a:t>
            </a:r>
          </a:p>
          <a:p>
            <a:pPr algn="ctr"/>
            <a:r>
              <a:rPr lang="en-US" sz="1600" b="1" dirty="0">
                <a:solidFill>
                  <a:schemeClr val="bg1"/>
                </a:solidFill>
              </a:rPr>
              <a:t>(Display, Memory and I/O Controls)</a:t>
            </a:r>
          </a:p>
        </p:txBody>
      </p:sp>
      <p:sp>
        <p:nvSpPr>
          <p:cNvPr id="15" name="Rectangle 14">
            <a:extLst>
              <a:ext uri="{FF2B5EF4-FFF2-40B4-BE49-F238E27FC236}">
                <a16:creationId xmlns:a16="http://schemas.microsoft.com/office/drawing/2014/main" id="{268885D9-799C-6B48-BAE1-1134A578D50E}"/>
              </a:ext>
            </a:extLst>
          </p:cNvPr>
          <p:cNvSpPr/>
          <p:nvPr/>
        </p:nvSpPr>
        <p:spPr>
          <a:xfrm>
            <a:off x="8096883" y="5947487"/>
            <a:ext cx="3911052" cy="243559"/>
          </a:xfrm>
          <a:prstGeom prst="rect">
            <a:avLst/>
          </a:prstGeom>
          <a:noFill/>
          <a:ln w="254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i="1" dirty="0">
                <a:solidFill>
                  <a:schemeClr val="tx1"/>
                </a:solidFill>
              </a:rPr>
              <a:t>6</a:t>
            </a:r>
            <a:r>
              <a:rPr lang="en-US" sz="1600" i="1" baseline="30000" dirty="0">
                <a:solidFill>
                  <a:schemeClr val="tx1"/>
                </a:solidFill>
              </a:rPr>
              <a:t>th</a:t>
            </a:r>
            <a:r>
              <a:rPr lang="en-US" sz="1600" i="1" dirty="0">
                <a:solidFill>
                  <a:schemeClr val="tx1"/>
                </a:solidFill>
              </a:rPr>
              <a:t> Generation Core i7 (</a:t>
            </a:r>
            <a:r>
              <a:rPr lang="en-US" sz="1600" i="1" dirty="0" err="1">
                <a:solidFill>
                  <a:schemeClr val="tx1"/>
                </a:solidFill>
              </a:rPr>
              <a:t>Skylake</a:t>
            </a:r>
            <a:r>
              <a:rPr lang="en-US" sz="1600" i="1" dirty="0">
                <a:solidFill>
                  <a:schemeClr val="tx1"/>
                </a:solidFill>
              </a:rPr>
              <a:t>) Processor</a:t>
            </a:r>
          </a:p>
        </p:txBody>
      </p:sp>
    </p:spTree>
    <p:extLst>
      <p:ext uri="{BB962C8B-B14F-4D97-AF65-F5344CB8AC3E}">
        <p14:creationId xmlns:p14="http://schemas.microsoft.com/office/powerpoint/2010/main" val="2974274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solidFill>
                  <a:prstClr val="white"/>
                </a:solidFill>
              </a:rPr>
              <a:t>Intel Confidential</a:t>
            </a:r>
            <a:endParaRPr lang="en-US" dirty="0">
              <a:solidFill>
                <a:prstClr val="white"/>
              </a:solidFill>
            </a:endParaRPr>
          </a:p>
        </p:txBody>
      </p:sp>
      <p:sp>
        <p:nvSpPr>
          <p:cNvPr id="4" name="Title 3"/>
          <p:cNvSpPr>
            <a:spLocks noGrp="1"/>
          </p:cNvSpPr>
          <p:nvPr>
            <p:ph type="title"/>
          </p:nvPr>
        </p:nvSpPr>
        <p:spPr>
          <a:xfrm>
            <a:off x="2745719" y="102332"/>
            <a:ext cx="10972800" cy="590645"/>
          </a:xfrm>
        </p:spPr>
        <p:txBody>
          <a:bodyPr/>
          <a:lstStyle/>
          <a:p>
            <a:r>
              <a:rPr lang="en-US" dirty="0"/>
              <a:t>Intel GPU has various configurations</a:t>
            </a:r>
          </a:p>
        </p:txBody>
      </p:sp>
      <p:pic>
        <p:nvPicPr>
          <p:cNvPr id="16" name="Picture 15"/>
          <p:cNvPicPr>
            <a:picLocks noChangeAspect="1"/>
          </p:cNvPicPr>
          <p:nvPr/>
        </p:nvPicPr>
        <p:blipFill>
          <a:blip r:embed="rId3"/>
          <a:stretch>
            <a:fillRect/>
          </a:stretch>
        </p:blipFill>
        <p:spPr>
          <a:xfrm>
            <a:off x="800731" y="1843915"/>
            <a:ext cx="11507439" cy="4151187"/>
          </a:xfrm>
          <a:prstGeom prst="rect">
            <a:avLst/>
          </a:prstGeom>
        </p:spPr>
      </p:pic>
      <p:sp>
        <p:nvSpPr>
          <p:cNvPr id="17" name="TextBox 16"/>
          <p:cNvSpPr txBox="1"/>
          <p:nvPr/>
        </p:nvSpPr>
        <p:spPr>
          <a:xfrm>
            <a:off x="4271389" y="896240"/>
            <a:ext cx="1760097" cy="738664"/>
          </a:xfrm>
          <a:prstGeom prst="rect">
            <a:avLst/>
          </a:prstGeom>
          <a:noFill/>
        </p:spPr>
        <p:txBody>
          <a:bodyPr vert="horz" wrap="none" lIns="0" tIns="0" rIns="0" bIns="0" rtlCol="0">
            <a:spAutoFit/>
          </a:bodyPr>
          <a:lstStyle/>
          <a:p>
            <a:r>
              <a:rPr lang="en-US" sz="1600" dirty="0">
                <a:solidFill>
                  <a:srgbClr val="003C71"/>
                </a:solidFill>
              </a:rPr>
              <a:t>GT2</a:t>
            </a:r>
          </a:p>
          <a:p>
            <a:r>
              <a:rPr lang="en-US" sz="1600" b="1" dirty="0">
                <a:solidFill>
                  <a:srgbClr val="FF0000"/>
                </a:solidFill>
              </a:rPr>
              <a:t>Intel® HD Graphics</a:t>
            </a:r>
          </a:p>
          <a:p>
            <a:r>
              <a:rPr lang="en-US" sz="1600" dirty="0">
                <a:solidFill>
                  <a:srgbClr val="003C71"/>
                </a:solidFill>
              </a:rPr>
              <a:t>24 EUs, 1 MFX</a:t>
            </a:r>
          </a:p>
        </p:txBody>
      </p:sp>
      <p:sp>
        <p:nvSpPr>
          <p:cNvPr id="18" name="TextBox 17"/>
          <p:cNvSpPr txBox="1"/>
          <p:nvPr/>
        </p:nvSpPr>
        <p:spPr>
          <a:xfrm>
            <a:off x="6606671" y="896240"/>
            <a:ext cx="1878719" cy="738664"/>
          </a:xfrm>
          <a:prstGeom prst="rect">
            <a:avLst/>
          </a:prstGeom>
          <a:noFill/>
        </p:spPr>
        <p:txBody>
          <a:bodyPr vert="horz" wrap="none" lIns="0" tIns="0" rIns="0" bIns="0" rtlCol="0">
            <a:spAutoFit/>
          </a:bodyPr>
          <a:lstStyle/>
          <a:p>
            <a:r>
              <a:rPr lang="en-US" sz="1600" dirty="0">
                <a:solidFill>
                  <a:srgbClr val="003C71"/>
                </a:solidFill>
              </a:rPr>
              <a:t>GT3</a:t>
            </a:r>
          </a:p>
          <a:p>
            <a:r>
              <a:rPr lang="en-US" sz="1600" b="1" dirty="0">
                <a:solidFill>
                  <a:srgbClr val="FF0000"/>
                </a:solidFill>
              </a:rPr>
              <a:t>Intel® Iris™ Graphics</a:t>
            </a:r>
          </a:p>
          <a:p>
            <a:r>
              <a:rPr lang="en-US" sz="1600" dirty="0">
                <a:solidFill>
                  <a:srgbClr val="003C71"/>
                </a:solidFill>
              </a:rPr>
              <a:t>48 EUs, 2 MFX</a:t>
            </a:r>
          </a:p>
        </p:txBody>
      </p:sp>
      <p:sp>
        <p:nvSpPr>
          <p:cNvPr id="19" name="TextBox 18"/>
          <p:cNvSpPr txBox="1"/>
          <p:nvPr/>
        </p:nvSpPr>
        <p:spPr>
          <a:xfrm>
            <a:off x="9408037" y="896240"/>
            <a:ext cx="2311530" cy="738664"/>
          </a:xfrm>
          <a:prstGeom prst="rect">
            <a:avLst/>
          </a:prstGeom>
          <a:noFill/>
        </p:spPr>
        <p:txBody>
          <a:bodyPr vert="horz" wrap="none" lIns="0" tIns="0" rIns="0" bIns="0" rtlCol="0">
            <a:spAutoFit/>
          </a:bodyPr>
          <a:lstStyle/>
          <a:p>
            <a:r>
              <a:rPr lang="en-US" sz="1600" dirty="0">
                <a:solidFill>
                  <a:srgbClr val="003C71"/>
                </a:solidFill>
              </a:rPr>
              <a:t>GT4</a:t>
            </a:r>
          </a:p>
          <a:p>
            <a:r>
              <a:rPr lang="en-US" sz="1600" b="1" dirty="0">
                <a:solidFill>
                  <a:srgbClr val="FF0000"/>
                </a:solidFill>
              </a:rPr>
              <a:t>Intel® Iris™  Pro Graphics</a:t>
            </a:r>
          </a:p>
          <a:p>
            <a:r>
              <a:rPr lang="en-US" sz="1600" dirty="0">
                <a:solidFill>
                  <a:srgbClr val="003C71"/>
                </a:solidFill>
              </a:rPr>
              <a:t>72 EUs, 2 MFX</a:t>
            </a:r>
          </a:p>
        </p:txBody>
      </p:sp>
      <p:sp>
        <p:nvSpPr>
          <p:cNvPr id="20" name="Rectangle 19"/>
          <p:cNvSpPr/>
          <p:nvPr/>
        </p:nvSpPr>
        <p:spPr>
          <a:xfrm>
            <a:off x="800731" y="1843915"/>
            <a:ext cx="5380567" cy="4283695"/>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p:cNvSpPr/>
          <p:nvPr/>
        </p:nvSpPr>
        <p:spPr>
          <a:xfrm>
            <a:off x="800728" y="1843915"/>
            <a:ext cx="8326968" cy="4283695"/>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Rectangle 21"/>
          <p:cNvSpPr/>
          <p:nvPr/>
        </p:nvSpPr>
        <p:spPr>
          <a:xfrm>
            <a:off x="800730" y="1843915"/>
            <a:ext cx="11340025" cy="4283695"/>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4" name="Picture 23"/>
          <p:cNvPicPr>
            <a:picLocks noChangeAspect="1"/>
          </p:cNvPicPr>
          <p:nvPr/>
        </p:nvPicPr>
        <p:blipFill>
          <a:blip r:embed="rId4"/>
          <a:stretch>
            <a:fillRect/>
          </a:stretch>
        </p:blipFill>
        <p:spPr>
          <a:xfrm rot="16200000">
            <a:off x="318573" y="24650"/>
            <a:ext cx="1175675" cy="1631453"/>
          </a:xfrm>
          <a:prstGeom prst="rect">
            <a:avLst/>
          </a:prstGeom>
        </p:spPr>
      </p:pic>
      <p:cxnSp>
        <p:nvCxnSpPr>
          <p:cNvPr id="26" name="Straight Connector 25"/>
          <p:cNvCxnSpPr/>
          <p:nvPr/>
        </p:nvCxnSpPr>
        <p:spPr>
          <a:xfrm flipH="1">
            <a:off x="800729" y="1340112"/>
            <a:ext cx="256407" cy="50380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657817" y="1346336"/>
            <a:ext cx="4523480" cy="497579"/>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965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Optimization Notice</a:t>
            </a:r>
          </a:p>
        </p:txBody>
      </p:sp>
      <p:sp>
        <p:nvSpPr>
          <p:cNvPr id="5" name="Content Placeholder 4"/>
          <p:cNvSpPr>
            <a:spLocks noGrp="1"/>
          </p:cNvSpPr>
          <p:nvPr>
            <p:ph idx="1"/>
          </p:nvPr>
        </p:nvSpPr>
        <p:spPr/>
        <p:txBody>
          <a:bodyPr/>
          <a:lstStyle/>
          <a:p>
            <a:r>
              <a:rPr lang="en-US" dirty="0"/>
              <a:t>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or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endParaRPr lang="en-US" dirty="0"/>
          </a:p>
        </p:txBody>
      </p:sp>
      <p:sp>
        <p:nvSpPr>
          <p:cNvPr id="2" name="Slide Number Placeholder 1"/>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a:t>
            </a:fld>
            <a:endParaRPr lang="en-US" dirty="0"/>
          </a:p>
        </p:txBody>
      </p:sp>
    </p:spTree>
    <p:extLst>
      <p:ext uri="{BB962C8B-B14F-4D97-AF65-F5344CB8AC3E}">
        <p14:creationId xmlns:p14="http://schemas.microsoft.com/office/powerpoint/2010/main" val="11332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1951" y="304703"/>
            <a:ext cx="11248101" cy="674031"/>
          </a:xfrm>
        </p:spPr>
        <p:txBody>
          <a:bodyPr/>
          <a:lstStyle/>
          <a:p>
            <a:r>
              <a:rPr lang="en-US" sz="5400" kern="0" spc="100" dirty="0">
                <a:solidFill>
                  <a:srgbClr val="F3D54E"/>
                </a:solidFill>
                <a:effectLst>
                  <a:outerShdw blurRad="431800" algn="ctr" rotWithShape="0">
                    <a:prstClr val="black"/>
                  </a:outerShdw>
                </a:effectLst>
              </a:rPr>
              <a:t>Smart video Workshop </a:t>
            </a:r>
            <a:r>
              <a:rPr lang="en-US" sz="5400" kern="0" spc="100" dirty="0">
                <a:solidFill>
                  <a:schemeClr val="tx1"/>
                </a:solidFill>
                <a:effectLst>
                  <a:outerShdw blurRad="431800" algn="ctr" rotWithShape="0">
                    <a:prstClr val="black"/>
                  </a:outerShdw>
                </a:effectLst>
              </a:rPr>
              <a:t>Overview </a:t>
            </a:r>
          </a:p>
        </p:txBody>
      </p:sp>
      <p:sp>
        <p:nvSpPr>
          <p:cNvPr id="2" name="Slide Number Placeholder 1"/>
          <p:cNvSpPr>
            <a:spLocks noGrp="1"/>
          </p:cNvSpPr>
          <p:nvPr>
            <p:ph type="sldNum" sz="quarter" idx="14"/>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8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20</a:t>
            </a:fld>
            <a:endParaRPr kumimoji="0" lang="en-US" sz="18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7" name="Rounded Rectangle 6"/>
          <p:cNvSpPr/>
          <p:nvPr/>
        </p:nvSpPr>
        <p:spPr>
          <a:xfrm>
            <a:off x="329784" y="1914732"/>
            <a:ext cx="4332157" cy="1233202"/>
          </a:xfrm>
          <a:prstGeom prst="roundRect">
            <a:avLst/>
          </a:prstGeom>
          <a:gradFill flip="none" rotWithShape="1">
            <a:gsLst>
              <a:gs pos="0">
                <a:srgbClr val="005FB2"/>
              </a:gs>
              <a:gs pos="100000">
                <a:srgbClr val="0073D4"/>
              </a:gs>
              <a:gs pos="0">
                <a:schemeClr val="bg2"/>
              </a:gs>
            </a:gsLst>
            <a:lin ang="2700000" scaled="1"/>
            <a:tileRect/>
          </a:gradFill>
          <a:ln>
            <a:noFill/>
          </a:ln>
          <a:effectLst>
            <a:glow rad="76200">
              <a:srgbClr val="003C71">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457200" indent="-457200">
              <a:buClr>
                <a:prstClr val="white"/>
              </a:buClr>
              <a:buFont typeface="+mj-lt"/>
              <a:buAutoNum type="arabicPeriod"/>
            </a:pPr>
            <a:r>
              <a:rPr kumimoji="0" lang="en-US" sz="1600" b="0" i="0" u="none" strike="noStrike" kern="1200" cap="none" spc="0" normalizeH="0" baseline="0" noProof="0" dirty="0">
                <a:ln>
                  <a:noFill/>
                </a:ln>
                <a:solidFill>
                  <a:prstClr val="white"/>
                </a:solidFill>
                <a:effectLst/>
                <a:uLnTx/>
                <a:uFillTx/>
                <a:latin typeface="Intel Clear"/>
                <a:ea typeface="+mn-ea"/>
                <a:cs typeface="+mn-cs"/>
              </a:rPr>
              <a:t>Introduction to </a:t>
            </a:r>
            <a:r>
              <a:rPr lang="en-US" dirty="0"/>
              <a:t>Intel</a:t>
            </a:r>
            <a:r>
              <a:rPr lang="en-US" b="1" baseline="30000" dirty="0"/>
              <a:t>®</a:t>
            </a:r>
            <a:r>
              <a:rPr lang="en-US" dirty="0"/>
              <a:t> technologies for deep learning inference</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a:p>
            <a:pPr marL="457200" marR="0" lvl="0" indent="-457200" algn="l" defTabSz="914400" rtl="0" eaLnBrk="1" fontAlgn="auto" latinLnBrk="0" hangingPunct="1">
              <a:lnSpc>
                <a:spcPct val="100000"/>
              </a:lnSpc>
              <a:spcBef>
                <a:spcPts val="0"/>
              </a:spcBef>
              <a:spcAft>
                <a:spcPts val="0"/>
              </a:spcAft>
              <a:buClr>
                <a:prstClr val="white"/>
              </a:buClr>
              <a:buSzTx/>
              <a:buFont typeface="+mj-lt"/>
              <a:buAutoNum type="arabicPeriod"/>
              <a:tabLst/>
              <a:defRPr/>
            </a:pPr>
            <a:r>
              <a:rPr kumimoji="0" lang="en-US" b="0" i="0" u="none" strike="noStrike" kern="1200" cap="none" spc="0" normalizeH="0" baseline="0" noProof="0" dirty="0">
                <a:ln>
                  <a:noFill/>
                </a:ln>
                <a:solidFill>
                  <a:prstClr val="white"/>
                </a:solidFill>
                <a:effectLst/>
                <a:uLnTx/>
                <a:uFillTx/>
                <a:latin typeface="Intel Clear"/>
                <a:ea typeface="+mn-ea"/>
                <a:cs typeface="+mn-cs"/>
              </a:rPr>
              <a:t>Hardware acceleration  techniques</a:t>
            </a:r>
          </a:p>
        </p:txBody>
      </p:sp>
      <p:sp>
        <p:nvSpPr>
          <p:cNvPr id="9" name="TextBox 8"/>
          <p:cNvSpPr txBox="1"/>
          <p:nvPr/>
        </p:nvSpPr>
        <p:spPr>
          <a:xfrm>
            <a:off x="471951" y="1268401"/>
            <a:ext cx="30741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Introduction</a:t>
            </a:r>
          </a:p>
        </p:txBody>
      </p:sp>
      <p:sp>
        <p:nvSpPr>
          <p:cNvPr id="14" name="Rounded Rectangle 13"/>
          <p:cNvSpPr/>
          <p:nvPr/>
        </p:nvSpPr>
        <p:spPr>
          <a:xfrm>
            <a:off x="7653457" y="1526832"/>
            <a:ext cx="4066595" cy="936619"/>
          </a:xfrm>
          <a:prstGeom prst="roundRect">
            <a:avLst/>
          </a:prstGeom>
          <a:gradFill flip="none" rotWithShape="1">
            <a:gsLst>
              <a:gs pos="0">
                <a:srgbClr val="005FB2"/>
              </a:gs>
              <a:gs pos="100000">
                <a:srgbClr val="D0E600"/>
              </a:gs>
              <a:gs pos="0">
                <a:srgbClr val="788500"/>
              </a:gs>
            </a:gsLst>
            <a:lin ang="2700000" scaled="1"/>
            <a:tileRect/>
          </a:gradFill>
          <a:ln>
            <a:noFill/>
          </a:ln>
          <a:effectLst>
            <a:glow rad="76200">
              <a:srgbClr val="7882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buClr>
                <a:prstClr val="white"/>
              </a:buClr>
            </a:pPr>
            <a:r>
              <a:rPr lang="en-US" sz="1600" dirty="0">
                <a:solidFill>
                  <a:prstClr val="white"/>
                </a:solidFill>
                <a:latin typeface="Intel Clear"/>
              </a:rPr>
              <a:t>2.  Basic End to End Object Detection Example</a:t>
            </a:r>
          </a:p>
        </p:txBody>
      </p:sp>
      <p:sp>
        <p:nvSpPr>
          <p:cNvPr id="15" name="TextBox 14"/>
          <p:cNvSpPr txBox="1"/>
          <p:nvPr/>
        </p:nvSpPr>
        <p:spPr>
          <a:xfrm>
            <a:off x="5321508" y="1743530"/>
            <a:ext cx="21162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Classification</a:t>
            </a:r>
          </a:p>
        </p:txBody>
      </p:sp>
      <p:sp>
        <p:nvSpPr>
          <p:cNvPr id="17" name="Rounded Rectangle 16"/>
          <p:cNvSpPr/>
          <p:nvPr/>
        </p:nvSpPr>
        <p:spPr>
          <a:xfrm>
            <a:off x="7653457" y="2713304"/>
            <a:ext cx="4066595" cy="877184"/>
          </a:xfrm>
          <a:prstGeom prst="roundRect">
            <a:avLst/>
          </a:prstGeom>
          <a:gradFill flip="none" rotWithShape="1">
            <a:gsLst>
              <a:gs pos="0">
                <a:srgbClr val="005FB2"/>
              </a:gs>
              <a:gs pos="100000">
                <a:srgbClr val="FFA800"/>
              </a:gs>
              <a:gs pos="0">
                <a:srgbClr val="A06000"/>
              </a:gs>
            </a:gsLst>
            <a:lin ang="2700000" scaled="1"/>
            <a:tileRect/>
          </a:gradFill>
          <a:ln>
            <a:noFill/>
          </a:ln>
          <a:effectLst>
            <a:glow rad="76200">
              <a:srgbClr val="A06000">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buClr>
                <a:prstClr val="white"/>
              </a:buClr>
            </a:pPr>
            <a:r>
              <a:rPr lang="en-US" sz="1600" dirty="0"/>
              <a:t>3,4,5. HW Acceleration with CPU, Integrated GPU, Intel</a:t>
            </a:r>
            <a:r>
              <a:rPr lang="en-US" sz="1600" baseline="30000" dirty="0"/>
              <a:t>®</a:t>
            </a:r>
            <a:r>
              <a:rPr lang="en-US" sz="1600" dirty="0"/>
              <a:t> </a:t>
            </a:r>
            <a:r>
              <a:rPr lang="en-US" sz="1600" dirty="0" err="1"/>
              <a:t>Movidius</a:t>
            </a:r>
            <a:r>
              <a:rPr lang="en-US" sz="1600" dirty="0"/>
              <a:t>™ NCS, FPGA</a:t>
            </a:r>
            <a:endParaRPr kumimoji="0" lang="en-US" sz="1600"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8" name="TextBox 17"/>
          <p:cNvSpPr txBox="1"/>
          <p:nvPr/>
        </p:nvSpPr>
        <p:spPr>
          <a:xfrm>
            <a:off x="5070703" y="2805679"/>
            <a:ext cx="27883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H/W Acceleration</a:t>
            </a:r>
          </a:p>
        </p:txBody>
      </p:sp>
      <p:sp>
        <p:nvSpPr>
          <p:cNvPr id="25" name="Rounded Rectangle 24"/>
          <p:cNvSpPr/>
          <p:nvPr/>
        </p:nvSpPr>
        <p:spPr>
          <a:xfrm>
            <a:off x="7653457" y="3756669"/>
            <a:ext cx="4066595" cy="944698"/>
          </a:xfrm>
          <a:prstGeom prst="roundRect">
            <a:avLst/>
          </a:prstGeom>
          <a:gradFill>
            <a:gsLst>
              <a:gs pos="0">
                <a:srgbClr val="958022"/>
              </a:gs>
              <a:gs pos="100000">
                <a:srgbClr val="FFDD42"/>
              </a:gs>
            </a:gsLst>
            <a:lin ang="2700000" scaled="1"/>
          </a:gradFill>
          <a:ln>
            <a:noFill/>
          </a:ln>
          <a:effectLst>
            <a:glow rad="76200">
              <a:srgbClr val="9E2300">
                <a:alpha val="40000"/>
              </a:srgbClr>
            </a:glow>
            <a:softEdge rad="127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
                <a:prstClr val="white"/>
              </a:buClr>
              <a:buSzTx/>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6. Optimization Tools and Techniques</a:t>
            </a:r>
          </a:p>
        </p:txBody>
      </p:sp>
      <p:sp>
        <p:nvSpPr>
          <p:cNvPr id="26" name="TextBox 25"/>
          <p:cNvSpPr txBox="1"/>
          <p:nvPr/>
        </p:nvSpPr>
        <p:spPr>
          <a:xfrm>
            <a:off x="5372118" y="3900103"/>
            <a:ext cx="1855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white"/>
                </a:solidFill>
                <a:latin typeface="Intel Clear Pro"/>
              </a:rPr>
              <a:t>Optimization</a:t>
            </a:r>
            <a:endParaRPr kumimoji="0" lang="en-US" sz="3600" b="0" i="0" u="none" strike="noStrike" kern="1200" cap="none" spc="0" normalizeH="0" baseline="0" noProof="0" dirty="0">
              <a:ln>
                <a:noFill/>
              </a:ln>
              <a:solidFill>
                <a:prstClr val="white"/>
              </a:solidFill>
              <a:effectLst/>
              <a:uLnTx/>
              <a:uFillTx/>
              <a:latin typeface="Intel Clear Pro"/>
              <a:ea typeface="+mn-ea"/>
              <a:cs typeface="+mn-cs"/>
            </a:endParaRPr>
          </a:p>
        </p:txBody>
      </p:sp>
      <p:sp>
        <p:nvSpPr>
          <p:cNvPr id="27" name="Rounded Rectangle 26"/>
          <p:cNvSpPr/>
          <p:nvPr/>
        </p:nvSpPr>
        <p:spPr>
          <a:xfrm>
            <a:off x="7653457" y="4867548"/>
            <a:ext cx="4066595" cy="944698"/>
          </a:xfrm>
          <a:prstGeom prst="roundRect">
            <a:avLst/>
          </a:prstGeom>
          <a:gradFill>
            <a:gsLst>
              <a:gs pos="100000">
                <a:srgbClr val="FF4400"/>
              </a:gs>
              <a:gs pos="0">
                <a:srgbClr val="9E2300"/>
              </a:gs>
            </a:gsLst>
            <a:lin ang="2700000" scaled="1"/>
          </a:gradFill>
          <a:ln>
            <a:noFill/>
          </a:ln>
          <a:effectLst>
            <a:glow rad="76200">
              <a:srgbClr val="958022">
                <a:alpha val="40000"/>
              </a:srgb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
                <a:prstClr val="white"/>
              </a:buClr>
              <a:buSzTx/>
              <a:tabLst/>
              <a:defRPr/>
            </a:pPr>
            <a:r>
              <a:rPr kumimoji="0" lang="en-US" sz="1600" b="0" i="0" u="none" strike="noStrike" kern="1200" cap="none" spc="0" normalizeH="0" baseline="0" noProof="0" dirty="0">
                <a:ln>
                  <a:noFill/>
                </a:ln>
                <a:solidFill>
                  <a:prstClr val="white"/>
                </a:solidFill>
                <a:effectLst/>
                <a:uLnTx/>
                <a:uFillTx/>
                <a:latin typeface="Intel Clear"/>
                <a:ea typeface="+mn-ea"/>
                <a:cs typeface="+mn-cs"/>
              </a:rPr>
              <a:t>7. Advanced Video Analytics</a:t>
            </a:r>
          </a:p>
        </p:txBody>
      </p:sp>
      <p:sp>
        <p:nvSpPr>
          <p:cNvPr id="28" name="TextBox 27"/>
          <p:cNvSpPr txBox="1"/>
          <p:nvPr/>
        </p:nvSpPr>
        <p:spPr>
          <a:xfrm>
            <a:off x="5581208" y="5013311"/>
            <a:ext cx="1687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Intel Clear Pro"/>
                <a:ea typeface="+mn-ea"/>
                <a:cs typeface="+mn-cs"/>
              </a:rPr>
              <a:t>Application</a:t>
            </a:r>
          </a:p>
        </p:txBody>
      </p:sp>
      <p:sp>
        <p:nvSpPr>
          <p:cNvPr id="36" name="Left Brace 35"/>
          <p:cNvSpPr/>
          <p:nvPr/>
        </p:nvSpPr>
        <p:spPr>
          <a:xfrm>
            <a:off x="4707141" y="1531247"/>
            <a:ext cx="569167" cy="4301322"/>
          </a:xfrm>
          <a:prstGeom prst="leftBrace">
            <a:avLst/>
          </a:prstGeom>
          <a:ln/>
        </p:spPr>
        <p:style>
          <a:lnRef idx="3">
            <a:schemeClr val="accent3"/>
          </a:lnRef>
          <a:fillRef idx="0">
            <a:schemeClr val="accent3"/>
          </a:fillRef>
          <a:effectRef idx="2">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37" name="TextBox 36"/>
          <p:cNvSpPr txBox="1"/>
          <p:nvPr/>
        </p:nvSpPr>
        <p:spPr>
          <a:xfrm>
            <a:off x="559837" y="3433226"/>
            <a:ext cx="3978709" cy="254479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Intel Clear"/>
                <a:ea typeface="+mn-ea"/>
                <a:cs typeface="+mn-cs"/>
              </a:rPr>
              <a:t>Each Module contains a hands-on lab exercise that will introduce to various Intel technologies to accelerate computer vision application with hardware heterogeneity.</a:t>
            </a:r>
          </a:p>
        </p:txBody>
      </p:sp>
    </p:spTree>
    <p:extLst>
      <p:ext uri="{BB962C8B-B14F-4D97-AF65-F5344CB8AC3E}">
        <p14:creationId xmlns:p14="http://schemas.microsoft.com/office/powerpoint/2010/main" val="8128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778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09570"/>
            <a:fld id="{EE2556C5-CE8C-6547-B838-EA80C61A4AF7}" type="slidenum">
              <a:rPr lang="en-US">
                <a:solidFill>
                  <a:prstClr val="white"/>
                </a:solidFill>
                <a:latin typeface="Intel Clear"/>
              </a:rPr>
              <a:pPr defTabSz="609570"/>
              <a:t>22</a:t>
            </a:fld>
            <a:endParaRPr lang="en-US" dirty="0">
              <a:solidFill>
                <a:prstClr val="white"/>
              </a:solidFill>
              <a:latin typeface="Intel Clear"/>
            </a:endParaRPr>
          </a:p>
        </p:txBody>
      </p:sp>
      <p:sp>
        <p:nvSpPr>
          <p:cNvPr id="3" name="Title 2"/>
          <p:cNvSpPr>
            <a:spLocks noGrp="1"/>
          </p:cNvSpPr>
          <p:nvPr>
            <p:ph type="title"/>
          </p:nvPr>
        </p:nvSpPr>
        <p:spPr>
          <a:xfrm>
            <a:off x="609600" y="239229"/>
            <a:ext cx="10972800" cy="677368"/>
          </a:xfrm>
        </p:spPr>
        <p:txBody>
          <a:bodyPr/>
          <a:lstStyle/>
          <a:p>
            <a:r>
              <a:rPr lang="en-US" b="1" dirty="0">
                <a:latin typeface="Intel Clear Light" panose="020B0404020203020204" pitchFamily="34" charset="0"/>
                <a:ea typeface="Intel Clear Light" panose="020B0404020203020204" pitchFamily="34" charset="0"/>
                <a:cs typeface="Intel Clear Light" panose="020B0404020203020204" pitchFamily="34" charset="0"/>
              </a:rPr>
              <a:t>Target Markets &amp; Use Cases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83703" y="1621011"/>
            <a:ext cx="4008979" cy="1241575"/>
          </a:xfrm>
          <a:prstGeom prst="rect">
            <a:avLst/>
          </a:prstGeom>
          <a:solidFill>
            <a:schemeClr val="accent1">
              <a:lumMod val="75000"/>
            </a:schemeClr>
          </a:solidFill>
        </p:spPr>
      </p:pic>
      <p:sp>
        <p:nvSpPr>
          <p:cNvPr id="10" name="Rectangle 9"/>
          <p:cNvSpPr/>
          <p:nvPr/>
        </p:nvSpPr>
        <p:spPr>
          <a:xfrm>
            <a:off x="9039119" y="1596808"/>
            <a:ext cx="3129991" cy="12638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dirty="0">
              <a:solidFill>
                <a:prstClr val="white"/>
              </a:solidFill>
              <a:latin typeface="Intel Clear"/>
            </a:endParaRPr>
          </a:p>
        </p:txBody>
      </p:sp>
      <p:sp>
        <p:nvSpPr>
          <p:cNvPr id="12" name="TextBox 11"/>
          <p:cNvSpPr txBox="1"/>
          <p:nvPr/>
        </p:nvSpPr>
        <p:spPr>
          <a:xfrm>
            <a:off x="10047904" y="1761682"/>
            <a:ext cx="2144096" cy="1013308"/>
          </a:xfrm>
          <a:prstGeom prst="rect">
            <a:avLst/>
          </a:prstGeom>
          <a:noFill/>
        </p:spPr>
        <p:txBody>
          <a:bodyPr vert="horz" wrap="square" lIns="0" tIns="0" rIns="0" bIns="0" rtlCol="0">
            <a:noAutofit/>
          </a:bodyPr>
          <a:lstStyle/>
          <a:p>
            <a:pPr defTabSz="609570">
              <a:spcBef>
                <a:spcPts val="267"/>
              </a:spcBef>
            </a:pPr>
            <a:r>
              <a:rPr lang="en-US" sz="1867" b="1" dirty="0">
                <a:solidFill>
                  <a:srgbClr val="CCFF33"/>
                </a:solidFill>
                <a:latin typeface="Intel Clear"/>
              </a:rPr>
              <a:t>Office Automation</a:t>
            </a:r>
          </a:p>
          <a:p>
            <a:pPr marL="306903" indent="-154509" defTabSz="609570">
              <a:spcBef>
                <a:spcPts val="267"/>
              </a:spcBef>
              <a:buFont typeface="Arial" panose="020B0604020202020204" pitchFamily="34" charset="0"/>
              <a:buChar char="•"/>
            </a:pPr>
            <a:r>
              <a:rPr lang="en-US" sz="1333" dirty="0">
                <a:solidFill>
                  <a:prstClr val="white"/>
                </a:solidFill>
                <a:latin typeface="Intel Clear"/>
              </a:rPr>
              <a:t>Optical Recognition</a:t>
            </a:r>
          </a:p>
          <a:p>
            <a:pPr marL="306903" indent="-154509" defTabSz="609570">
              <a:spcBef>
                <a:spcPts val="267"/>
              </a:spcBef>
              <a:buFont typeface="Arial" panose="020B0604020202020204" pitchFamily="34" charset="0"/>
              <a:buChar char="•"/>
            </a:pPr>
            <a:r>
              <a:rPr lang="en-US" sz="1333" dirty="0">
                <a:solidFill>
                  <a:prstClr val="white"/>
                </a:solidFill>
                <a:latin typeface="Intel Clear"/>
              </a:rPr>
              <a:t>Image Recognition</a:t>
            </a:r>
          </a:p>
          <a:p>
            <a:pPr marL="306903" indent="-154509" defTabSz="609570">
              <a:spcBef>
                <a:spcPts val="267"/>
              </a:spcBef>
              <a:buFont typeface="Arial" panose="020B0604020202020204" pitchFamily="34" charset="0"/>
              <a:buChar char="•"/>
            </a:pPr>
            <a:r>
              <a:rPr lang="en-US" sz="1333" dirty="0">
                <a:solidFill>
                  <a:prstClr val="white"/>
                </a:solidFill>
                <a:latin typeface="Intel Clear"/>
              </a:rPr>
              <a:t>Print Imaging</a:t>
            </a:r>
          </a:p>
        </p:txBody>
      </p:sp>
      <p:sp>
        <p:nvSpPr>
          <p:cNvPr id="25" name="TextBox 24"/>
          <p:cNvSpPr txBox="1"/>
          <p:nvPr/>
        </p:nvSpPr>
        <p:spPr>
          <a:xfrm>
            <a:off x="1844336" y="4529691"/>
            <a:ext cx="9020811" cy="1661993"/>
          </a:xfrm>
          <a:prstGeom prst="rect">
            <a:avLst/>
          </a:prstGeom>
          <a:noFill/>
        </p:spPr>
        <p:txBody>
          <a:bodyPr vert="horz" wrap="square" lIns="0" tIns="0" rIns="0" bIns="0" rtlCol="0">
            <a:spAutoFit/>
          </a:bodyPr>
          <a:lstStyle/>
          <a:p>
            <a:pPr algn="ctr" defTabSz="609570">
              <a:spcAft>
                <a:spcPts val="800"/>
              </a:spcAft>
            </a:pPr>
            <a:r>
              <a:rPr lang="en-US" sz="2400" b="1" dirty="0">
                <a:solidFill>
                  <a:srgbClr val="0071C5"/>
                </a:solidFill>
                <a:latin typeface="Intel Clear"/>
                <a:cs typeface="Intel Clear" panose="020B0604020203020204" pitchFamily="34" charset="0"/>
              </a:rPr>
              <a:t>Common Use Cases &amp; Workloads </a:t>
            </a:r>
          </a:p>
          <a:p>
            <a:pPr marL="228589" indent="-228589" defTabSz="609570">
              <a:spcAft>
                <a:spcPts val="800"/>
              </a:spcAft>
              <a:buFont typeface="Wingdings" panose="05000000000000000000" pitchFamily="2" charset="2"/>
              <a:buChar char="§"/>
            </a:pPr>
            <a:r>
              <a:rPr lang="en-US" sz="1600" dirty="0">
                <a:solidFill>
                  <a:srgbClr val="004280"/>
                </a:solidFill>
                <a:latin typeface="Intel Clear"/>
                <a:cs typeface="Intel Clear" panose="020B0604020203020204" pitchFamily="34" charset="0"/>
              </a:rPr>
              <a:t>Leveraging a heterogeneous compute environment</a:t>
            </a:r>
          </a:p>
          <a:p>
            <a:pPr marL="228589" indent="-228589" defTabSz="609570">
              <a:spcAft>
                <a:spcPts val="800"/>
              </a:spcAft>
              <a:buFont typeface="Wingdings" panose="05000000000000000000" pitchFamily="2" charset="2"/>
              <a:buChar char="§"/>
            </a:pPr>
            <a:r>
              <a:rPr lang="en-US" sz="1600" dirty="0">
                <a:solidFill>
                  <a:srgbClr val="004280"/>
                </a:solidFill>
                <a:latin typeface="Intel Clear"/>
                <a:cs typeface="Intel Clear" panose="020B0604020203020204" pitchFamily="34" charset="0"/>
              </a:rPr>
              <a:t>Processing images and videos</a:t>
            </a:r>
          </a:p>
          <a:p>
            <a:pPr marL="228589" indent="-228589" defTabSz="609570">
              <a:spcAft>
                <a:spcPts val="800"/>
              </a:spcAft>
              <a:buFont typeface="Wingdings" panose="05000000000000000000" pitchFamily="2" charset="2"/>
              <a:buChar char="§"/>
            </a:pPr>
            <a:r>
              <a:rPr lang="en-US" sz="1600" dirty="0">
                <a:solidFill>
                  <a:srgbClr val="004280"/>
                </a:solidFill>
                <a:latin typeface="Intel Clear"/>
                <a:cs typeface="Intel Clear" panose="020B0604020203020204" pitchFamily="34" charset="0"/>
              </a:rPr>
              <a:t>Managing domain-specific workloads (</a:t>
            </a:r>
            <a:r>
              <a:rPr lang="en-US" sz="1600" dirty="0" err="1">
                <a:solidFill>
                  <a:srgbClr val="004280"/>
                </a:solidFill>
                <a:latin typeface="Intel Clear"/>
                <a:cs typeface="Intel Clear" panose="020B0604020203020204" pitchFamily="34" charset="0"/>
              </a:rPr>
              <a:t>ie</a:t>
            </a:r>
            <a:r>
              <a:rPr lang="en-US" sz="1600" dirty="0">
                <a:solidFill>
                  <a:srgbClr val="004280"/>
                </a:solidFill>
                <a:latin typeface="Intel Clear"/>
                <a:cs typeface="Intel Clear" panose="020B0604020203020204" pitchFamily="34" charset="0"/>
              </a:rPr>
              <a:t> detecting lanes/license plates, parking lot monitoring, face recognition, etc.)</a:t>
            </a:r>
          </a:p>
        </p:txBody>
      </p:sp>
      <p:grpSp>
        <p:nvGrpSpPr>
          <p:cNvPr id="41" name="Group 40"/>
          <p:cNvGrpSpPr/>
          <p:nvPr/>
        </p:nvGrpSpPr>
        <p:grpSpPr>
          <a:xfrm>
            <a:off x="1790639" y="3036377"/>
            <a:ext cx="4391848" cy="1240745"/>
            <a:chOff x="1293577" y="1915970"/>
            <a:chExt cx="3293886" cy="930559"/>
          </a:xfrm>
        </p:grpSpPr>
        <p:sp>
          <p:nvSpPr>
            <p:cNvPr id="27" name="Rectangle 26"/>
            <p:cNvSpPr/>
            <p:nvPr/>
          </p:nvSpPr>
          <p:spPr>
            <a:xfrm>
              <a:off x="1293577" y="1915970"/>
              <a:ext cx="3293886" cy="930559"/>
            </a:xfrm>
            <a:prstGeom prst="rect">
              <a:avLst/>
            </a:prstGeom>
            <a:solidFill>
              <a:srgbClr val="2371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dirty="0">
                <a:solidFill>
                  <a:prstClr val="white"/>
                </a:solidFill>
                <a:latin typeface="Intel Clear"/>
              </a:endParaRPr>
            </a:p>
          </p:txBody>
        </p:sp>
        <p:sp>
          <p:nvSpPr>
            <p:cNvPr id="28" name="TextBox 27"/>
            <p:cNvSpPr txBox="1"/>
            <p:nvPr/>
          </p:nvSpPr>
          <p:spPr>
            <a:xfrm>
              <a:off x="2678675" y="2027806"/>
              <a:ext cx="1869032" cy="715459"/>
            </a:xfrm>
            <a:prstGeom prst="rect">
              <a:avLst/>
            </a:prstGeom>
            <a:noFill/>
          </p:spPr>
          <p:txBody>
            <a:bodyPr vert="horz" wrap="square" lIns="0" tIns="0" rIns="0" bIns="0" rtlCol="0">
              <a:noAutofit/>
            </a:bodyPr>
            <a:lstStyle/>
            <a:p>
              <a:pPr defTabSz="609570"/>
              <a:r>
                <a:rPr lang="en-US" sz="1867" b="1" dirty="0">
                  <a:solidFill>
                    <a:srgbClr val="CCFF33"/>
                  </a:solidFill>
                  <a:latin typeface="Intel Clear"/>
                </a:rPr>
                <a:t>Autonomous Vehicles </a:t>
              </a:r>
              <a:r>
                <a:rPr lang="en-US" sz="1333" dirty="0">
                  <a:solidFill>
                    <a:prstClr val="white"/>
                  </a:solidFill>
                  <a:latin typeface="Intel Clear"/>
                </a:rPr>
                <a:t>Lane Detection</a:t>
              </a:r>
            </a:p>
            <a:p>
              <a:pPr marL="228589" indent="-228589" defTabSz="609570">
                <a:spcBef>
                  <a:spcPts val="400"/>
                </a:spcBef>
                <a:spcAft>
                  <a:spcPts val="400"/>
                </a:spcAft>
                <a:buFont typeface="Arial" panose="020B0604020202020204" pitchFamily="34" charset="0"/>
                <a:buChar char="•"/>
              </a:pPr>
              <a:r>
                <a:rPr lang="en-US" sz="1333" dirty="0">
                  <a:solidFill>
                    <a:prstClr val="white"/>
                  </a:solidFill>
                  <a:latin typeface="Intel Clear"/>
                </a:rPr>
                <a:t>Object Recognition</a:t>
              </a:r>
              <a:endParaRPr lang="en-US" sz="1400" dirty="0">
                <a:solidFill>
                  <a:prstClr val="white"/>
                </a:solidFill>
                <a:latin typeface="Intel Clear"/>
              </a:endParaRPr>
            </a:p>
            <a:p>
              <a:pPr marL="228589" indent="-228589" defTabSz="609570">
                <a:buFont typeface="Arial" panose="020B0604020202020204" pitchFamily="34" charset="0"/>
                <a:buChar char="•"/>
              </a:pPr>
              <a:endParaRPr lang="en-US" sz="1400" dirty="0">
                <a:solidFill>
                  <a:prstClr val="white"/>
                </a:solidFill>
                <a:latin typeface="Intel Clear"/>
              </a:endParaRPr>
            </a:p>
          </p:txBody>
        </p:sp>
        <p:pic>
          <p:nvPicPr>
            <p:cNvPr id="30" name="Picture 42" descr="http://www.iconsdb.com/icons/download/orange/car-3-512.png"/>
            <p:cNvPicPr>
              <a:picLocks noChangeAspect="1" noChangeArrowheads="1"/>
            </p:cNvPicPr>
            <p:nvPr/>
          </p:nvPicPr>
          <p:blipFill rotWithShape="1">
            <a:blip r:embed="rId4">
              <a:duotone>
                <a:prstClr val="black"/>
                <a:srgbClr val="A4FF01">
                  <a:tint val="45000"/>
                  <a:satMod val="400000"/>
                </a:srgbClr>
              </a:duotone>
              <a:lum bright="9000"/>
              <a:extLst>
                <a:ext uri="{28A0092B-C50C-407E-A947-70E740481C1C}">
                  <a14:useLocalDpi xmlns:a14="http://schemas.microsoft.com/office/drawing/2010/main" val="0"/>
                </a:ext>
              </a:extLst>
            </a:blip>
            <a:srcRect/>
            <a:stretch/>
          </p:blipFill>
          <p:spPr bwMode="auto">
            <a:xfrm>
              <a:off x="1531266" y="2261447"/>
              <a:ext cx="949454" cy="4850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4" descr="http://static.iconsplace.com/icons/preview/orange/wifi-256.png"/>
            <p:cNvPicPr>
              <a:picLocks noChangeAspect="1" noChangeArrowheads="1"/>
            </p:cNvPicPr>
            <p:nvPr/>
          </p:nvPicPr>
          <p:blipFill>
            <a:blip r:embed="rId5" cstate="print">
              <a:duotone>
                <a:prstClr val="black"/>
                <a:srgbClr val="A4FF01">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2412946" y="2368383"/>
              <a:ext cx="252060" cy="2117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4" descr="http://static.iconsplace.com/icons/preview/orange/wifi-256.png"/>
            <p:cNvPicPr>
              <a:picLocks noChangeAspect="1" noChangeArrowheads="1"/>
            </p:cNvPicPr>
            <p:nvPr/>
          </p:nvPicPr>
          <p:blipFill>
            <a:blip r:embed="rId5" cstate="print">
              <a:duotone>
                <a:prstClr val="black"/>
                <a:srgbClr val="A4FF01">
                  <a:tint val="45000"/>
                  <a:satMod val="400000"/>
                </a:srgbClr>
              </a:duotone>
              <a:extLst>
                <a:ext uri="{28A0092B-C50C-407E-A947-70E740481C1C}">
                  <a14:useLocalDpi xmlns:a14="http://schemas.microsoft.com/office/drawing/2010/main" val="0"/>
                </a:ext>
              </a:extLst>
            </a:blip>
            <a:srcRect/>
            <a:stretch>
              <a:fillRect/>
            </a:stretch>
          </p:blipFill>
          <p:spPr bwMode="auto">
            <a:xfrm rot="16200000" flipH="1">
              <a:off x="1332526" y="2359110"/>
              <a:ext cx="252060" cy="2117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156742" y="1623398"/>
            <a:ext cx="4580525" cy="1239188"/>
            <a:chOff x="540258" y="780803"/>
            <a:chExt cx="3800475" cy="1078503"/>
          </a:xfrm>
        </p:grpSpPr>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6766" t="6700" r="1608"/>
            <a:stretch/>
          </p:blipFill>
          <p:spPr>
            <a:xfrm>
              <a:off x="540258" y="780803"/>
              <a:ext cx="3800475" cy="1078503"/>
            </a:xfrm>
            <a:prstGeom prst="rect">
              <a:avLst/>
            </a:prstGeom>
          </p:spPr>
        </p:pic>
        <p:sp>
          <p:nvSpPr>
            <p:cNvPr id="31" name="TextBox 30"/>
            <p:cNvSpPr txBox="1"/>
            <p:nvPr/>
          </p:nvSpPr>
          <p:spPr>
            <a:xfrm>
              <a:off x="3286125" y="790328"/>
              <a:ext cx="819150" cy="196492"/>
            </a:xfrm>
            <a:prstGeom prst="rect">
              <a:avLst/>
            </a:prstGeom>
            <a:solidFill>
              <a:schemeClr val="accent1"/>
            </a:solidFill>
          </p:spPr>
          <p:txBody>
            <a:bodyPr vert="horz" wrap="square" lIns="0" tIns="0" rIns="0" bIns="0" rtlCol="0">
              <a:spAutoFit/>
            </a:bodyPr>
            <a:lstStyle/>
            <a:p>
              <a:pPr defTabSz="609570"/>
              <a:endParaRPr lang="en-US" sz="1467" dirty="0" err="1">
                <a:solidFill>
                  <a:srgbClr val="003C71"/>
                </a:solidFill>
                <a:latin typeface="Intel Clear"/>
              </a:endParaRPr>
            </a:p>
          </p:txBody>
        </p:sp>
      </p:grpSp>
      <p:grpSp>
        <p:nvGrpSpPr>
          <p:cNvPr id="36" name="Group 35"/>
          <p:cNvGrpSpPr/>
          <p:nvPr/>
        </p:nvGrpSpPr>
        <p:grpSpPr>
          <a:xfrm>
            <a:off x="6420612" y="3036378"/>
            <a:ext cx="4358641" cy="1240745"/>
            <a:chOff x="4818490" y="2958074"/>
            <a:chExt cx="3427014" cy="1027511"/>
          </a:xfrm>
        </p:grpSpPr>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r="16618" b="8059"/>
            <a:stretch/>
          </p:blipFill>
          <p:spPr>
            <a:xfrm>
              <a:off x="4818490" y="2958074"/>
              <a:ext cx="3427014" cy="1027511"/>
            </a:xfrm>
            <a:prstGeom prst="rect">
              <a:avLst/>
            </a:prstGeom>
          </p:spPr>
        </p:pic>
        <p:sp>
          <p:nvSpPr>
            <p:cNvPr id="33" name="TextBox 32"/>
            <p:cNvSpPr txBox="1"/>
            <p:nvPr/>
          </p:nvSpPr>
          <p:spPr>
            <a:xfrm>
              <a:off x="7924641" y="2975551"/>
              <a:ext cx="320863" cy="186967"/>
            </a:xfrm>
            <a:prstGeom prst="rect">
              <a:avLst/>
            </a:prstGeom>
            <a:solidFill>
              <a:schemeClr val="accent1"/>
            </a:solidFill>
          </p:spPr>
          <p:txBody>
            <a:bodyPr vert="horz" wrap="square" lIns="0" tIns="0" rIns="0" bIns="0" rtlCol="0">
              <a:spAutoFit/>
            </a:bodyPr>
            <a:lstStyle/>
            <a:p>
              <a:pPr defTabSz="609570"/>
              <a:endParaRPr lang="en-US" sz="1467" dirty="0" err="1">
                <a:solidFill>
                  <a:srgbClr val="003C71"/>
                </a:solidFill>
                <a:latin typeface="Intel Clear"/>
              </a:endParaRPr>
            </a:p>
          </p:txBody>
        </p:sp>
      </p:grpSp>
      <p:pic>
        <p:nvPicPr>
          <p:cNvPr id="22" name="Picture 58" descr="http://www.iconsdb.com/icons/preview/caribbean-blue/printer-xxl.png"/>
          <p:cNvPicPr>
            <a:picLocks noChangeAspect="1" noChangeArrowheads="1"/>
          </p:cNvPicPr>
          <p:nvPr/>
        </p:nvPicPr>
        <p:blipFill>
          <a:blip r:embed="rId8" cstate="print">
            <a:duotone>
              <a:prstClr val="black"/>
              <a:srgbClr val="A4FF01">
                <a:tint val="45000"/>
                <a:satMod val="400000"/>
              </a:srgbClr>
            </a:duotone>
            <a:extLst>
              <a:ext uri="{28A0092B-C50C-407E-A947-70E740481C1C}">
                <a14:useLocalDpi xmlns:a14="http://schemas.microsoft.com/office/drawing/2010/main" val="0"/>
              </a:ext>
            </a:extLst>
          </a:blip>
          <a:srcRect/>
          <a:stretch>
            <a:fillRect/>
          </a:stretch>
        </p:blipFill>
        <p:spPr bwMode="auto">
          <a:xfrm>
            <a:off x="9111444" y="1890236"/>
            <a:ext cx="955357" cy="673675"/>
          </a:xfrm>
          <a:prstGeom prst="rect">
            <a:avLst/>
          </a:prstGeom>
          <a:noFill/>
          <a:extLst/>
        </p:spPr>
      </p:pic>
      <p:sp>
        <p:nvSpPr>
          <p:cNvPr id="4" name="TextBox 3"/>
          <p:cNvSpPr txBox="1"/>
          <p:nvPr/>
        </p:nvSpPr>
        <p:spPr>
          <a:xfrm>
            <a:off x="9887734" y="407842"/>
            <a:ext cx="2265244" cy="451534"/>
          </a:xfrm>
          <a:prstGeom prst="rect">
            <a:avLst/>
          </a:prstGeom>
          <a:noFill/>
        </p:spPr>
        <p:txBody>
          <a:bodyPr vert="horz" wrap="square" lIns="0" tIns="0" rIns="0" bIns="0" rtlCol="0">
            <a:spAutoFit/>
          </a:bodyPr>
          <a:lstStyle/>
          <a:p>
            <a:pPr defTabSz="609585"/>
            <a:r>
              <a:rPr lang="en-US" sz="1467" dirty="0">
                <a:solidFill>
                  <a:srgbClr val="003C71"/>
                </a:solidFill>
                <a:latin typeface="Intel Clear"/>
              </a:rPr>
              <a:t>+ retail, industrial automation, </a:t>
            </a:r>
            <a:r>
              <a:rPr lang="en-US" sz="1467" dirty="0" err="1">
                <a:solidFill>
                  <a:srgbClr val="003C71"/>
                </a:solidFill>
                <a:latin typeface="Intel Clear"/>
              </a:rPr>
              <a:t>etc</a:t>
            </a:r>
            <a:endParaRPr lang="en-US" sz="1467" dirty="0">
              <a:solidFill>
                <a:srgbClr val="003C71"/>
              </a:solidFill>
              <a:latin typeface="Intel Clear"/>
            </a:endParaRPr>
          </a:p>
        </p:txBody>
      </p:sp>
      <p:grpSp>
        <p:nvGrpSpPr>
          <p:cNvPr id="23" name="Group 22"/>
          <p:cNvGrpSpPr/>
          <p:nvPr/>
        </p:nvGrpSpPr>
        <p:grpSpPr>
          <a:xfrm>
            <a:off x="9111444" y="153405"/>
            <a:ext cx="583808" cy="1042129"/>
            <a:chOff x="3982883" y="3499686"/>
            <a:chExt cx="437856" cy="781598"/>
          </a:xfrm>
        </p:grpSpPr>
        <p:sp>
          <p:nvSpPr>
            <p:cNvPr id="24" name="TextBox 23"/>
            <p:cNvSpPr txBox="1"/>
            <p:nvPr/>
          </p:nvSpPr>
          <p:spPr>
            <a:xfrm>
              <a:off x="3982883" y="3499686"/>
              <a:ext cx="437856" cy="123159"/>
            </a:xfrm>
            <a:prstGeom prst="rect">
              <a:avLst/>
            </a:prstGeom>
            <a:noFill/>
          </p:spPr>
          <p:txBody>
            <a:bodyPr wrap="square" lIns="0" tIns="0" rIns="0" bIns="0" rtlCol="0" anchor="ctr">
              <a:spAutoFit/>
            </a:bodyPr>
            <a:lstStyle/>
            <a:p>
              <a:pPr algn="ctr" defTabSz="914377"/>
              <a:r>
                <a:rPr lang="en-US" sz="1067" dirty="0">
                  <a:solidFill>
                    <a:srgbClr val="0071C5"/>
                  </a:solidFill>
                  <a:latin typeface="Intel Clear"/>
                  <a:cs typeface="Intel Clear"/>
                </a:rPr>
                <a:t>Industrial</a:t>
              </a:r>
            </a:p>
          </p:txBody>
        </p:sp>
        <p:pic>
          <p:nvPicPr>
            <p:cNvPr id="26" name="Picture 25"/>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006106" y="3709414"/>
              <a:ext cx="393545" cy="571870"/>
            </a:xfrm>
            <a:prstGeom prst="rect">
              <a:avLst/>
            </a:prstGeom>
          </p:spPr>
        </p:pic>
      </p:grpSp>
      <p:sp>
        <p:nvSpPr>
          <p:cNvPr id="29" name="TextBox 28"/>
          <p:cNvSpPr txBox="1"/>
          <p:nvPr/>
        </p:nvSpPr>
        <p:spPr>
          <a:xfrm>
            <a:off x="8039516" y="159226"/>
            <a:ext cx="872033" cy="164212"/>
          </a:xfrm>
          <a:prstGeom prst="rect">
            <a:avLst/>
          </a:prstGeom>
          <a:noFill/>
        </p:spPr>
        <p:txBody>
          <a:bodyPr wrap="square" lIns="0" tIns="0" rIns="0" bIns="0" rtlCol="0" anchor="ctr">
            <a:spAutoFit/>
          </a:bodyPr>
          <a:lstStyle/>
          <a:p>
            <a:pPr algn="ctr" defTabSz="914377"/>
            <a:r>
              <a:rPr lang="en-US" sz="1067" dirty="0">
                <a:solidFill>
                  <a:srgbClr val="0071C5"/>
                </a:solidFill>
                <a:latin typeface="Intel Clear"/>
                <a:cs typeface="Intel Clear"/>
              </a:rPr>
              <a:t>Retail</a:t>
            </a:r>
          </a:p>
        </p:txBody>
      </p:sp>
      <p:cxnSp>
        <p:nvCxnSpPr>
          <p:cNvPr id="34" name="Straight Arrow Connector 33"/>
          <p:cNvCxnSpPr/>
          <p:nvPr/>
        </p:nvCxnSpPr>
        <p:spPr>
          <a:xfrm>
            <a:off x="8503154" y="1023095"/>
            <a:ext cx="137357" cy="0"/>
          </a:xfrm>
          <a:prstGeom prst="straightConnector1">
            <a:avLst/>
          </a:prstGeom>
          <a:ln w="12700">
            <a:solidFill>
              <a:schemeClr val="accent1">
                <a:lumMod val="7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35" name="Rounded Rectangle 34"/>
          <p:cNvSpPr/>
          <p:nvPr/>
        </p:nvSpPr>
        <p:spPr>
          <a:xfrm>
            <a:off x="8150135" y="965455"/>
            <a:ext cx="303888" cy="213275"/>
          </a:xfrm>
          <a:prstGeom prst="roundRect">
            <a:avLst>
              <a:gd name="adj" fmla="val 10157"/>
            </a:avLst>
          </a:prstGeom>
          <a:no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2400" dirty="0">
              <a:solidFill>
                <a:prstClr val="white"/>
              </a:solidFill>
              <a:latin typeface="Intel Clear"/>
            </a:endParaRPr>
          </a:p>
        </p:txBody>
      </p:sp>
      <p:sp>
        <p:nvSpPr>
          <p:cNvPr id="37" name="TextBox 36"/>
          <p:cNvSpPr txBox="1"/>
          <p:nvPr/>
        </p:nvSpPr>
        <p:spPr>
          <a:xfrm>
            <a:off x="8124173" y="1003191"/>
            <a:ext cx="306494" cy="215444"/>
          </a:xfrm>
          <a:prstGeom prst="rect">
            <a:avLst/>
          </a:prstGeom>
          <a:noFill/>
        </p:spPr>
        <p:txBody>
          <a:bodyPr wrap="none" rtlCol="0">
            <a:spAutoFit/>
          </a:bodyPr>
          <a:lstStyle/>
          <a:p>
            <a:pPr defTabSz="914377"/>
            <a:r>
              <a:rPr lang="en-US" sz="800" dirty="0">
                <a:solidFill>
                  <a:prstClr val="white"/>
                </a:solidFill>
                <a:latin typeface="Intel Clear"/>
                <a:cs typeface="Neo Sans Intel"/>
              </a:rPr>
              <a:t>$$</a:t>
            </a:r>
          </a:p>
        </p:txBody>
      </p:sp>
      <p:sp>
        <p:nvSpPr>
          <p:cNvPr id="38" name="Rectangle 37"/>
          <p:cNvSpPr/>
          <p:nvPr/>
        </p:nvSpPr>
        <p:spPr>
          <a:xfrm>
            <a:off x="8146992" y="997457"/>
            <a:ext cx="309809" cy="6095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2400" dirty="0">
              <a:solidFill>
                <a:prstClr val="white"/>
              </a:solidFill>
              <a:latin typeface="Intel Clear"/>
            </a:endParaRPr>
          </a:p>
        </p:txBody>
      </p:sp>
      <p:sp>
        <p:nvSpPr>
          <p:cNvPr id="39" name="Trapezoid 38"/>
          <p:cNvSpPr/>
          <p:nvPr/>
        </p:nvSpPr>
        <p:spPr>
          <a:xfrm flipV="1">
            <a:off x="8362319" y="889893"/>
            <a:ext cx="209512" cy="101641"/>
          </a:xfrm>
          <a:prstGeom prst="trapezoid">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2400" dirty="0">
              <a:solidFill>
                <a:prstClr val="white"/>
              </a:solidFill>
              <a:latin typeface="Intel Clear"/>
            </a:endParaRPr>
          </a:p>
        </p:txBody>
      </p:sp>
      <p:grpSp>
        <p:nvGrpSpPr>
          <p:cNvPr id="40" name="Group 39"/>
          <p:cNvGrpSpPr/>
          <p:nvPr/>
        </p:nvGrpSpPr>
        <p:grpSpPr>
          <a:xfrm>
            <a:off x="8303036" y="377530"/>
            <a:ext cx="326513" cy="530585"/>
            <a:chOff x="133535" y="3044185"/>
            <a:chExt cx="244885" cy="397939"/>
          </a:xfrm>
        </p:grpSpPr>
        <p:sp>
          <p:nvSpPr>
            <p:cNvPr id="42" name="Freeform 29"/>
            <p:cNvSpPr>
              <a:spLocks noEditPoints="1"/>
            </p:cNvSpPr>
            <p:nvPr/>
          </p:nvSpPr>
          <p:spPr bwMode="auto">
            <a:xfrm>
              <a:off x="133535" y="3044185"/>
              <a:ext cx="244885" cy="397939"/>
            </a:xfrm>
            <a:custGeom>
              <a:avLst/>
              <a:gdLst>
                <a:gd name="T0" fmla="*/ 224 w 265"/>
                <a:gd name="T1" fmla="*/ 15 h 430"/>
                <a:gd name="T2" fmla="*/ 224 w 265"/>
                <a:gd name="T3" fmla="*/ 15 h 430"/>
                <a:gd name="T4" fmla="*/ 212 w 265"/>
                <a:gd name="T5" fmla="*/ 27 h 430"/>
                <a:gd name="T6" fmla="*/ 224 w 265"/>
                <a:gd name="T7" fmla="*/ 39 h 430"/>
                <a:gd name="T8" fmla="*/ 236 w 265"/>
                <a:gd name="T9" fmla="*/ 27 h 430"/>
                <a:gd name="T10" fmla="*/ 224 w 265"/>
                <a:gd name="T11" fmla="*/ 15 h 430"/>
                <a:gd name="T12" fmla="*/ 168 w 265"/>
                <a:gd name="T13" fmla="*/ 27 h 430"/>
                <a:gd name="T14" fmla="*/ 168 w 265"/>
                <a:gd name="T15" fmla="*/ 27 h 430"/>
                <a:gd name="T16" fmla="*/ 162 w 265"/>
                <a:gd name="T17" fmla="*/ 21 h 430"/>
                <a:gd name="T18" fmla="*/ 104 w 265"/>
                <a:gd name="T19" fmla="*/ 21 h 430"/>
                <a:gd name="T20" fmla="*/ 98 w 265"/>
                <a:gd name="T21" fmla="*/ 27 h 430"/>
                <a:gd name="T22" fmla="*/ 104 w 265"/>
                <a:gd name="T23" fmla="*/ 33 h 430"/>
                <a:gd name="T24" fmla="*/ 162 w 265"/>
                <a:gd name="T25" fmla="*/ 33 h 430"/>
                <a:gd name="T26" fmla="*/ 168 w 265"/>
                <a:gd name="T27" fmla="*/ 27 h 430"/>
                <a:gd name="T28" fmla="*/ 32 w 265"/>
                <a:gd name="T29" fmla="*/ 54 h 430"/>
                <a:gd name="T30" fmla="*/ 32 w 265"/>
                <a:gd name="T31" fmla="*/ 54 h 430"/>
                <a:gd name="T32" fmla="*/ 23 w 265"/>
                <a:gd name="T33" fmla="*/ 63 h 430"/>
                <a:gd name="T34" fmla="*/ 23 w 265"/>
                <a:gd name="T35" fmla="*/ 397 h 430"/>
                <a:gd name="T36" fmla="*/ 32 w 265"/>
                <a:gd name="T37" fmla="*/ 406 h 430"/>
                <a:gd name="T38" fmla="*/ 233 w 265"/>
                <a:gd name="T39" fmla="*/ 406 h 430"/>
                <a:gd name="T40" fmla="*/ 242 w 265"/>
                <a:gd name="T41" fmla="*/ 397 h 430"/>
                <a:gd name="T42" fmla="*/ 242 w 265"/>
                <a:gd name="T43" fmla="*/ 63 h 430"/>
                <a:gd name="T44" fmla="*/ 233 w 265"/>
                <a:gd name="T45" fmla="*/ 54 h 430"/>
                <a:gd name="T46" fmla="*/ 32 w 265"/>
                <a:gd name="T47" fmla="*/ 54 h 430"/>
                <a:gd name="T48" fmla="*/ 233 w 265"/>
                <a:gd name="T49" fmla="*/ 430 h 430"/>
                <a:gd name="T50" fmla="*/ 233 w 265"/>
                <a:gd name="T51" fmla="*/ 430 h 430"/>
                <a:gd name="T52" fmla="*/ 32 w 265"/>
                <a:gd name="T53" fmla="*/ 430 h 430"/>
                <a:gd name="T54" fmla="*/ 0 w 265"/>
                <a:gd name="T55" fmla="*/ 397 h 430"/>
                <a:gd name="T56" fmla="*/ 0 w 265"/>
                <a:gd name="T57" fmla="*/ 33 h 430"/>
                <a:gd name="T58" fmla="*/ 32 w 265"/>
                <a:gd name="T59" fmla="*/ 0 h 430"/>
                <a:gd name="T60" fmla="*/ 233 w 265"/>
                <a:gd name="T61" fmla="*/ 0 h 430"/>
                <a:gd name="T62" fmla="*/ 265 w 265"/>
                <a:gd name="T63" fmla="*/ 33 h 430"/>
                <a:gd name="T64" fmla="*/ 265 w 265"/>
                <a:gd name="T65" fmla="*/ 397 h 430"/>
                <a:gd name="T66" fmla="*/ 233 w 265"/>
                <a:gd name="T6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5" h="430">
                  <a:moveTo>
                    <a:pt x="224" y="15"/>
                  </a:moveTo>
                  <a:lnTo>
                    <a:pt x="224" y="15"/>
                  </a:lnTo>
                  <a:cubicBezTo>
                    <a:pt x="218" y="15"/>
                    <a:pt x="212" y="21"/>
                    <a:pt x="212" y="27"/>
                  </a:cubicBezTo>
                  <a:cubicBezTo>
                    <a:pt x="212" y="34"/>
                    <a:pt x="218" y="39"/>
                    <a:pt x="224" y="39"/>
                  </a:cubicBezTo>
                  <a:cubicBezTo>
                    <a:pt x="230" y="39"/>
                    <a:pt x="236" y="34"/>
                    <a:pt x="236" y="27"/>
                  </a:cubicBezTo>
                  <a:cubicBezTo>
                    <a:pt x="236" y="21"/>
                    <a:pt x="230" y="15"/>
                    <a:pt x="224" y="15"/>
                  </a:cubicBezTo>
                  <a:close/>
                  <a:moveTo>
                    <a:pt x="168" y="27"/>
                  </a:moveTo>
                  <a:lnTo>
                    <a:pt x="168" y="27"/>
                  </a:lnTo>
                  <a:cubicBezTo>
                    <a:pt x="168" y="24"/>
                    <a:pt x="165" y="21"/>
                    <a:pt x="162" y="21"/>
                  </a:cubicBezTo>
                  <a:lnTo>
                    <a:pt x="104" y="21"/>
                  </a:lnTo>
                  <a:cubicBezTo>
                    <a:pt x="101" y="21"/>
                    <a:pt x="98" y="24"/>
                    <a:pt x="98" y="27"/>
                  </a:cubicBezTo>
                  <a:cubicBezTo>
                    <a:pt x="98" y="30"/>
                    <a:pt x="101" y="33"/>
                    <a:pt x="104" y="33"/>
                  </a:cubicBezTo>
                  <a:lnTo>
                    <a:pt x="162" y="33"/>
                  </a:lnTo>
                  <a:cubicBezTo>
                    <a:pt x="165" y="33"/>
                    <a:pt x="168" y="30"/>
                    <a:pt x="168" y="27"/>
                  </a:cubicBezTo>
                  <a:close/>
                  <a:moveTo>
                    <a:pt x="32" y="54"/>
                  </a:moveTo>
                  <a:lnTo>
                    <a:pt x="32" y="54"/>
                  </a:lnTo>
                  <a:cubicBezTo>
                    <a:pt x="27" y="54"/>
                    <a:pt x="23" y="58"/>
                    <a:pt x="23" y="63"/>
                  </a:cubicBezTo>
                  <a:lnTo>
                    <a:pt x="23" y="397"/>
                  </a:lnTo>
                  <a:cubicBezTo>
                    <a:pt x="23" y="402"/>
                    <a:pt x="27" y="406"/>
                    <a:pt x="32" y="406"/>
                  </a:cubicBezTo>
                  <a:lnTo>
                    <a:pt x="233" y="406"/>
                  </a:lnTo>
                  <a:cubicBezTo>
                    <a:pt x="238" y="406"/>
                    <a:pt x="242" y="402"/>
                    <a:pt x="242" y="397"/>
                  </a:cubicBezTo>
                  <a:lnTo>
                    <a:pt x="242" y="63"/>
                  </a:lnTo>
                  <a:cubicBezTo>
                    <a:pt x="242" y="58"/>
                    <a:pt x="238" y="54"/>
                    <a:pt x="233" y="54"/>
                  </a:cubicBezTo>
                  <a:lnTo>
                    <a:pt x="32" y="54"/>
                  </a:lnTo>
                  <a:close/>
                  <a:moveTo>
                    <a:pt x="233" y="430"/>
                  </a:moveTo>
                  <a:lnTo>
                    <a:pt x="233" y="430"/>
                  </a:lnTo>
                  <a:lnTo>
                    <a:pt x="32" y="430"/>
                  </a:lnTo>
                  <a:cubicBezTo>
                    <a:pt x="14" y="430"/>
                    <a:pt x="0" y="415"/>
                    <a:pt x="0" y="397"/>
                  </a:cubicBezTo>
                  <a:lnTo>
                    <a:pt x="0" y="33"/>
                  </a:lnTo>
                  <a:cubicBezTo>
                    <a:pt x="0" y="15"/>
                    <a:pt x="14" y="0"/>
                    <a:pt x="32" y="0"/>
                  </a:cubicBezTo>
                  <a:lnTo>
                    <a:pt x="233" y="0"/>
                  </a:lnTo>
                  <a:cubicBezTo>
                    <a:pt x="251" y="0"/>
                    <a:pt x="265" y="15"/>
                    <a:pt x="265" y="33"/>
                  </a:cubicBezTo>
                  <a:lnTo>
                    <a:pt x="265" y="397"/>
                  </a:lnTo>
                  <a:cubicBezTo>
                    <a:pt x="265" y="415"/>
                    <a:pt x="251" y="430"/>
                    <a:pt x="233" y="430"/>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sp>
          <p:nvSpPr>
            <p:cNvPr id="43" name="Freeform 38"/>
            <p:cNvSpPr>
              <a:spLocks/>
            </p:cNvSpPr>
            <p:nvPr/>
          </p:nvSpPr>
          <p:spPr bwMode="auto">
            <a:xfrm>
              <a:off x="225366" y="3266808"/>
              <a:ext cx="61221" cy="25046"/>
            </a:xfrm>
            <a:custGeom>
              <a:avLst/>
              <a:gdLst>
                <a:gd name="T0" fmla="*/ 35 w 69"/>
                <a:gd name="T1" fmla="*/ 0 h 26"/>
                <a:gd name="T2" fmla="*/ 35 w 69"/>
                <a:gd name="T3" fmla="*/ 0 h 26"/>
                <a:gd name="T4" fmla="*/ 3 w 69"/>
                <a:gd name="T5" fmla="*/ 13 h 26"/>
                <a:gd name="T6" fmla="*/ 0 w 69"/>
                <a:gd name="T7" fmla="*/ 19 h 26"/>
                <a:gd name="T8" fmla="*/ 7 w 69"/>
                <a:gd name="T9" fmla="*/ 26 h 26"/>
                <a:gd name="T10" fmla="*/ 12 w 69"/>
                <a:gd name="T11" fmla="*/ 24 h 26"/>
                <a:gd name="T12" fmla="*/ 12 w 69"/>
                <a:gd name="T13" fmla="*/ 24 h 26"/>
                <a:gd name="T14" fmla="*/ 35 w 69"/>
                <a:gd name="T15" fmla="*/ 14 h 26"/>
                <a:gd name="T16" fmla="*/ 56 w 69"/>
                <a:gd name="T17" fmla="*/ 24 h 26"/>
                <a:gd name="T18" fmla="*/ 62 w 69"/>
                <a:gd name="T19" fmla="*/ 26 h 26"/>
                <a:gd name="T20" fmla="*/ 69 w 69"/>
                <a:gd name="T21" fmla="*/ 19 h 26"/>
                <a:gd name="T22" fmla="*/ 67 w 69"/>
                <a:gd name="T23" fmla="*/ 14 h 26"/>
                <a:gd name="T24" fmla="*/ 67 w 69"/>
                <a:gd name="T25" fmla="*/ 14 h 26"/>
                <a:gd name="T26" fmla="*/ 35 w 69"/>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26">
                  <a:moveTo>
                    <a:pt x="35" y="0"/>
                  </a:moveTo>
                  <a:lnTo>
                    <a:pt x="35" y="0"/>
                  </a:lnTo>
                  <a:cubicBezTo>
                    <a:pt x="22" y="0"/>
                    <a:pt x="11" y="5"/>
                    <a:pt x="3" y="13"/>
                  </a:cubicBezTo>
                  <a:cubicBezTo>
                    <a:pt x="1" y="14"/>
                    <a:pt x="0" y="16"/>
                    <a:pt x="0" y="19"/>
                  </a:cubicBezTo>
                  <a:cubicBezTo>
                    <a:pt x="0" y="23"/>
                    <a:pt x="3" y="26"/>
                    <a:pt x="7" y="26"/>
                  </a:cubicBezTo>
                  <a:cubicBezTo>
                    <a:pt x="9" y="26"/>
                    <a:pt x="11" y="25"/>
                    <a:pt x="12" y="24"/>
                  </a:cubicBezTo>
                  <a:lnTo>
                    <a:pt x="12" y="24"/>
                  </a:lnTo>
                  <a:cubicBezTo>
                    <a:pt x="18" y="18"/>
                    <a:pt x="26" y="14"/>
                    <a:pt x="35" y="14"/>
                  </a:cubicBezTo>
                  <a:cubicBezTo>
                    <a:pt x="43" y="14"/>
                    <a:pt x="51" y="18"/>
                    <a:pt x="56" y="24"/>
                  </a:cubicBezTo>
                  <a:cubicBezTo>
                    <a:pt x="58" y="25"/>
                    <a:pt x="60" y="26"/>
                    <a:pt x="62" y="26"/>
                  </a:cubicBezTo>
                  <a:cubicBezTo>
                    <a:pt x="66" y="26"/>
                    <a:pt x="69" y="23"/>
                    <a:pt x="69" y="19"/>
                  </a:cubicBezTo>
                  <a:cubicBezTo>
                    <a:pt x="69" y="17"/>
                    <a:pt x="68" y="15"/>
                    <a:pt x="67" y="14"/>
                  </a:cubicBezTo>
                  <a:lnTo>
                    <a:pt x="67" y="14"/>
                  </a:lnTo>
                  <a:cubicBezTo>
                    <a:pt x="59" y="5"/>
                    <a:pt x="47" y="0"/>
                    <a:pt x="35" y="0"/>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sp>
          <p:nvSpPr>
            <p:cNvPr id="44" name="Freeform 39"/>
            <p:cNvSpPr>
              <a:spLocks/>
            </p:cNvSpPr>
            <p:nvPr/>
          </p:nvSpPr>
          <p:spPr bwMode="auto">
            <a:xfrm>
              <a:off x="183625" y="3200021"/>
              <a:ext cx="144705" cy="50090"/>
            </a:xfrm>
            <a:custGeom>
              <a:avLst/>
              <a:gdLst>
                <a:gd name="T0" fmla="*/ 3 w 157"/>
                <a:gd name="T1" fmla="*/ 42 h 55"/>
                <a:gd name="T2" fmla="*/ 3 w 157"/>
                <a:gd name="T3" fmla="*/ 42 h 55"/>
                <a:gd name="T4" fmla="*/ 2 w 157"/>
                <a:gd name="T5" fmla="*/ 43 h 55"/>
                <a:gd name="T6" fmla="*/ 0 w 157"/>
                <a:gd name="T7" fmla="*/ 48 h 55"/>
                <a:gd name="T8" fmla="*/ 8 w 157"/>
                <a:gd name="T9" fmla="*/ 55 h 55"/>
                <a:gd name="T10" fmla="*/ 13 w 157"/>
                <a:gd name="T11" fmla="*/ 53 h 55"/>
                <a:gd name="T12" fmla="*/ 13 w 157"/>
                <a:gd name="T13" fmla="*/ 53 h 55"/>
                <a:gd name="T14" fmla="*/ 79 w 157"/>
                <a:gd name="T15" fmla="*/ 26 h 55"/>
                <a:gd name="T16" fmla="*/ 144 w 157"/>
                <a:gd name="T17" fmla="*/ 53 h 55"/>
                <a:gd name="T18" fmla="*/ 144 w 157"/>
                <a:gd name="T19" fmla="*/ 53 h 55"/>
                <a:gd name="T20" fmla="*/ 149 w 157"/>
                <a:gd name="T21" fmla="*/ 55 h 55"/>
                <a:gd name="T22" fmla="*/ 157 w 157"/>
                <a:gd name="T23" fmla="*/ 48 h 55"/>
                <a:gd name="T24" fmla="*/ 155 w 157"/>
                <a:gd name="T25" fmla="*/ 43 h 55"/>
                <a:gd name="T26" fmla="*/ 155 w 157"/>
                <a:gd name="T27" fmla="*/ 43 h 55"/>
                <a:gd name="T28" fmla="*/ 154 w 157"/>
                <a:gd name="T29" fmla="*/ 42 h 55"/>
                <a:gd name="T30" fmla="*/ 3 w 157"/>
                <a:gd name="T31"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55">
                  <a:moveTo>
                    <a:pt x="3" y="42"/>
                  </a:moveTo>
                  <a:lnTo>
                    <a:pt x="3" y="42"/>
                  </a:lnTo>
                  <a:cubicBezTo>
                    <a:pt x="3" y="42"/>
                    <a:pt x="3" y="42"/>
                    <a:pt x="2" y="43"/>
                  </a:cubicBezTo>
                  <a:cubicBezTo>
                    <a:pt x="1" y="44"/>
                    <a:pt x="0" y="46"/>
                    <a:pt x="0" y="48"/>
                  </a:cubicBezTo>
                  <a:cubicBezTo>
                    <a:pt x="0" y="52"/>
                    <a:pt x="3" y="55"/>
                    <a:pt x="8" y="55"/>
                  </a:cubicBezTo>
                  <a:cubicBezTo>
                    <a:pt x="10" y="55"/>
                    <a:pt x="11" y="55"/>
                    <a:pt x="13" y="53"/>
                  </a:cubicBezTo>
                  <a:lnTo>
                    <a:pt x="13" y="53"/>
                  </a:lnTo>
                  <a:cubicBezTo>
                    <a:pt x="29" y="36"/>
                    <a:pt x="53" y="26"/>
                    <a:pt x="79" y="26"/>
                  </a:cubicBezTo>
                  <a:cubicBezTo>
                    <a:pt x="104" y="26"/>
                    <a:pt x="128" y="36"/>
                    <a:pt x="144" y="53"/>
                  </a:cubicBezTo>
                  <a:lnTo>
                    <a:pt x="144" y="53"/>
                  </a:lnTo>
                  <a:cubicBezTo>
                    <a:pt x="146" y="55"/>
                    <a:pt x="147" y="55"/>
                    <a:pt x="149" y="55"/>
                  </a:cubicBezTo>
                  <a:cubicBezTo>
                    <a:pt x="153" y="55"/>
                    <a:pt x="157" y="52"/>
                    <a:pt x="157" y="48"/>
                  </a:cubicBezTo>
                  <a:cubicBezTo>
                    <a:pt x="157" y="46"/>
                    <a:pt x="156" y="44"/>
                    <a:pt x="155" y="43"/>
                  </a:cubicBezTo>
                  <a:lnTo>
                    <a:pt x="155" y="43"/>
                  </a:lnTo>
                  <a:cubicBezTo>
                    <a:pt x="155" y="43"/>
                    <a:pt x="154" y="42"/>
                    <a:pt x="154" y="42"/>
                  </a:cubicBezTo>
                  <a:cubicBezTo>
                    <a:pt x="112" y="0"/>
                    <a:pt x="45" y="0"/>
                    <a:pt x="3" y="42"/>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sp>
          <p:nvSpPr>
            <p:cNvPr id="45" name="Freeform 40"/>
            <p:cNvSpPr>
              <a:spLocks/>
            </p:cNvSpPr>
            <p:nvPr/>
          </p:nvSpPr>
          <p:spPr bwMode="auto">
            <a:xfrm>
              <a:off x="203104" y="3236196"/>
              <a:ext cx="105746" cy="36177"/>
            </a:xfrm>
            <a:custGeom>
              <a:avLst/>
              <a:gdLst>
                <a:gd name="T0" fmla="*/ 3 w 113"/>
                <a:gd name="T1" fmla="*/ 23 h 37"/>
                <a:gd name="T2" fmla="*/ 3 w 113"/>
                <a:gd name="T3" fmla="*/ 23 h 37"/>
                <a:gd name="T4" fmla="*/ 2 w 113"/>
                <a:gd name="T5" fmla="*/ 23 h 37"/>
                <a:gd name="T6" fmla="*/ 2 w 113"/>
                <a:gd name="T7" fmla="*/ 24 h 37"/>
                <a:gd name="T8" fmla="*/ 0 w 113"/>
                <a:gd name="T9" fmla="*/ 29 h 37"/>
                <a:gd name="T10" fmla="*/ 8 w 113"/>
                <a:gd name="T11" fmla="*/ 37 h 37"/>
                <a:gd name="T12" fmla="*/ 13 w 113"/>
                <a:gd name="T13" fmla="*/ 34 h 37"/>
                <a:gd name="T14" fmla="*/ 57 w 113"/>
                <a:gd name="T15" fmla="*/ 16 h 37"/>
                <a:gd name="T16" fmla="*/ 100 w 113"/>
                <a:gd name="T17" fmla="*/ 34 h 37"/>
                <a:gd name="T18" fmla="*/ 100 w 113"/>
                <a:gd name="T19" fmla="*/ 34 h 37"/>
                <a:gd name="T20" fmla="*/ 105 w 113"/>
                <a:gd name="T21" fmla="*/ 37 h 37"/>
                <a:gd name="T22" fmla="*/ 113 w 113"/>
                <a:gd name="T23" fmla="*/ 29 h 37"/>
                <a:gd name="T24" fmla="*/ 111 w 113"/>
                <a:gd name="T25" fmla="*/ 23 h 37"/>
                <a:gd name="T26" fmla="*/ 111 w 113"/>
                <a:gd name="T27" fmla="*/ 23 h 37"/>
                <a:gd name="T28" fmla="*/ 110 w 113"/>
                <a:gd name="T29" fmla="*/ 23 h 37"/>
                <a:gd name="T30" fmla="*/ 57 w 113"/>
                <a:gd name="T31" fmla="*/ 0 h 37"/>
                <a:gd name="T32" fmla="*/ 3 w 113"/>
                <a:gd name="T33"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37">
                  <a:moveTo>
                    <a:pt x="3" y="23"/>
                  </a:moveTo>
                  <a:lnTo>
                    <a:pt x="3" y="23"/>
                  </a:lnTo>
                  <a:cubicBezTo>
                    <a:pt x="2" y="23"/>
                    <a:pt x="2" y="23"/>
                    <a:pt x="2" y="23"/>
                  </a:cubicBezTo>
                  <a:lnTo>
                    <a:pt x="2" y="24"/>
                  </a:lnTo>
                  <a:cubicBezTo>
                    <a:pt x="1" y="25"/>
                    <a:pt x="0" y="27"/>
                    <a:pt x="0" y="29"/>
                  </a:cubicBezTo>
                  <a:cubicBezTo>
                    <a:pt x="0" y="33"/>
                    <a:pt x="3" y="37"/>
                    <a:pt x="8" y="37"/>
                  </a:cubicBezTo>
                  <a:cubicBezTo>
                    <a:pt x="10" y="37"/>
                    <a:pt x="12" y="36"/>
                    <a:pt x="13" y="34"/>
                  </a:cubicBezTo>
                  <a:cubicBezTo>
                    <a:pt x="24" y="23"/>
                    <a:pt x="40" y="16"/>
                    <a:pt x="57" y="16"/>
                  </a:cubicBezTo>
                  <a:cubicBezTo>
                    <a:pt x="74" y="16"/>
                    <a:pt x="89" y="23"/>
                    <a:pt x="100" y="34"/>
                  </a:cubicBezTo>
                  <a:lnTo>
                    <a:pt x="100" y="34"/>
                  </a:lnTo>
                  <a:cubicBezTo>
                    <a:pt x="101" y="36"/>
                    <a:pt x="103" y="37"/>
                    <a:pt x="105" y="37"/>
                  </a:cubicBezTo>
                  <a:cubicBezTo>
                    <a:pt x="110" y="37"/>
                    <a:pt x="113" y="33"/>
                    <a:pt x="113" y="29"/>
                  </a:cubicBezTo>
                  <a:cubicBezTo>
                    <a:pt x="113" y="27"/>
                    <a:pt x="112" y="25"/>
                    <a:pt x="111" y="23"/>
                  </a:cubicBezTo>
                  <a:lnTo>
                    <a:pt x="111" y="23"/>
                  </a:lnTo>
                  <a:cubicBezTo>
                    <a:pt x="111" y="23"/>
                    <a:pt x="111" y="23"/>
                    <a:pt x="110" y="23"/>
                  </a:cubicBezTo>
                  <a:cubicBezTo>
                    <a:pt x="96" y="8"/>
                    <a:pt x="77" y="0"/>
                    <a:pt x="57" y="0"/>
                  </a:cubicBezTo>
                  <a:cubicBezTo>
                    <a:pt x="36" y="0"/>
                    <a:pt x="17" y="8"/>
                    <a:pt x="3" y="23"/>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sp>
          <p:nvSpPr>
            <p:cNvPr id="46" name="Freeform 41"/>
            <p:cNvSpPr>
              <a:spLocks/>
            </p:cNvSpPr>
            <p:nvPr/>
          </p:nvSpPr>
          <p:spPr bwMode="auto">
            <a:xfrm>
              <a:off x="247628" y="3294636"/>
              <a:ext cx="16697" cy="19480"/>
            </a:xfrm>
            <a:custGeom>
              <a:avLst/>
              <a:gdLst>
                <a:gd name="T0" fmla="*/ 0 w 18"/>
                <a:gd name="T1" fmla="*/ 9 h 19"/>
                <a:gd name="T2" fmla="*/ 0 w 18"/>
                <a:gd name="T3" fmla="*/ 9 h 19"/>
                <a:gd name="T4" fmla="*/ 9 w 18"/>
                <a:gd name="T5" fmla="*/ 19 h 19"/>
                <a:gd name="T6" fmla="*/ 18 w 18"/>
                <a:gd name="T7" fmla="*/ 9 h 19"/>
                <a:gd name="T8" fmla="*/ 9 w 18"/>
                <a:gd name="T9" fmla="*/ 0 h 19"/>
                <a:gd name="T10" fmla="*/ 0 w 18"/>
                <a:gd name="T11" fmla="*/ 9 h 19"/>
              </a:gdLst>
              <a:ahLst/>
              <a:cxnLst>
                <a:cxn ang="0">
                  <a:pos x="T0" y="T1"/>
                </a:cxn>
                <a:cxn ang="0">
                  <a:pos x="T2" y="T3"/>
                </a:cxn>
                <a:cxn ang="0">
                  <a:pos x="T4" y="T5"/>
                </a:cxn>
                <a:cxn ang="0">
                  <a:pos x="T6" y="T7"/>
                </a:cxn>
                <a:cxn ang="0">
                  <a:pos x="T8" y="T9"/>
                </a:cxn>
                <a:cxn ang="0">
                  <a:pos x="T10" y="T11"/>
                </a:cxn>
              </a:cxnLst>
              <a:rect l="0" t="0" r="r" b="b"/>
              <a:pathLst>
                <a:path w="18" h="19">
                  <a:moveTo>
                    <a:pt x="0" y="9"/>
                  </a:moveTo>
                  <a:lnTo>
                    <a:pt x="0" y="9"/>
                  </a:lnTo>
                  <a:cubicBezTo>
                    <a:pt x="0" y="15"/>
                    <a:pt x="4" y="19"/>
                    <a:pt x="9" y="19"/>
                  </a:cubicBezTo>
                  <a:cubicBezTo>
                    <a:pt x="14" y="19"/>
                    <a:pt x="18" y="15"/>
                    <a:pt x="18" y="9"/>
                  </a:cubicBezTo>
                  <a:cubicBezTo>
                    <a:pt x="18" y="4"/>
                    <a:pt x="14" y="0"/>
                    <a:pt x="9" y="0"/>
                  </a:cubicBezTo>
                  <a:cubicBezTo>
                    <a:pt x="4" y="0"/>
                    <a:pt x="0" y="4"/>
                    <a:pt x="0" y="9"/>
                  </a:cubicBezTo>
                  <a:close/>
                </a:path>
              </a:pathLst>
            </a:custGeom>
            <a:solidFill>
              <a:srgbClr val="00569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lang="en-US" sz="2400" dirty="0">
                <a:solidFill>
                  <a:prstClr val="white"/>
                </a:solidFill>
                <a:latin typeface="Intel Clear"/>
              </a:endParaRPr>
            </a:p>
          </p:txBody>
        </p:sp>
      </p:grpSp>
    </p:spTree>
    <p:extLst>
      <p:ext uri="{BB962C8B-B14F-4D97-AF65-F5344CB8AC3E}">
        <p14:creationId xmlns:p14="http://schemas.microsoft.com/office/powerpoint/2010/main" val="1120747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defTabSz="609585"/>
            <a:fld id="{EE2556C5-CE8C-6547-B838-EA80C61A4AF7}" type="slidenum">
              <a:rPr lang="en-US">
                <a:solidFill>
                  <a:prstClr val="white"/>
                </a:solidFill>
                <a:latin typeface="Intel Clear"/>
              </a:rPr>
              <a:pPr defTabSz="609585"/>
              <a:t>23</a:t>
            </a:fld>
            <a:endParaRPr lang="en-US" dirty="0">
              <a:solidFill>
                <a:prstClr val="white"/>
              </a:solidFill>
              <a:latin typeface="Intel Clear"/>
            </a:endParaRPr>
          </a:p>
        </p:txBody>
      </p:sp>
      <p:sp>
        <p:nvSpPr>
          <p:cNvPr id="4" name="Title 3"/>
          <p:cNvSpPr>
            <a:spLocks noGrp="1"/>
          </p:cNvSpPr>
          <p:nvPr>
            <p:ph type="title"/>
          </p:nvPr>
        </p:nvSpPr>
        <p:spPr>
          <a:xfrm>
            <a:off x="607484" y="411797"/>
            <a:ext cx="10972800" cy="579454"/>
          </a:xfrm>
        </p:spPr>
        <p:txBody>
          <a:bodyPr/>
          <a:lstStyle/>
          <a:p>
            <a:r>
              <a:rPr lang="en-US" sz="4200" b="1" dirty="0">
                <a:latin typeface="Intel Clear Light" panose="020B0404020203020204" pitchFamily="34" charset="0"/>
                <a:ea typeface="Intel Clear Light" panose="020B0404020203020204" pitchFamily="34" charset="0"/>
                <a:cs typeface="Intel Clear Light" panose="020B0404020203020204" pitchFamily="34" charset="0"/>
              </a:rPr>
              <a:t>End 2 End CV Application Development Flow</a:t>
            </a:r>
          </a:p>
        </p:txBody>
      </p:sp>
      <p:pic>
        <p:nvPicPr>
          <p:cNvPr id="8" name="Picture 7">
            <a:extLst>
              <a:ext uri="{FF2B5EF4-FFF2-40B4-BE49-F238E27FC236}">
                <a16:creationId xmlns:a16="http://schemas.microsoft.com/office/drawing/2014/main" id="{C8513554-EB03-9840-8D24-A543CA0D0D57}"/>
              </a:ext>
            </a:extLst>
          </p:cNvPr>
          <p:cNvPicPr>
            <a:picLocks noChangeAspect="1"/>
          </p:cNvPicPr>
          <p:nvPr/>
        </p:nvPicPr>
        <p:blipFill>
          <a:blip r:embed="rId2"/>
          <a:stretch>
            <a:fillRect/>
          </a:stretch>
        </p:blipFill>
        <p:spPr>
          <a:xfrm>
            <a:off x="1471807" y="991251"/>
            <a:ext cx="8861101" cy="5200338"/>
          </a:xfrm>
          <a:prstGeom prst="rect">
            <a:avLst/>
          </a:prstGeom>
        </p:spPr>
      </p:pic>
    </p:spTree>
    <p:extLst>
      <p:ext uri="{BB962C8B-B14F-4D97-AF65-F5344CB8AC3E}">
        <p14:creationId xmlns:p14="http://schemas.microsoft.com/office/powerpoint/2010/main" val="49905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a:xfrm>
            <a:off x="471950" y="1558456"/>
            <a:ext cx="11248101" cy="4284985"/>
          </a:xfrm>
        </p:spPr>
        <p:txBody>
          <a:bodyPr/>
          <a:lstStyle/>
          <a:p>
            <a:r>
              <a:rPr lang="en-US" sz="1067" dirty="0"/>
              <a:t>Intel technologies’ features and benefits depend on system configuration and may require enabled hardware, software or service activation. Performance varies depending on system configuration. No computer system can be absolutely secure. Check with your system manufacturer or retailer or learn more at </a:t>
            </a:r>
            <a:r>
              <a:rPr lang="en-US" sz="1067" dirty="0">
                <a:hlinkClick r:id="rId3"/>
              </a:rPr>
              <a:t>www.intel.com</a:t>
            </a:r>
            <a:r>
              <a:rPr lang="en-US" sz="1067" dirty="0"/>
              <a:t>.</a:t>
            </a:r>
          </a:p>
          <a:p>
            <a:r>
              <a:rPr lang="en-US" sz="1067" dirty="0"/>
              <a:t>Performance estimates were obtained prior to implementation of recent software patches and firmware updates intended to address exploits referred to as "Spectre" and "Meltdown."  Implementation of these updates may make these results inapplicable to your device or system.</a:t>
            </a:r>
          </a:p>
          <a:p>
            <a:r>
              <a:rPr lang="en-US" sz="1067" dirty="0"/>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r>
              <a:rPr lang="en-US" sz="1067" dirty="0"/>
              <a:t>This document contains information on products, services and/or processes in development. All information provided here is subject to change without notice. Contact your Intel representative to obtain the latest forecast, schedule, specifications and roadmaps.</a:t>
            </a:r>
          </a:p>
          <a:p>
            <a:pPr lvl="0"/>
            <a:r>
              <a:rPr lang="en-US" sz="1067" dirty="0"/>
              <a:t>Any forecasts of goods and services needed for Intel’s operations are provided for discussion purposes only. Intel will have no liability to make any purchase in connection with forecasts published in this document.</a:t>
            </a:r>
          </a:p>
          <a:p>
            <a:pPr lvl="0"/>
            <a:r>
              <a:rPr lang="en-US" sz="1067" dirty="0"/>
              <a:t>ARDUINO 101 and the ARDUINO infinity logo are trademarks or registered trademarks of Arduino, LLC.</a:t>
            </a:r>
          </a:p>
          <a:p>
            <a:r>
              <a:rPr lang="en-US" sz="1067" dirty="0"/>
              <a:t>Altera, Arria, the Arria logo, Intel, the Intel logo, Intel Atom, Intel Core, Intel Nervana, Intel Xeon Phi, Movidius, Saffron and Xeon are trademarks of Intel Corporation or its subsidiaries in the U.S. and/or other countries. </a:t>
            </a:r>
          </a:p>
          <a:p>
            <a:r>
              <a:rPr lang="en-US" sz="1067" dirty="0"/>
              <a:t>*Other names and brands may be claimed as the property of others. </a:t>
            </a:r>
          </a:p>
          <a:p>
            <a:endParaRPr lang="en-US" sz="1067" dirty="0"/>
          </a:p>
          <a:p>
            <a:r>
              <a:rPr lang="en-US" sz="1067" dirty="0"/>
              <a:t>Copyright 2018 Intel Corporation. </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3</a:t>
            </a:fld>
            <a:endParaRPr lang="en-US" dirty="0"/>
          </a:p>
        </p:txBody>
      </p:sp>
    </p:spTree>
    <p:extLst>
      <p:ext uri="{BB962C8B-B14F-4D97-AF65-F5344CB8AC3E}">
        <p14:creationId xmlns:p14="http://schemas.microsoft.com/office/powerpoint/2010/main" val="193062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Notices and Disclaimers</a:t>
            </a:r>
          </a:p>
        </p:txBody>
      </p:sp>
      <p:sp>
        <p:nvSpPr>
          <p:cNvPr id="5" name="Content Placeholder 4"/>
          <p:cNvSpPr>
            <a:spLocks noGrp="1"/>
          </p:cNvSpPr>
          <p:nvPr>
            <p:ph idx="1"/>
          </p:nvPr>
        </p:nvSpPr>
        <p:spPr>
          <a:xfrm>
            <a:off x="471950" y="1558456"/>
            <a:ext cx="11248101" cy="4284985"/>
          </a:xfrm>
        </p:spPr>
        <p:txBody>
          <a:bodyPr/>
          <a:lstStyle/>
          <a:p>
            <a:r>
              <a:rPr lang="en-US" sz="1067" dirty="0"/>
              <a:t>This document contains information on products, services and/or processes in development.  All information provided here is subject to change without notice. Contact your Intel representative to obtain the latest forecast, schedule, specifications and roadmaps.</a:t>
            </a:r>
          </a:p>
          <a:p>
            <a:r>
              <a:rPr lang="en-US" sz="1067" dirty="0"/>
              <a:t>Intel technologies’ features and benefits depend on system configuration and may require enabled hardware, software or service activation. Learn more at </a:t>
            </a:r>
            <a:r>
              <a:rPr lang="en-US" sz="1067" dirty="0" err="1"/>
              <a:t>intel.com</a:t>
            </a:r>
            <a:r>
              <a:rPr lang="en-US" sz="1067" dirty="0"/>
              <a:t>, or from the OEM or retailer. No computer system can be absolutely secure. </a:t>
            </a:r>
          </a:p>
          <a:p>
            <a:r>
              <a:rPr lang="en-US" sz="1067" dirty="0"/>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1067" dirty="0">
                <a:hlinkClick r:id="rId3"/>
              </a:rPr>
              <a:t>http://www.intel.com/performance</a:t>
            </a:r>
            <a:r>
              <a:rPr lang="en-US" sz="1067" dirty="0"/>
              <a:t>.  </a:t>
            </a:r>
          </a:p>
          <a:p>
            <a:r>
              <a:rPr lang="en-US" sz="1067" dirty="0"/>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r>
              <a:rPr lang="en-US" sz="1067" dirty="0"/>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r>
              <a:rPr lang="en-US" sz="1067" dirty="0"/>
              <a:t>The products described may contain design defects or errors known as errata which may cause the product to deviate from published specifications. Current characterized errata are available on request.  </a:t>
            </a:r>
          </a:p>
          <a:p>
            <a:r>
              <a:rPr lang="en-US" sz="1067" dirty="0"/>
              <a:t>Performance estimates were obtained prior to implementation of recent software patches and firmware updates intended to address exploits referred to as "</a:t>
            </a:r>
            <a:r>
              <a:rPr lang="en-US" sz="1067" dirty="0" err="1"/>
              <a:t>Spectre</a:t>
            </a:r>
            <a:r>
              <a:rPr lang="en-US" sz="1067" dirty="0"/>
              <a:t>" and "Meltdown."  Implementation of these updates may make these results inapplicable to your device or system.</a:t>
            </a:r>
          </a:p>
          <a:p>
            <a:r>
              <a:rPr lang="en-US" sz="1067" dirty="0"/>
              <a:t>No license (express or implied, by estoppel or otherwise) to any intellectual property rights is granted by this document.</a:t>
            </a:r>
          </a:p>
          <a:p>
            <a:r>
              <a:rPr lang="en-US" sz="1067" dirty="0"/>
              <a:t>Intel does not control or audit third-party benchmark data or the web sites referenced in this document. You should visit the referenced web site and confirm whether referenced data are accurate. </a:t>
            </a:r>
          </a:p>
          <a:p>
            <a:r>
              <a:rPr lang="en-US" sz="1067" dirty="0"/>
              <a:t>Intel, the Intel logo, Pentium, Celeron, Atom, Core, Xeon, </a:t>
            </a:r>
            <a:r>
              <a:rPr lang="en-US" sz="1067" dirty="0" err="1"/>
              <a:t>Movidius</a:t>
            </a:r>
            <a:r>
              <a:rPr lang="en-US" sz="1067" dirty="0"/>
              <a:t>, Saffron and others are trademarks of Intel Corporation in the U.S. and/or other countries. </a:t>
            </a:r>
            <a:br>
              <a:rPr lang="en-US" sz="1067" dirty="0"/>
            </a:br>
            <a:r>
              <a:rPr lang="en-US" sz="1067" dirty="0"/>
              <a:t>*Other names and brands may be claimed as the property of others. </a:t>
            </a:r>
          </a:p>
          <a:p>
            <a:r>
              <a:rPr lang="en-US" sz="1067" dirty="0"/>
              <a:t>© 2018 Intel Corporation. </a:t>
            </a:r>
          </a:p>
          <a:p>
            <a:endParaRPr lang="en-US" sz="1067" dirty="0"/>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4</a:t>
            </a:fld>
            <a:endParaRPr lang="en-US" dirty="0"/>
          </a:p>
        </p:txBody>
      </p:sp>
    </p:spTree>
    <p:extLst>
      <p:ext uri="{BB962C8B-B14F-4D97-AF65-F5344CB8AC3E}">
        <p14:creationId xmlns:p14="http://schemas.microsoft.com/office/powerpoint/2010/main" val="83237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b="-280"/>
          <a:stretch/>
        </p:blipFill>
        <p:spPr>
          <a:xfrm>
            <a:off x="1" y="-1"/>
            <a:ext cx="3047996" cy="1932743"/>
          </a:xfrm>
          <a:prstGeom prst="rect">
            <a:avLst/>
          </a:prstGeom>
          <a:effectLst/>
        </p:spPr>
      </p:pic>
      <p:pic>
        <p:nvPicPr>
          <p:cNvPr id="7170" name="Picture 2" descr="Image result for atm facial recognition"/>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047996" y="3556"/>
            <a:ext cx="3048005" cy="192918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96001" y="1"/>
            <a:ext cx="3048000" cy="1932743"/>
          </a:xfrm>
          <a:prstGeom prst="rect">
            <a:avLst/>
          </a:prstGeom>
          <a:effectLst/>
        </p:spPr>
      </p:pic>
      <p:pic>
        <p:nvPicPr>
          <p:cNvPr id="7174" name="Picture 6"/>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144002" y="0"/>
            <a:ext cx="3047999" cy="19327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1" y="4432813"/>
            <a:ext cx="3048000" cy="1974528"/>
          </a:xfrm>
          <a:prstGeom prst="rect">
            <a:avLst/>
          </a:prstGeom>
          <a:effectLst/>
        </p:spPr>
      </p:pic>
      <p:pic>
        <p:nvPicPr>
          <p:cNvPr id="14" name="Picture 1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144001" y="4432815"/>
            <a:ext cx="3048000" cy="1974528"/>
          </a:xfrm>
          <a:prstGeom prst="rect">
            <a:avLst/>
          </a:prstGeom>
          <a:effectLst/>
        </p:spPr>
      </p:pic>
      <p:pic>
        <p:nvPicPr>
          <p:cNvPr id="7172" name="Picture 4" descr="Image result for intel digital retail"/>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047999" y="4432814"/>
            <a:ext cx="3047999" cy="19745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 y="4432814"/>
            <a:ext cx="3047999" cy="1974527"/>
          </a:xfrm>
          <a:prstGeom prst="rect">
            <a:avLst/>
          </a:prstGeom>
          <a:effectLst/>
        </p:spPr>
      </p:pic>
      <p:sp>
        <p:nvSpPr>
          <p:cNvPr id="31" name="Title 1"/>
          <p:cNvSpPr txBox="1">
            <a:spLocks/>
          </p:cNvSpPr>
          <p:nvPr/>
        </p:nvSpPr>
        <p:spPr>
          <a:xfrm>
            <a:off x="471950" y="2303155"/>
            <a:ext cx="11248101" cy="1519327"/>
          </a:xfrm>
          <a:prstGeom prst="rect">
            <a:avLst/>
          </a:prstGeom>
        </p:spPr>
        <p:txBody>
          <a:bodyPr tIns="121920" anchor="ctr" anchorCtr="0">
            <a:spAutoFit/>
          </a:bodyPr>
          <a:lstStyle>
            <a:lvl1pPr algn="l" defTabSz="914400" rtl="0" eaLnBrk="1" latinLnBrk="0" hangingPunct="1">
              <a:lnSpc>
                <a:spcPct val="70000"/>
              </a:lnSpc>
              <a:spcBef>
                <a:spcPct val="0"/>
              </a:spcBef>
              <a:buNone/>
              <a:defRPr sz="4400" b="0" kern="1200">
                <a:solidFill>
                  <a:schemeClr val="tx2"/>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n-US" sz="8800" b="0" i="0" u="none" strike="noStrike" kern="1200" cap="none" spc="0" normalizeH="0" baseline="0" noProof="0" dirty="0">
                <a:ln>
                  <a:noFill/>
                </a:ln>
                <a:solidFill>
                  <a:prstClr val="white">
                    <a:alpha val="90000"/>
                  </a:prstClr>
                </a:solidFill>
                <a:effectLst/>
                <a:uLnTx/>
                <a:uFillTx/>
                <a:latin typeface="Intel Clear Pro"/>
                <a:ea typeface="+mj-ea"/>
                <a:cs typeface="+mj-cs"/>
              </a:rPr>
              <a:t>Video: The “eye of IOT”    </a:t>
            </a:r>
          </a:p>
          <a:p>
            <a:pPr marL="0" marR="0" lvl="0" indent="0" algn="ctr" defTabSz="914400" rtl="0" eaLnBrk="1" fontAlgn="auto" latinLnBrk="0" hangingPunct="1">
              <a:lnSpc>
                <a:spcPct val="70000"/>
              </a:lnSpc>
              <a:spcBef>
                <a:spcPct val="0"/>
              </a:spcBef>
              <a:spcAft>
                <a:spcPts val="0"/>
              </a:spcAft>
              <a:buClrTx/>
              <a:buSzTx/>
              <a:buFontTx/>
              <a:buNone/>
              <a:tabLst/>
              <a:defRPr/>
            </a:pPr>
            <a:r>
              <a:rPr kumimoji="0" lang="en-US" sz="3733" b="0" i="0" u="none" strike="noStrike" kern="1200" cap="none" spc="0" normalizeH="0" baseline="0" noProof="0" dirty="0">
                <a:ln>
                  <a:noFill/>
                </a:ln>
                <a:solidFill>
                  <a:prstClr val="white">
                    <a:alpha val="90000"/>
                  </a:prstClr>
                </a:solidFill>
                <a:effectLst/>
                <a:uLnTx/>
                <a:uFillTx/>
                <a:latin typeface="Intel Clear Pro"/>
                <a:ea typeface="+mj-ea"/>
                <a:cs typeface="+mj-cs"/>
              </a:rPr>
              <a:t>Use of video, computer vision and deep learning is growing rapidly</a:t>
            </a:r>
          </a:p>
        </p:txBody>
      </p:sp>
      <p:sp>
        <p:nvSpPr>
          <p:cNvPr id="32" name="TextBox 31"/>
          <p:cNvSpPr txBox="1"/>
          <p:nvPr/>
        </p:nvSpPr>
        <p:spPr>
          <a:xfrm>
            <a:off x="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Autonomous Vehicles</a:t>
            </a:r>
          </a:p>
        </p:txBody>
      </p:sp>
      <p:sp>
        <p:nvSpPr>
          <p:cNvPr id="33" name="TextBox 32"/>
          <p:cNvSpPr txBox="1"/>
          <p:nvPr/>
        </p:nvSpPr>
        <p:spPr>
          <a:xfrm>
            <a:off x="3048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Responsive Retail</a:t>
            </a:r>
          </a:p>
        </p:txBody>
      </p:sp>
      <p:sp>
        <p:nvSpPr>
          <p:cNvPr id="35" name="TextBox 34"/>
          <p:cNvSpPr txBox="1"/>
          <p:nvPr/>
        </p:nvSpPr>
        <p:spPr>
          <a:xfrm>
            <a:off x="6096000" y="5096934"/>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Manufacturing</a:t>
            </a:r>
          </a:p>
        </p:txBody>
      </p:sp>
      <p:sp>
        <p:nvSpPr>
          <p:cNvPr id="39" name="TextBox 38"/>
          <p:cNvSpPr txBox="1"/>
          <p:nvPr/>
        </p:nvSpPr>
        <p:spPr>
          <a:xfrm>
            <a:off x="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defPPr>
              <a:defRPr lang="en-US"/>
            </a:defPPr>
            <a:lvl1pPr algn="ctr">
              <a:lnSpc>
                <a:spcPct val="70000"/>
              </a:lnSpc>
              <a:defRPr sz="2800">
                <a:latin typeface="+mj-lt"/>
              </a:defRPr>
            </a:lvl1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Emergency Response</a:t>
            </a:r>
          </a:p>
        </p:txBody>
      </p:sp>
      <p:sp>
        <p:nvSpPr>
          <p:cNvPr id="40" name="TextBox 39"/>
          <p:cNvSpPr txBox="1"/>
          <p:nvPr/>
        </p:nvSpPr>
        <p:spPr>
          <a:xfrm>
            <a:off x="3048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Financial services</a:t>
            </a:r>
          </a:p>
        </p:txBody>
      </p:sp>
      <p:sp>
        <p:nvSpPr>
          <p:cNvPr id="41" name="TextBox 40"/>
          <p:cNvSpPr txBox="1"/>
          <p:nvPr/>
        </p:nvSpPr>
        <p:spPr>
          <a:xfrm>
            <a:off x="6096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Machine Vision</a:t>
            </a:r>
          </a:p>
        </p:txBody>
      </p:sp>
      <p:sp>
        <p:nvSpPr>
          <p:cNvPr id="42" name="TextBox 41"/>
          <p:cNvSpPr txBox="1"/>
          <p:nvPr/>
        </p:nvSpPr>
        <p:spPr>
          <a:xfrm>
            <a:off x="9144000" y="622337"/>
            <a:ext cx="3048000"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Cities/transportation</a:t>
            </a:r>
          </a:p>
        </p:txBody>
      </p:sp>
      <p:sp>
        <p:nvSpPr>
          <p:cNvPr id="43" name="TextBox 42"/>
          <p:cNvSpPr txBox="1"/>
          <p:nvPr/>
        </p:nvSpPr>
        <p:spPr>
          <a:xfrm>
            <a:off x="9144001" y="5096934"/>
            <a:ext cx="3047999" cy="1310407"/>
          </a:xfrm>
          <a:prstGeom prst="rect">
            <a:avLst/>
          </a:prstGeom>
          <a:gradFill flip="none" rotWithShape="1">
            <a:gsLst>
              <a:gs pos="45000">
                <a:schemeClr val="bg1">
                  <a:alpha val="65000"/>
                </a:schemeClr>
              </a:gs>
              <a:gs pos="100000">
                <a:schemeClr val="bg1">
                  <a:alpha val="0"/>
                </a:schemeClr>
              </a:gs>
            </a:gsLst>
            <a:lin ang="16200000" scaled="1"/>
            <a:tileRect/>
          </a:gradFill>
        </p:spPr>
        <p:txBody>
          <a:bodyPr wrap="square" tIns="121920" rtlCol="0" anchor="b" anchorCtr="0">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prstClr val="white"/>
                </a:solidFill>
                <a:effectLst/>
                <a:uLnTx/>
                <a:uFillTx/>
                <a:latin typeface="Intel Clear Pro"/>
                <a:ea typeface="+mn-ea"/>
                <a:cs typeface="+mn-cs"/>
              </a:rPr>
              <a:t>Public sector</a:t>
            </a:r>
          </a:p>
        </p:txBody>
      </p:sp>
      <p:grpSp>
        <p:nvGrpSpPr>
          <p:cNvPr id="44" name="Group 43"/>
          <p:cNvGrpSpPr/>
          <p:nvPr/>
        </p:nvGrpSpPr>
        <p:grpSpPr>
          <a:xfrm>
            <a:off x="1" y="1932743"/>
            <a:ext cx="12192000" cy="2500071"/>
            <a:chOff x="1408472" y="1449557"/>
            <a:chExt cx="6327057" cy="1875053"/>
          </a:xfrm>
        </p:grpSpPr>
        <p:cxnSp>
          <p:nvCxnSpPr>
            <p:cNvPr id="45" name="Straight Connector 44"/>
            <p:cNvCxnSpPr/>
            <p:nvPr/>
          </p:nvCxnSpPr>
          <p:spPr>
            <a:xfrm>
              <a:off x="1408472" y="3324610"/>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8472" y="1449557"/>
              <a:ext cx="6327057" cy="0"/>
            </a:xfrm>
            <a:prstGeom prst="line">
              <a:avLst/>
            </a:prstGeom>
            <a:ln w="38100" cap="rnd">
              <a:gradFill flip="none" rotWithShape="1">
                <a:gsLst>
                  <a:gs pos="0">
                    <a:schemeClr val="accent2">
                      <a:alpha val="0"/>
                    </a:schemeClr>
                  </a:gs>
                  <a:gs pos="50000">
                    <a:schemeClr val="accent2">
                      <a:alpha val="76000"/>
                    </a:schemeClr>
                  </a:gs>
                  <a:gs pos="100000">
                    <a:schemeClr val="accent2">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0"/>
          </p:nvPr>
        </p:nvSpPr>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200" b="0" i="0" u="none" strike="noStrike" kern="1200" cap="none" spc="0" normalizeH="0" baseline="0" noProof="0" smtClean="0">
                <a:ln>
                  <a:noFill/>
                </a:ln>
                <a:solidFill>
                  <a:prstClr val="white"/>
                </a:solidFill>
                <a:effectLst/>
                <a:uLnTx/>
                <a:uFillTx/>
                <a:latin typeface="Intel Clear"/>
                <a:ea typeface="+mn-ea"/>
                <a:cs typeface="+mn-cs"/>
              </a:rPr>
              <a:pPr marL="0" marR="0" lvl="0" indent="0" algn="l" defTabSz="914400" rtl="0" eaLnBrk="0" fontAlgn="base" latinLnBrk="0" hangingPunct="0">
                <a:lnSpc>
                  <a:spcPct val="100000"/>
                </a:lnSpc>
                <a:spcBef>
                  <a:spcPct val="50000"/>
                </a:spcBef>
                <a:spcAft>
                  <a:spcPct val="0"/>
                </a:spcAft>
                <a:buClrTx/>
                <a:buSzTx/>
                <a:buFontTx/>
                <a:buNone/>
                <a:tabLst/>
                <a:defRPr/>
              </a:pPr>
              <a:t>5</a:t>
            </a:fld>
            <a:endParaRPr kumimoji="0" lang="en-US" sz="1200" b="0" i="0" u="none" strike="noStrike" kern="1200" cap="none" spc="0" normalizeH="0" baseline="0" noProof="0" dirty="0">
              <a:ln>
                <a:noFill/>
              </a:ln>
              <a:solidFill>
                <a:prstClr val="white"/>
              </a:solidFill>
              <a:effectLst/>
              <a:uLnTx/>
              <a:uFillTx/>
              <a:latin typeface="Intel Clear"/>
              <a:ea typeface="+mn-ea"/>
              <a:cs typeface="+mn-cs"/>
            </a:endParaRPr>
          </a:p>
        </p:txBody>
      </p:sp>
    </p:spTree>
    <p:extLst>
      <p:ext uri="{BB962C8B-B14F-4D97-AF65-F5344CB8AC3E}">
        <p14:creationId xmlns:p14="http://schemas.microsoft.com/office/powerpoint/2010/main" val="9249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1381" y="3486936"/>
            <a:ext cx="3538863" cy="2007477"/>
          </a:xfrm>
          <a:prstGeom prst="rect">
            <a:avLst/>
          </a:prstGeom>
          <a:noFill/>
          <a:ln>
            <a:noFill/>
          </a:ln>
        </p:spPr>
      </p:pic>
      <p:sp>
        <p:nvSpPr>
          <p:cNvPr id="5" name="Slide Number Placeholder 4"/>
          <p:cNvSpPr>
            <a:spLocks noGrp="1"/>
          </p:cNvSpPr>
          <p:nvPr>
            <p:ph type="sldNum" sz="quarter" idx="12"/>
          </p:nvPr>
        </p:nvSpPr>
        <p:spPr/>
        <p:txBody>
          <a:bodyPr/>
          <a:lstStyle/>
          <a:p>
            <a:pPr marL="0" marR="0" lvl="0" indent="0" algn="r" defTabSz="609585"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067" b="0" i="0" u="none" strike="noStrike" kern="1200" cap="none" spc="0" normalizeH="0" baseline="0" noProof="0">
                <a:ln>
                  <a:noFill/>
                </a:ln>
                <a:solidFill>
                  <a:prstClr val="white"/>
                </a:solidFill>
                <a:effectLst/>
                <a:uLnTx/>
                <a:uFillTx/>
                <a:latin typeface="Intel Clear"/>
                <a:ea typeface="+mn-ea"/>
                <a:cs typeface="Intel Clear"/>
              </a:rPr>
              <a:pPr marL="0" marR="0" lvl="0" indent="0" algn="r" defTabSz="609585" rtl="0" eaLnBrk="0" fontAlgn="base" latinLnBrk="0" hangingPunct="0">
                <a:lnSpc>
                  <a:spcPct val="100000"/>
                </a:lnSpc>
                <a:spcBef>
                  <a:spcPct val="50000"/>
                </a:spcBef>
                <a:spcAft>
                  <a:spcPct val="0"/>
                </a:spcAft>
                <a:buClrTx/>
                <a:buSzTx/>
                <a:buFontTx/>
                <a:buNone/>
                <a:tabLst/>
                <a:defRPr/>
              </a:pPr>
              <a:t>6</a:t>
            </a:fld>
            <a:endParaRPr kumimoji="0" lang="en-US" sz="1067"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2" name="Title 1"/>
          <p:cNvSpPr>
            <a:spLocks noGrp="1"/>
          </p:cNvSpPr>
          <p:nvPr>
            <p:ph type="title"/>
          </p:nvPr>
        </p:nvSpPr>
        <p:spPr>
          <a:xfrm>
            <a:off x="609600" y="228599"/>
            <a:ext cx="10972800" cy="1024692"/>
          </a:xfrm>
        </p:spPr>
        <p:txBody>
          <a:bodyPr/>
          <a:lstStyle/>
          <a:p>
            <a:r>
              <a:rPr lang="en-US" dirty="0"/>
              <a:t>Deep Learning Usage is Increasing</a:t>
            </a:r>
          </a:p>
        </p:txBody>
      </p:sp>
      <p:sp>
        <p:nvSpPr>
          <p:cNvPr id="4" name="Text Placeholder 3"/>
          <p:cNvSpPr>
            <a:spLocks noGrp="1"/>
          </p:cNvSpPr>
          <p:nvPr>
            <p:ph sz="quarter" idx="13"/>
          </p:nvPr>
        </p:nvSpPr>
        <p:spPr>
          <a:xfrm>
            <a:off x="428841" y="6160419"/>
            <a:ext cx="10970683" cy="262467"/>
          </a:xfrm>
        </p:spPr>
        <p:txBody>
          <a:bodyPr/>
          <a:lstStyle/>
          <a:p>
            <a:r>
              <a:rPr lang="en-US" sz="1067" baseline="30000" dirty="0">
                <a:solidFill>
                  <a:schemeClr val="bg2">
                    <a:lumMod val="50000"/>
                  </a:schemeClr>
                </a:solidFill>
              </a:rPr>
              <a:t>1</a:t>
            </a:r>
            <a:r>
              <a:rPr lang="en-US" sz="1067" dirty="0">
                <a:solidFill>
                  <a:schemeClr val="bg2">
                    <a:lumMod val="50000"/>
                  </a:schemeClr>
                </a:solidFill>
              </a:rPr>
              <a:t>Tractica 2Q 2017</a:t>
            </a:r>
          </a:p>
        </p:txBody>
      </p:sp>
      <p:sp>
        <p:nvSpPr>
          <p:cNvPr id="3" name="TextBox 2"/>
          <p:cNvSpPr txBox="1"/>
          <p:nvPr/>
        </p:nvSpPr>
        <p:spPr>
          <a:xfrm>
            <a:off x="514283" y="953166"/>
            <a:ext cx="11155960" cy="367399"/>
          </a:xfrm>
          <a:prstGeom prst="rect">
            <a:avLst/>
          </a:prstGeom>
          <a:solidFill>
            <a:schemeClr val="accent1"/>
          </a:solidFill>
        </p:spPr>
        <p:txBody>
          <a:bodyPr wrap="square" lIns="121920" tIns="48768" rIns="121920" bIns="48768" rtlCol="0" anchor="ctr" anchorCtr="0">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prstClr val="white"/>
                </a:solidFill>
                <a:effectLst/>
                <a:uLnTx/>
                <a:uFillTx/>
                <a:latin typeface="Intel Clear"/>
                <a:ea typeface="+mn-ea"/>
                <a:cs typeface="+mn-cs"/>
              </a:rPr>
              <a:t>Deep learning revenue is estimated to grow from $655M in 2016 to </a:t>
            </a:r>
            <a:r>
              <a:rPr kumimoji="0" lang="en-US" sz="2133" b="1" i="0" u="none" strike="noStrike" kern="1200" cap="none" spc="0" normalizeH="0" baseline="0" noProof="0" dirty="0">
                <a:ln>
                  <a:noFill/>
                </a:ln>
                <a:solidFill>
                  <a:srgbClr val="C3D600"/>
                </a:solidFill>
                <a:effectLst/>
                <a:uLnTx/>
                <a:uFillTx/>
                <a:latin typeface="Intel Clear"/>
                <a:ea typeface="+mn-ea"/>
                <a:cs typeface="+mn-cs"/>
              </a:rPr>
              <a:t>$35B </a:t>
            </a:r>
            <a:r>
              <a:rPr kumimoji="0" lang="en-US" sz="2133" b="0" i="0" u="none" strike="noStrike" kern="1200" cap="none" spc="0" normalizeH="0" baseline="0" noProof="0" dirty="0">
                <a:ln>
                  <a:noFill/>
                </a:ln>
                <a:solidFill>
                  <a:prstClr val="white"/>
                </a:solidFill>
                <a:effectLst/>
                <a:uLnTx/>
                <a:uFillTx/>
                <a:latin typeface="Intel Clear"/>
                <a:ea typeface="+mn-ea"/>
                <a:cs typeface="+mn-cs"/>
              </a:rPr>
              <a:t>by 2025¹</a:t>
            </a:r>
          </a:p>
        </p:txBody>
      </p:sp>
      <p:sp>
        <p:nvSpPr>
          <p:cNvPr id="24" name="Rounded Rectangle 23"/>
          <p:cNvSpPr/>
          <p:nvPr/>
        </p:nvSpPr>
        <p:spPr>
          <a:xfrm>
            <a:off x="514283" y="1444155"/>
            <a:ext cx="5593572" cy="4107912"/>
          </a:xfrm>
          <a:prstGeom prst="roundRect">
            <a:avLst>
              <a:gd name="adj" fmla="val 1991"/>
            </a:avLst>
          </a:prstGeom>
          <a:noFill/>
          <a:ln w="9525" cap="flat" cmpd="sng" algn="ctr">
            <a:solidFill>
              <a:srgbClr val="00AEEF"/>
            </a:solidFill>
            <a:prstDash val="solid"/>
          </a:ln>
          <a:effectLst/>
        </p:spPr>
        <p:txBody>
          <a:bodyPr tIns="121920" bIns="121920" rtlCol="0" anchor="t" anchorCtr="0"/>
          <a:lstStyle/>
          <a:p>
            <a:pPr marL="0" marR="0" lvl="0" indent="0" algn="ctr" defTabSz="609585" rtl="0" eaLnBrk="1" fontAlgn="auto" latinLnBrk="0" hangingPunct="1">
              <a:lnSpc>
                <a:spcPct val="70000"/>
              </a:lnSpc>
              <a:spcBef>
                <a:spcPts val="0"/>
              </a:spcBef>
              <a:spcAft>
                <a:spcPts val="0"/>
              </a:spcAft>
              <a:buClrTx/>
              <a:buSzTx/>
              <a:buFontTx/>
              <a:buNone/>
              <a:tabLst/>
              <a:defRPr/>
            </a:pPr>
            <a:r>
              <a:rPr kumimoji="0" lang="en-US" sz="3733" b="0" i="0" u="none" strike="noStrike" kern="0" cap="none" spc="0" normalizeH="0" baseline="0" noProof="0" dirty="0">
                <a:ln>
                  <a:noFill/>
                </a:ln>
                <a:solidFill>
                  <a:srgbClr val="002060"/>
                </a:solidFill>
                <a:effectLst/>
                <a:uLnTx/>
                <a:uFillTx/>
                <a:latin typeface="Intel Clear Pro"/>
                <a:ea typeface="+mn-ea"/>
                <a:cs typeface="+mn-cs"/>
              </a:rPr>
              <a:t>Image Recognition</a:t>
            </a:r>
          </a:p>
        </p:txBody>
      </p:sp>
      <p:sp>
        <p:nvSpPr>
          <p:cNvPr id="25" name="Oval 24"/>
          <p:cNvSpPr/>
          <p:nvPr/>
        </p:nvSpPr>
        <p:spPr>
          <a:xfrm rot="1755314">
            <a:off x="1664533" y="2926931"/>
            <a:ext cx="4135360" cy="17202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243840" rtlCol="0" anchor="t" anchorCtr="0"/>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ntel Clear"/>
                <a:ea typeface="+mn-ea"/>
                <a:cs typeface="+mn-cs"/>
              </a:rPr>
              <a:t>Using Deep Learning</a:t>
            </a:r>
          </a:p>
        </p:txBody>
      </p:sp>
      <p:graphicFrame>
        <p:nvGraphicFramePr>
          <p:cNvPr id="26" name="Chart 193"/>
          <p:cNvGraphicFramePr/>
          <p:nvPr>
            <p:extLst/>
          </p:nvPr>
        </p:nvGraphicFramePr>
        <p:xfrm>
          <a:off x="959171" y="2021061"/>
          <a:ext cx="4725012" cy="3041820"/>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1446954" y="4891652"/>
            <a:ext cx="755335" cy="37965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4280"/>
                </a:solidFill>
                <a:effectLst/>
                <a:uLnTx/>
                <a:uFillTx/>
                <a:latin typeface="Intel Clear"/>
                <a:ea typeface="+mn-ea"/>
                <a:cs typeface="+mn-cs"/>
              </a:rPr>
              <a:t>2010</a:t>
            </a:r>
          </a:p>
        </p:txBody>
      </p:sp>
      <p:sp>
        <p:nvSpPr>
          <p:cNvPr id="28" name="TextBox 27"/>
          <p:cNvSpPr txBox="1"/>
          <p:nvPr/>
        </p:nvSpPr>
        <p:spPr>
          <a:xfrm>
            <a:off x="4797209" y="4891652"/>
            <a:ext cx="1018227" cy="37965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4280"/>
                </a:solidFill>
                <a:effectLst/>
                <a:uLnTx/>
                <a:uFillTx/>
                <a:latin typeface="Intel Clear"/>
                <a:ea typeface="+mn-ea"/>
                <a:cs typeface="+mn-cs"/>
              </a:rPr>
              <a:t>Present</a:t>
            </a:r>
          </a:p>
        </p:txBody>
      </p:sp>
      <p:sp>
        <p:nvSpPr>
          <p:cNvPr id="29" name="TextBox 28"/>
          <p:cNvSpPr txBox="1"/>
          <p:nvPr/>
        </p:nvSpPr>
        <p:spPr>
          <a:xfrm rot="16200000">
            <a:off x="394060" y="3416943"/>
            <a:ext cx="732893" cy="37965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4280"/>
                </a:solidFill>
                <a:effectLst/>
                <a:uLnTx/>
                <a:uFillTx/>
                <a:latin typeface="Intel Clear"/>
                <a:ea typeface="+mn-ea"/>
                <a:cs typeface="+mn-cs"/>
              </a:rPr>
              <a:t>Error</a:t>
            </a:r>
          </a:p>
        </p:txBody>
      </p:sp>
      <p:cxnSp>
        <p:nvCxnSpPr>
          <p:cNvPr id="30" name="Straight Connector 29"/>
          <p:cNvCxnSpPr/>
          <p:nvPr/>
        </p:nvCxnSpPr>
        <p:spPr>
          <a:xfrm flipH="1">
            <a:off x="1931305" y="4501548"/>
            <a:ext cx="3518036" cy="0"/>
          </a:xfrm>
          <a:prstGeom prst="line">
            <a:avLst/>
          </a:prstGeom>
          <a:ln w="19050" cap="rnd">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31305" y="4501548"/>
            <a:ext cx="854721" cy="338554"/>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4280"/>
                </a:solidFill>
                <a:effectLst/>
                <a:uLnTx/>
                <a:uFillTx/>
                <a:latin typeface="Intel Clear"/>
                <a:ea typeface="+mn-ea"/>
                <a:cs typeface="+mn-cs"/>
              </a:rPr>
              <a:t>Human</a:t>
            </a:r>
          </a:p>
        </p:txBody>
      </p:sp>
      <p:pic>
        <p:nvPicPr>
          <p:cNvPr id="32" name="Picture 3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20611" y="2084073"/>
            <a:ext cx="1399739" cy="1098020"/>
          </a:xfrm>
          <a:prstGeom prst="rect">
            <a:avLst/>
          </a:prstGeom>
        </p:spPr>
      </p:pic>
      <p:sp>
        <p:nvSpPr>
          <p:cNvPr id="34" name="Rectangle 33"/>
          <p:cNvSpPr/>
          <p:nvPr/>
        </p:nvSpPr>
        <p:spPr>
          <a:xfrm>
            <a:off x="5270637" y="2145847"/>
            <a:ext cx="530207" cy="95372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35" name="Rounded Rectangle 34"/>
          <p:cNvSpPr/>
          <p:nvPr/>
        </p:nvSpPr>
        <p:spPr>
          <a:xfrm>
            <a:off x="6168813" y="1448026"/>
            <a:ext cx="5501431" cy="2022989"/>
          </a:xfrm>
          <a:prstGeom prst="roundRect">
            <a:avLst>
              <a:gd name="adj" fmla="val 3369"/>
            </a:avLst>
          </a:prstGeom>
          <a:noFill/>
          <a:ln w="9525" cap="flat" cmpd="sng" algn="ctr">
            <a:solidFill>
              <a:srgbClr val="00AEEF"/>
            </a:solidFill>
            <a:prstDash val="solid"/>
          </a:ln>
          <a:effectLst/>
        </p:spPr>
        <p:txBody>
          <a:bodyPr tIns="121920" bIns="121920" rtlCol="0" anchor="t" anchorCtr="0"/>
          <a:lstStyle/>
          <a:p>
            <a:pPr marL="0" marR="0" lvl="0" indent="0" algn="l" defTabSz="609585"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71C5"/>
                </a:solidFill>
                <a:effectLst/>
                <a:uLnTx/>
                <a:uFillTx/>
                <a:latin typeface="Intel Clear Pro"/>
                <a:ea typeface="+mn-ea"/>
                <a:cs typeface="+mn-cs"/>
              </a:rPr>
              <a:t>Traditional </a:t>
            </a:r>
            <a:br>
              <a:rPr kumimoji="0" lang="en-US" sz="2667" b="0" i="0" u="none" strike="noStrike" kern="0" cap="none" spc="0" normalizeH="0" baseline="0" noProof="0" dirty="0">
                <a:ln>
                  <a:noFill/>
                </a:ln>
                <a:solidFill>
                  <a:srgbClr val="0071C5"/>
                </a:solidFill>
                <a:effectLst/>
                <a:uLnTx/>
                <a:uFillTx/>
                <a:latin typeface="Intel Clear Pro"/>
                <a:ea typeface="+mn-ea"/>
                <a:cs typeface="+mn-cs"/>
              </a:rPr>
            </a:br>
            <a:r>
              <a:rPr kumimoji="0" lang="en-US" sz="2667" b="0" i="0" u="none" strike="noStrike" kern="0" cap="none" spc="0" normalizeH="0" baseline="0" noProof="0" dirty="0">
                <a:ln>
                  <a:noFill/>
                </a:ln>
                <a:solidFill>
                  <a:srgbClr val="0071C5"/>
                </a:solidFill>
                <a:effectLst/>
                <a:uLnTx/>
                <a:uFillTx/>
                <a:latin typeface="Intel Clear Pro"/>
                <a:ea typeface="+mn-ea"/>
                <a:cs typeface="+mn-cs"/>
              </a:rPr>
              <a:t>Computer Vision</a:t>
            </a:r>
            <a:br>
              <a:rPr kumimoji="0" lang="en-US" sz="2667" b="0" i="0" u="none" strike="noStrike" kern="0" cap="none" spc="0" normalizeH="0" baseline="0" noProof="0" dirty="0">
                <a:ln>
                  <a:noFill/>
                </a:ln>
                <a:solidFill>
                  <a:srgbClr val="002060"/>
                </a:solidFill>
                <a:effectLst/>
                <a:uLnTx/>
                <a:uFillTx/>
                <a:latin typeface="Intel Clear Pro"/>
                <a:ea typeface="+mn-ea"/>
                <a:cs typeface="+mn-cs"/>
              </a:rPr>
            </a:br>
            <a:r>
              <a:rPr kumimoji="0" lang="en-US" sz="2667" b="0" i="0" u="none" strike="noStrike" kern="0" cap="none" spc="0" normalizeH="0" baseline="0" noProof="0" dirty="0">
                <a:ln>
                  <a:noFill/>
                </a:ln>
                <a:solidFill>
                  <a:srgbClr val="002060"/>
                </a:solidFill>
                <a:effectLst/>
                <a:uLnTx/>
                <a:uFillTx/>
                <a:latin typeface="Intel Clear Pro"/>
                <a:ea typeface="+mn-ea"/>
                <a:cs typeface="+mn-cs"/>
              </a:rPr>
              <a:t>Object Detection</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1381" y="1448026"/>
            <a:ext cx="3538863" cy="2007477"/>
          </a:xfrm>
          <a:prstGeom prst="rect">
            <a:avLst/>
          </a:prstGeom>
          <a:noFill/>
          <a:ln>
            <a:noFill/>
          </a:ln>
        </p:spPr>
      </p:pic>
      <p:sp>
        <p:nvSpPr>
          <p:cNvPr id="43" name="Rounded Rectangle 42"/>
          <p:cNvSpPr/>
          <p:nvPr/>
        </p:nvSpPr>
        <p:spPr>
          <a:xfrm>
            <a:off x="6168813" y="3472437"/>
            <a:ext cx="5501431" cy="2075545"/>
          </a:xfrm>
          <a:prstGeom prst="roundRect">
            <a:avLst>
              <a:gd name="adj" fmla="val 3369"/>
            </a:avLst>
          </a:prstGeom>
          <a:noFill/>
          <a:ln w="9525" cap="flat" cmpd="sng" algn="ctr">
            <a:solidFill>
              <a:srgbClr val="00AEEF"/>
            </a:solidFill>
            <a:prstDash val="solid"/>
          </a:ln>
          <a:effectLst/>
        </p:spPr>
        <p:txBody>
          <a:bodyPr tIns="121920" bIns="121920" rtlCol="0" anchor="t" anchorCtr="0"/>
          <a:lstStyle/>
          <a:p>
            <a:pPr marL="0" marR="0" lvl="0" indent="0" algn="l" defTabSz="609585"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71C5"/>
                </a:solidFill>
                <a:effectLst/>
                <a:uLnTx/>
                <a:uFillTx/>
                <a:latin typeface="Intel Clear Pro"/>
                <a:ea typeface="+mn-ea"/>
                <a:cs typeface="+mn-cs"/>
              </a:rPr>
              <a:t>Deep Learning</a:t>
            </a:r>
            <a:br>
              <a:rPr kumimoji="0" lang="en-US" sz="2667" b="0" i="0" u="none" strike="noStrike" kern="0" cap="none" spc="0" normalizeH="0" baseline="0" noProof="0" dirty="0">
                <a:ln>
                  <a:noFill/>
                </a:ln>
                <a:solidFill>
                  <a:srgbClr val="0071C5"/>
                </a:solidFill>
                <a:effectLst/>
                <a:uLnTx/>
                <a:uFillTx/>
                <a:latin typeface="Intel Clear Pro"/>
                <a:ea typeface="+mn-ea"/>
                <a:cs typeface="+mn-cs"/>
              </a:rPr>
            </a:br>
            <a:r>
              <a:rPr kumimoji="0" lang="en-US" sz="2667" b="0" i="0" u="none" strike="noStrike" kern="0" cap="none" spc="0" normalizeH="0" baseline="0" noProof="0" dirty="0">
                <a:ln>
                  <a:noFill/>
                </a:ln>
                <a:solidFill>
                  <a:srgbClr val="0071C5"/>
                </a:solidFill>
                <a:effectLst/>
                <a:uLnTx/>
                <a:uFillTx/>
                <a:latin typeface="Intel Clear Pro"/>
                <a:ea typeface="+mn-ea"/>
                <a:cs typeface="+mn-cs"/>
              </a:rPr>
              <a:t>Computer Vision</a:t>
            </a:r>
            <a:br>
              <a:rPr kumimoji="0" lang="en-US" sz="2667" b="0" i="0" u="none" strike="noStrike" kern="0" cap="none" spc="0" normalizeH="0" baseline="0" noProof="0" dirty="0">
                <a:ln>
                  <a:noFill/>
                </a:ln>
                <a:solidFill>
                  <a:srgbClr val="002060"/>
                </a:solidFill>
                <a:effectLst/>
                <a:uLnTx/>
                <a:uFillTx/>
                <a:latin typeface="Intel Clear Pro"/>
                <a:ea typeface="+mn-ea"/>
                <a:cs typeface="+mn-cs"/>
              </a:rPr>
            </a:br>
            <a:r>
              <a:rPr kumimoji="0" lang="en-US" sz="2667" b="0" i="0" u="none" strike="noStrike" kern="0" cap="none" spc="0" normalizeH="0" baseline="0" noProof="0" dirty="0">
                <a:ln>
                  <a:noFill/>
                </a:ln>
                <a:solidFill>
                  <a:srgbClr val="002060"/>
                </a:solidFill>
                <a:effectLst/>
                <a:uLnTx/>
                <a:uFillTx/>
                <a:latin typeface="Intel Clear Pro"/>
                <a:ea typeface="+mn-ea"/>
                <a:cs typeface="+mn-cs"/>
              </a:rPr>
              <a:t>person </a:t>
            </a:r>
          </a:p>
          <a:p>
            <a:pPr marL="0" marR="0" lvl="0" indent="0" algn="l" defTabSz="609585" rtl="0" eaLnBrk="1" fontAlgn="auto" latinLnBrk="0" hangingPunct="1">
              <a:lnSpc>
                <a:spcPct val="7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2060"/>
                </a:solidFill>
                <a:effectLst/>
                <a:uLnTx/>
                <a:uFillTx/>
                <a:latin typeface="Intel Clear Pro"/>
                <a:ea typeface="+mn-ea"/>
                <a:cs typeface="+mn-cs"/>
              </a:rPr>
              <a:t>recognition</a:t>
            </a:r>
          </a:p>
        </p:txBody>
      </p:sp>
      <p:sp>
        <p:nvSpPr>
          <p:cNvPr id="8" name="Rectangle 7"/>
          <p:cNvSpPr/>
          <p:nvPr/>
        </p:nvSpPr>
        <p:spPr>
          <a:xfrm>
            <a:off x="9777931" y="3762835"/>
            <a:ext cx="812800" cy="1240591"/>
          </a:xfrm>
          <a:prstGeom prst="rect">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lIns="36576" tIns="0" rIns="36576" bIns="0"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FF00"/>
                </a:solidFill>
                <a:effectLst/>
                <a:uLnTx/>
                <a:uFillTx/>
                <a:latin typeface="Intel Clear"/>
                <a:ea typeface="+mn-ea"/>
                <a:cs typeface="+mn-cs"/>
              </a:rPr>
              <a:t>person</a:t>
            </a:r>
          </a:p>
        </p:txBody>
      </p:sp>
      <p:sp>
        <p:nvSpPr>
          <p:cNvPr id="23" name="TextBox 22"/>
          <p:cNvSpPr txBox="1"/>
          <p:nvPr/>
        </p:nvSpPr>
        <p:spPr>
          <a:xfrm>
            <a:off x="529875" y="5658418"/>
            <a:ext cx="11155960" cy="367399"/>
          </a:xfrm>
          <a:prstGeom prst="rect">
            <a:avLst/>
          </a:prstGeom>
          <a:solidFill>
            <a:schemeClr val="accent1"/>
          </a:solidFill>
        </p:spPr>
        <p:txBody>
          <a:bodyPr wrap="square" lIns="0" tIns="48768" rIns="0" bIns="48768" rtlCol="0" anchor="ctr" anchorCtr="0">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C3D600"/>
                </a:solidFill>
                <a:effectLst/>
                <a:uLnTx/>
                <a:uFillTx/>
                <a:latin typeface="Intel Clear"/>
                <a:ea typeface="+mn-ea"/>
                <a:cs typeface="+mn-cs"/>
              </a:rPr>
              <a:t>Market Opportunities + Advanced Technologies have Accelerated Deep Learning Adoption</a:t>
            </a:r>
          </a:p>
        </p:txBody>
      </p:sp>
    </p:spTree>
    <p:extLst>
      <p:ext uri="{BB962C8B-B14F-4D97-AF65-F5344CB8AC3E}">
        <p14:creationId xmlns:p14="http://schemas.microsoft.com/office/powerpoint/2010/main" val="177687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5A14FC95-87FD-DF4F-80FE-183A998AFA58}"/>
              </a:ext>
            </a:extLst>
          </p:cNvPr>
          <p:cNvSpPr/>
          <p:nvPr/>
        </p:nvSpPr>
        <p:spPr>
          <a:xfrm>
            <a:off x="8783766" y="1182825"/>
            <a:ext cx="3176463" cy="4861608"/>
          </a:xfrm>
          <a:prstGeom prst="roundRect">
            <a:avLst>
              <a:gd name="adj" fmla="val 11793"/>
            </a:avLst>
          </a:prstGeom>
          <a:solidFill>
            <a:schemeClr val="tx2">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86" name="Rectangle 85"/>
          <p:cNvSpPr/>
          <p:nvPr/>
        </p:nvSpPr>
        <p:spPr>
          <a:xfrm>
            <a:off x="1368866" y="2347614"/>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34" name="Rectangle 33"/>
          <p:cNvSpPr/>
          <p:nvPr/>
        </p:nvSpPr>
        <p:spPr>
          <a:xfrm>
            <a:off x="9899" y="90335"/>
            <a:ext cx="12176463" cy="1013996"/>
          </a:xfrm>
          <a:prstGeom prst="rect">
            <a:avLst/>
          </a:prstGeom>
        </p:spPr>
        <p:txBody>
          <a:bodyPr wrap="square">
            <a:spAutoFit/>
          </a:bodyPr>
          <a:lstStyle/>
          <a:p>
            <a:pPr marL="0" marR="0" lvl="0" indent="0" algn="ctr" defTabSz="609022" rtl="0" eaLnBrk="1" fontAlgn="auto" latinLnBrk="0" hangingPunct="1">
              <a:lnSpc>
                <a:spcPct val="100000"/>
              </a:lnSpc>
              <a:spcBef>
                <a:spcPts val="0"/>
              </a:spcBef>
              <a:spcAft>
                <a:spcPts val="0"/>
              </a:spcAft>
              <a:buClrTx/>
              <a:buSzTx/>
              <a:buFontTx/>
              <a:buNone/>
              <a:tabLst/>
              <a:defRPr/>
            </a:pPr>
            <a:r>
              <a:rPr kumimoji="0" lang="en-US" sz="5989" b="0" i="0" u="none" strike="noStrike" kern="1200" cap="none" spc="0" normalizeH="0" baseline="0" noProof="0" dirty="0">
                <a:ln>
                  <a:noFill/>
                </a:ln>
                <a:solidFill>
                  <a:prstClr val="white"/>
                </a:solidFill>
                <a:effectLst>
                  <a:glow rad="127000">
                    <a:srgbClr val="0071C5">
                      <a:alpha val="2000"/>
                    </a:srgbClr>
                  </a:glow>
                </a:effectLst>
                <a:uLnTx/>
                <a:uFillTx/>
                <a:latin typeface="Intel Clear Pro"/>
                <a:ea typeface="Calibri" panose="020F0502020204030204" pitchFamily="34" charset="0"/>
                <a:cs typeface="Times New Roman" panose="02020603050405020304" pitchFamily="18" charset="0"/>
              </a:rPr>
              <a:t>Deep learning: Training vs. inference</a:t>
            </a:r>
            <a:endParaRPr kumimoji="0" lang="en-US" sz="3725" b="0" i="0" u="none" strike="noStrike" kern="1200" cap="none" spc="0" normalizeH="0" baseline="0" noProof="0" dirty="0">
              <a:ln>
                <a:noFill/>
              </a:ln>
              <a:solidFill>
                <a:prstClr val="white"/>
              </a:solidFill>
              <a:effectLst>
                <a:glow rad="127000">
                  <a:srgbClr val="0071C5">
                    <a:alpha val="2000"/>
                  </a:srgbClr>
                </a:glow>
              </a:effectLst>
              <a:uLnTx/>
              <a:uFillTx/>
              <a:latin typeface="Intel Clear Pro"/>
              <a:ea typeface="Calibri" panose="020F0502020204030204" pitchFamily="34" charset="0"/>
              <a:cs typeface="Times New Roman" panose="02020603050405020304" pitchFamily="18" charset="0"/>
            </a:endParaRPr>
          </a:p>
        </p:txBody>
      </p:sp>
      <p:sp>
        <p:nvSpPr>
          <p:cNvPr id="6" name="Oval 5"/>
          <p:cNvSpPr/>
          <p:nvPr/>
        </p:nvSpPr>
        <p:spPr>
          <a:xfrm>
            <a:off x="3464667" y="2323730"/>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8" name="Oval 7"/>
          <p:cNvSpPr/>
          <p:nvPr/>
        </p:nvSpPr>
        <p:spPr>
          <a:xfrm>
            <a:off x="3464667" y="2729754"/>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9" name="Oval 8"/>
          <p:cNvSpPr/>
          <p:nvPr/>
        </p:nvSpPr>
        <p:spPr>
          <a:xfrm>
            <a:off x="3464667" y="3135778"/>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 name="Oval 9"/>
          <p:cNvSpPr/>
          <p:nvPr/>
        </p:nvSpPr>
        <p:spPr>
          <a:xfrm>
            <a:off x="3464667" y="3541802"/>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 name="Oval 10"/>
          <p:cNvSpPr/>
          <p:nvPr/>
        </p:nvSpPr>
        <p:spPr>
          <a:xfrm>
            <a:off x="4378222" y="3338790"/>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2" name="Oval 11"/>
          <p:cNvSpPr/>
          <p:nvPr/>
        </p:nvSpPr>
        <p:spPr>
          <a:xfrm>
            <a:off x="4378222" y="2932766"/>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3" name="Oval 12"/>
          <p:cNvSpPr/>
          <p:nvPr/>
        </p:nvSpPr>
        <p:spPr>
          <a:xfrm>
            <a:off x="4378222" y="2526742"/>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4" name="Oval 13"/>
          <p:cNvSpPr/>
          <p:nvPr/>
        </p:nvSpPr>
        <p:spPr>
          <a:xfrm>
            <a:off x="5190270" y="3338790"/>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5" name="Oval 14"/>
          <p:cNvSpPr/>
          <p:nvPr/>
        </p:nvSpPr>
        <p:spPr>
          <a:xfrm>
            <a:off x="5190270" y="2932766"/>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6" name="Oval 15"/>
          <p:cNvSpPr/>
          <p:nvPr/>
        </p:nvSpPr>
        <p:spPr>
          <a:xfrm>
            <a:off x="5190270" y="2526742"/>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cxnSp>
        <p:nvCxnSpPr>
          <p:cNvPr id="17" name="Straight Connector 16"/>
          <p:cNvCxnSpPr>
            <a:stCxn id="6" idx="6"/>
            <a:endCxn id="13" idx="2"/>
          </p:cNvCxnSpPr>
          <p:nvPr/>
        </p:nvCxnSpPr>
        <p:spPr>
          <a:xfrm>
            <a:off x="3769186" y="2475989"/>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6"/>
            <a:endCxn id="12" idx="2"/>
          </p:cNvCxnSpPr>
          <p:nvPr/>
        </p:nvCxnSpPr>
        <p:spPr>
          <a:xfrm>
            <a:off x="3769186" y="2475989"/>
            <a:ext cx="609036" cy="609036"/>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6" idx="6"/>
            <a:endCxn id="11" idx="2"/>
          </p:cNvCxnSpPr>
          <p:nvPr/>
        </p:nvCxnSpPr>
        <p:spPr>
          <a:xfrm>
            <a:off x="3769186" y="2475989"/>
            <a:ext cx="609036" cy="101506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8" idx="6"/>
            <a:endCxn id="13" idx="2"/>
          </p:cNvCxnSpPr>
          <p:nvPr/>
        </p:nvCxnSpPr>
        <p:spPr>
          <a:xfrm flipV="1">
            <a:off x="3769186" y="2679001"/>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9" idx="6"/>
            <a:endCxn id="12" idx="2"/>
          </p:cNvCxnSpPr>
          <p:nvPr/>
        </p:nvCxnSpPr>
        <p:spPr>
          <a:xfrm flipV="1">
            <a:off x="3769186" y="3085025"/>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8" idx="6"/>
            <a:endCxn id="12" idx="2"/>
          </p:cNvCxnSpPr>
          <p:nvPr/>
        </p:nvCxnSpPr>
        <p:spPr>
          <a:xfrm>
            <a:off x="3769186" y="2882013"/>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8" idx="6"/>
            <a:endCxn id="11" idx="2"/>
          </p:cNvCxnSpPr>
          <p:nvPr/>
        </p:nvCxnSpPr>
        <p:spPr>
          <a:xfrm>
            <a:off x="3769186" y="2882013"/>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9" idx="6"/>
            <a:endCxn id="13" idx="2"/>
          </p:cNvCxnSpPr>
          <p:nvPr/>
        </p:nvCxnSpPr>
        <p:spPr>
          <a:xfrm flipV="1">
            <a:off x="3769186" y="2679001"/>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9" idx="6"/>
            <a:endCxn id="11" idx="2"/>
          </p:cNvCxnSpPr>
          <p:nvPr/>
        </p:nvCxnSpPr>
        <p:spPr>
          <a:xfrm>
            <a:off x="3769186" y="3288037"/>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0" idx="6"/>
            <a:endCxn id="13" idx="2"/>
          </p:cNvCxnSpPr>
          <p:nvPr/>
        </p:nvCxnSpPr>
        <p:spPr>
          <a:xfrm flipV="1">
            <a:off x="3769186" y="2679001"/>
            <a:ext cx="609036" cy="1015060"/>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10" idx="6"/>
            <a:endCxn id="12" idx="2"/>
          </p:cNvCxnSpPr>
          <p:nvPr/>
        </p:nvCxnSpPr>
        <p:spPr>
          <a:xfrm flipV="1">
            <a:off x="3769186" y="3085025"/>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10" idx="6"/>
            <a:endCxn id="11" idx="2"/>
          </p:cNvCxnSpPr>
          <p:nvPr/>
        </p:nvCxnSpPr>
        <p:spPr>
          <a:xfrm flipV="1">
            <a:off x="3769186" y="3491049"/>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13" idx="6"/>
            <a:endCxn id="16" idx="2"/>
          </p:cNvCxnSpPr>
          <p:nvPr/>
        </p:nvCxnSpPr>
        <p:spPr>
          <a:xfrm>
            <a:off x="4682739" y="2679000"/>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13" idx="6"/>
            <a:endCxn id="15" idx="2"/>
          </p:cNvCxnSpPr>
          <p:nvPr/>
        </p:nvCxnSpPr>
        <p:spPr>
          <a:xfrm>
            <a:off x="4682739" y="2679000"/>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13" idx="6"/>
            <a:endCxn id="14" idx="2"/>
          </p:cNvCxnSpPr>
          <p:nvPr/>
        </p:nvCxnSpPr>
        <p:spPr>
          <a:xfrm>
            <a:off x="4682739" y="2679000"/>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12" idx="6"/>
            <a:endCxn id="16" idx="2"/>
          </p:cNvCxnSpPr>
          <p:nvPr/>
        </p:nvCxnSpPr>
        <p:spPr>
          <a:xfrm flipV="1">
            <a:off x="4682739" y="2679000"/>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12" idx="6"/>
            <a:endCxn id="15" idx="2"/>
          </p:cNvCxnSpPr>
          <p:nvPr/>
        </p:nvCxnSpPr>
        <p:spPr>
          <a:xfrm>
            <a:off x="4682739" y="3085024"/>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12" idx="6"/>
            <a:endCxn id="14" idx="2"/>
          </p:cNvCxnSpPr>
          <p:nvPr/>
        </p:nvCxnSpPr>
        <p:spPr>
          <a:xfrm>
            <a:off x="4682739" y="3085024"/>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1" idx="6"/>
            <a:endCxn id="16" idx="2"/>
          </p:cNvCxnSpPr>
          <p:nvPr/>
        </p:nvCxnSpPr>
        <p:spPr>
          <a:xfrm flipV="1">
            <a:off x="4682739" y="2679000"/>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11" idx="6"/>
            <a:endCxn id="15" idx="2"/>
          </p:cNvCxnSpPr>
          <p:nvPr/>
        </p:nvCxnSpPr>
        <p:spPr>
          <a:xfrm flipV="1">
            <a:off x="4682739" y="3085024"/>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11" idx="6"/>
            <a:endCxn id="14" idx="2"/>
          </p:cNvCxnSpPr>
          <p:nvPr/>
        </p:nvCxnSpPr>
        <p:spPr>
          <a:xfrm>
            <a:off x="4682739" y="3491048"/>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1267361" y="2449121"/>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88" name="Rectangle 87"/>
          <p:cNvSpPr/>
          <p:nvPr/>
        </p:nvSpPr>
        <p:spPr>
          <a:xfrm>
            <a:off x="1165854" y="2550626"/>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89" name="Rectangle 88"/>
          <p:cNvSpPr/>
          <p:nvPr/>
        </p:nvSpPr>
        <p:spPr>
          <a:xfrm>
            <a:off x="1064349" y="2652133"/>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90" name="Rectangle 89"/>
          <p:cNvSpPr/>
          <p:nvPr/>
        </p:nvSpPr>
        <p:spPr>
          <a:xfrm>
            <a:off x="962842" y="2753638"/>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91" name="Rectangle 90"/>
          <p:cNvSpPr/>
          <p:nvPr/>
        </p:nvSpPr>
        <p:spPr>
          <a:xfrm>
            <a:off x="861337" y="2855145"/>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84" name="Rectangle 83"/>
          <p:cNvSpPr/>
          <p:nvPr/>
        </p:nvSpPr>
        <p:spPr>
          <a:xfrm>
            <a:off x="759830" y="2956651"/>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cxnSp>
        <p:nvCxnSpPr>
          <p:cNvPr id="93" name="Straight Arrow Connector 92"/>
          <p:cNvCxnSpPr>
            <a:cxnSpLocks/>
          </p:cNvCxnSpPr>
          <p:nvPr/>
        </p:nvCxnSpPr>
        <p:spPr>
          <a:xfrm flipV="1">
            <a:off x="1898351" y="3195816"/>
            <a:ext cx="736356" cy="763955"/>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2199431" y="3489756"/>
            <a:ext cx="1146348" cy="450893"/>
          </a:xfrm>
          <a:prstGeom prst="rect">
            <a:avLst/>
          </a:prstGeom>
          <a:noFill/>
        </p:spPr>
        <p:txBody>
          <a:bodyPr vert="horz" wrap="squar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465" b="0" i="0" u="none" strike="noStrike" kern="1200" cap="none" spc="0" normalizeH="0" baseline="0" noProof="0" dirty="0">
                <a:ln>
                  <a:noFill/>
                </a:ln>
                <a:solidFill>
                  <a:prstClr val="white"/>
                </a:solidFill>
                <a:effectLst/>
                <a:uLnTx/>
                <a:uFillTx/>
                <a:latin typeface="Intel Clear"/>
                <a:ea typeface="+mn-ea"/>
                <a:cs typeface="+mn-cs"/>
              </a:rPr>
              <a:t>     Lots of labeled data!</a:t>
            </a:r>
          </a:p>
        </p:txBody>
      </p:sp>
      <p:sp>
        <p:nvSpPr>
          <p:cNvPr id="98" name="Rectangle 97"/>
          <p:cNvSpPr/>
          <p:nvPr/>
        </p:nvSpPr>
        <p:spPr>
          <a:xfrm>
            <a:off x="691085" y="5008493"/>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pic>
        <p:nvPicPr>
          <p:cNvPr id="100" name="Picture 99"/>
          <p:cNvPicPr>
            <a:picLocks noChangeAspect="1"/>
          </p:cNvPicPr>
          <p:nvPr/>
        </p:nvPicPr>
        <p:blipFill rotWithShape="1">
          <a:blip r:embed="rId3" cstate="screen">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810102" y="5081963"/>
            <a:ext cx="906215" cy="611695"/>
          </a:xfrm>
          <a:prstGeom prst="rect">
            <a:avLst/>
          </a:prstGeom>
        </p:spPr>
      </p:pic>
      <p:sp>
        <p:nvSpPr>
          <p:cNvPr id="101" name="TextBox 100"/>
          <p:cNvSpPr txBox="1"/>
          <p:nvPr/>
        </p:nvSpPr>
        <p:spPr>
          <a:xfrm>
            <a:off x="585378" y="1179996"/>
            <a:ext cx="1331561" cy="615553"/>
          </a:xfrm>
          <a:prstGeom prst="rect">
            <a:avLst/>
          </a:prstGeom>
          <a:noFill/>
        </p:spPr>
        <p:txBody>
          <a:bodyPr vert="horz" wrap="squar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Intel Clear Pro" panose="020B0804020202060201" pitchFamily="34" charset="77"/>
                <a:ea typeface="Intel Clear Pro" panose="020B0804020202060201" pitchFamily="34" charset="77"/>
                <a:cs typeface="Intel Clear Pro" panose="020B0804020202060201" pitchFamily="34" charset="77"/>
              </a:rPr>
              <a:t>Training</a:t>
            </a:r>
          </a:p>
        </p:txBody>
      </p:sp>
      <p:sp>
        <p:nvSpPr>
          <p:cNvPr id="103" name="TextBox 102"/>
          <p:cNvSpPr txBox="1"/>
          <p:nvPr/>
        </p:nvSpPr>
        <p:spPr>
          <a:xfrm>
            <a:off x="547639" y="4226695"/>
            <a:ext cx="1513236" cy="615553"/>
          </a:xfrm>
          <a:prstGeom prst="rect">
            <a:avLst/>
          </a:prstGeom>
          <a:noFill/>
        </p:spPr>
        <p:txBody>
          <a:bodyPr vert="horz" wrap="squar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Intel Clear Pro" panose="020B0804020202060201" pitchFamily="34" charset="77"/>
                <a:ea typeface="Intel Clear Pro" panose="020B0804020202060201" pitchFamily="34" charset="77"/>
                <a:cs typeface="Intel Clear Pro" panose="020B0804020202060201" pitchFamily="34" charset="77"/>
              </a:rPr>
              <a:t>Inference</a:t>
            </a:r>
          </a:p>
        </p:txBody>
      </p:sp>
      <p:sp>
        <p:nvSpPr>
          <p:cNvPr id="104" name="Oval 103"/>
          <p:cNvSpPr/>
          <p:nvPr/>
        </p:nvSpPr>
        <p:spPr>
          <a:xfrm>
            <a:off x="3464667" y="4650562"/>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5" name="Oval 104"/>
          <p:cNvSpPr/>
          <p:nvPr/>
        </p:nvSpPr>
        <p:spPr>
          <a:xfrm>
            <a:off x="3464667" y="5056586"/>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6" name="Oval 105"/>
          <p:cNvSpPr/>
          <p:nvPr/>
        </p:nvSpPr>
        <p:spPr>
          <a:xfrm>
            <a:off x="3464667" y="5462611"/>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7" name="Oval 106"/>
          <p:cNvSpPr/>
          <p:nvPr/>
        </p:nvSpPr>
        <p:spPr>
          <a:xfrm>
            <a:off x="3464667" y="5868635"/>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8" name="Oval 107"/>
          <p:cNvSpPr/>
          <p:nvPr/>
        </p:nvSpPr>
        <p:spPr>
          <a:xfrm>
            <a:off x="4378222" y="5665623"/>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09" name="Oval 108"/>
          <p:cNvSpPr/>
          <p:nvPr/>
        </p:nvSpPr>
        <p:spPr>
          <a:xfrm>
            <a:off x="4378222" y="5259598"/>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0" name="Oval 109"/>
          <p:cNvSpPr/>
          <p:nvPr/>
        </p:nvSpPr>
        <p:spPr>
          <a:xfrm>
            <a:off x="4378222" y="4853574"/>
            <a:ext cx="304519" cy="304519"/>
          </a:xfrm>
          <a:prstGeom prst="ellipse">
            <a:avLst/>
          </a:prstGeom>
          <a:noFill/>
          <a:ln>
            <a:solidFill>
              <a:schemeClr val="tx1">
                <a:lumMod val="75000"/>
                <a:lumOff val="25000"/>
              </a:schemeClr>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1" name="Oval 110"/>
          <p:cNvSpPr/>
          <p:nvPr/>
        </p:nvSpPr>
        <p:spPr>
          <a:xfrm>
            <a:off x="5190270" y="5665623"/>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2" name="Oval 111"/>
          <p:cNvSpPr/>
          <p:nvPr/>
        </p:nvSpPr>
        <p:spPr>
          <a:xfrm>
            <a:off x="5190270" y="5259598"/>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13" name="Oval 112"/>
          <p:cNvSpPr/>
          <p:nvPr/>
        </p:nvSpPr>
        <p:spPr>
          <a:xfrm>
            <a:off x="5190270" y="4853574"/>
            <a:ext cx="304519" cy="30451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cxnSp>
        <p:nvCxnSpPr>
          <p:cNvPr id="114" name="Straight Connector 113"/>
          <p:cNvCxnSpPr>
            <a:stCxn id="104" idx="6"/>
            <a:endCxn id="110" idx="2"/>
          </p:cNvCxnSpPr>
          <p:nvPr/>
        </p:nvCxnSpPr>
        <p:spPr>
          <a:xfrm>
            <a:off x="3769186" y="4802822"/>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104" idx="6"/>
            <a:endCxn id="109" idx="2"/>
          </p:cNvCxnSpPr>
          <p:nvPr/>
        </p:nvCxnSpPr>
        <p:spPr>
          <a:xfrm>
            <a:off x="3769186" y="4802822"/>
            <a:ext cx="609036" cy="609036"/>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104" idx="6"/>
            <a:endCxn id="108" idx="2"/>
          </p:cNvCxnSpPr>
          <p:nvPr/>
        </p:nvCxnSpPr>
        <p:spPr>
          <a:xfrm>
            <a:off x="3769186" y="4802822"/>
            <a:ext cx="609036" cy="101506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5" idx="6"/>
            <a:endCxn id="110" idx="2"/>
          </p:cNvCxnSpPr>
          <p:nvPr/>
        </p:nvCxnSpPr>
        <p:spPr>
          <a:xfrm flipV="1">
            <a:off x="3769186" y="5005834"/>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106" idx="6"/>
            <a:endCxn id="109" idx="2"/>
          </p:cNvCxnSpPr>
          <p:nvPr/>
        </p:nvCxnSpPr>
        <p:spPr>
          <a:xfrm flipV="1">
            <a:off x="3769186" y="5411858"/>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105" idx="6"/>
            <a:endCxn id="109" idx="2"/>
          </p:cNvCxnSpPr>
          <p:nvPr/>
        </p:nvCxnSpPr>
        <p:spPr>
          <a:xfrm>
            <a:off x="3769186" y="5208846"/>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05" idx="6"/>
            <a:endCxn id="108" idx="2"/>
          </p:cNvCxnSpPr>
          <p:nvPr/>
        </p:nvCxnSpPr>
        <p:spPr>
          <a:xfrm>
            <a:off x="3769186" y="5208846"/>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06" idx="6"/>
            <a:endCxn id="110" idx="2"/>
          </p:cNvCxnSpPr>
          <p:nvPr/>
        </p:nvCxnSpPr>
        <p:spPr>
          <a:xfrm flipV="1">
            <a:off x="3769186" y="5005834"/>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106" idx="6"/>
            <a:endCxn id="108" idx="2"/>
          </p:cNvCxnSpPr>
          <p:nvPr/>
        </p:nvCxnSpPr>
        <p:spPr>
          <a:xfrm>
            <a:off x="3769186" y="5614870"/>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107" idx="6"/>
            <a:endCxn id="110" idx="2"/>
          </p:cNvCxnSpPr>
          <p:nvPr/>
        </p:nvCxnSpPr>
        <p:spPr>
          <a:xfrm flipV="1">
            <a:off x="3769186" y="5005834"/>
            <a:ext cx="609036" cy="1015060"/>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107" idx="6"/>
            <a:endCxn id="109" idx="2"/>
          </p:cNvCxnSpPr>
          <p:nvPr/>
        </p:nvCxnSpPr>
        <p:spPr>
          <a:xfrm flipV="1">
            <a:off x="3769186" y="5411858"/>
            <a:ext cx="609036" cy="609036"/>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07" idx="6"/>
            <a:endCxn id="108" idx="2"/>
          </p:cNvCxnSpPr>
          <p:nvPr/>
        </p:nvCxnSpPr>
        <p:spPr>
          <a:xfrm flipV="1">
            <a:off x="3769186" y="5817882"/>
            <a:ext cx="609036" cy="203012"/>
          </a:xfrm>
          <a:prstGeom prst="line">
            <a:avLst/>
          </a:prstGeom>
          <a:ln w="12700">
            <a:solidFill>
              <a:schemeClr val="tx1">
                <a:lumMod val="75000"/>
                <a:lumOff val="2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10" idx="6"/>
            <a:endCxn id="113" idx="2"/>
          </p:cNvCxnSpPr>
          <p:nvPr/>
        </p:nvCxnSpPr>
        <p:spPr>
          <a:xfrm>
            <a:off x="4682739" y="5005833"/>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110" idx="6"/>
            <a:endCxn id="112" idx="2"/>
          </p:cNvCxnSpPr>
          <p:nvPr/>
        </p:nvCxnSpPr>
        <p:spPr>
          <a:xfrm>
            <a:off x="4682739" y="5005833"/>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10" idx="6"/>
            <a:endCxn id="111" idx="2"/>
          </p:cNvCxnSpPr>
          <p:nvPr/>
        </p:nvCxnSpPr>
        <p:spPr>
          <a:xfrm>
            <a:off x="4682739" y="5005833"/>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09" idx="6"/>
            <a:endCxn id="113" idx="2"/>
          </p:cNvCxnSpPr>
          <p:nvPr/>
        </p:nvCxnSpPr>
        <p:spPr>
          <a:xfrm flipV="1">
            <a:off x="4682739" y="5005833"/>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09" idx="6"/>
            <a:endCxn id="112" idx="2"/>
          </p:cNvCxnSpPr>
          <p:nvPr/>
        </p:nvCxnSpPr>
        <p:spPr>
          <a:xfrm>
            <a:off x="4682739" y="5411857"/>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9" idx="6"/>
            <a:endCxn id="111" idx="2"/>
          </p:cNvCxnSpPr>
          <p:nvPr/>
        </p:nvCxnSpPr>
        <p:spPr>
          <a:xfrm>
            <a:off x="4682739" y="5411857"/>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08" idx="6"/>
            <a:endCxn id="113" idx="2"/>
          </p:cNvCxnSpPr>
          <p:nvPr/>
        </p:nvCxnSpPr>
        <p:spPr>
          <a:xfrm flipV="1">
            <a:off x="4682739" y="5005833"/>
            <a:ext cx="507531" cy="812048"/>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08" idx="6"/>
            <a:endCxn id="112" idx="2"/>
          </p:cNvCxnSpPr>
          <p:nvPr/>
        </p:nvCxnSpPr>
        <p:spPr>
          <a:xfrm flipV="1">
            <a:off x="4682739" y="5411857"/>
            <a:ext cx="507531" cy="406024"/>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8" idx="6"/>
            <a:endCxn id="111" idx="2"/>
          </p:cNvCxnSpPr>
          <p:nvPr/>
        </p:nvCxnSpPr>
        <p:spPr>
          <a:xfrm>
            <a:off x="4682739" y="5817881"/>
            <a:ext cx="507531" cy="0"/>
          </a:xfrm>
          <a:prstGeom prst="line">
            <a:avLst/>
          </a:prstGeom>
          <a:ln w="12700">
            <a:solidFill>
              <a:schemeClr val="tx1">
                <a:lumMod val="75000"/>
                <a:lumOff val="25000"/>
              </a:schemeClr>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cxnSpLocks/>
          </p:cNvCxnSpPr>
          <p:nvPr/>
        </p:nvCxnSpPr>
        <p:spPr>
          <a:xfrm>
            <a:off x="2931763" y="2674933"/>
            <a:ext cx="2814036" cy="13553"/>
          </a:xfrm>
          <a:prstGeom prst="straightConnector1">
            <a:avLst/>
          </a:prstGeom>
          <a:ln>
            <a:solidFill>
              <a:schemeClr val="tx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cxnSpLocks/>
          </p:cNvCxnSpPr>
          <p:nvPr/>
        </p:nvCxnSpPr>
        <p:spPr>
          <a:xfrm flipV="1">
            <a:off x="3333184" y="3496061"/>
            <a:ext cx="3817605" cy="16215"/>
          </a:xfrm>
          <a:prstGeom prst="straightConnector1">
            <a:avLst/>
          </a:prstGeom>
          <a:ln>
            <a:solidFill>
              <a:schemeClr val="tx2">
                <a:lumMod val="40000"/>
                <a:lumOff val="60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5654195" y="2354038"/>
            <a:ext cx="791883" cy="246221"/>
          </a:xfrm>
          <a:prstGeom prst="rect">
            <a:avLst/>
          </a:prstGeom>
          <a:noFill/>
        </p:spPr>
        <p:txBody>
          <a:bodyPr vert="horz" wrap="non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C71">
                    <a:lumMod val="40000"/>
                    <a:lumOff val="60000"/>
                  </a:srgbClr>
                </a:solidFill>
                <a:effectLst/>
                <a:uLnTx/>
                <a:uFillTx/>
                <a:latin typeface="Intel Clear"/>
                <a:ea typeface="+mn-ea"/>
                <a:cs typeface="+mn-cs"/>
              </a:rPr>
              <a:t>Forward</a:t>
            </a:r>
          </a:p>
        </p:txBody>
      </p:sp>
      <p:sp>
        <p:nvSpPr>
          <p:cNvPr id="145" name="TextBox 144"/>
          <p:cNvSpPr txBox="1"/>
          <p:nvPr/>
        </p:nvSpPr>
        <p:spPr>
          <a:xfrm>
            <a:off x="5574292" y="3606014"/>
            <a:ext cx="929742" cy="246221"/>
          </a:xfrm>
          <a:prstGeom prst="rect">
            <a:avLst/>
          </a:prstGeom>
          <a:noFill/>
        </p:spPr>
        <p:txBody>
          <a:bodyPr vert="horz" wrap="non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C71">
                    <a:lumMod val="40000"/>
                    <a:lumOff val="60000"/>
                  </a:srgbClr>
                </a:solidFill>
                <a:effectLst/>
                <a:uLnTx/>
                <a:uFillTx/>
                <a:latin typeface="Intel Clear"/>
                <a:ea typeface="+mn-ea"/>
                <a:cs typeface="+mn-cs"/>
              </a:rPr>
              <a:t>Backward</a:t>
            </a:r>
          </a:p>
        </p:txBody>
      </p:sp>
      <p:cxnSp>
        <p:nvCxnSpPr>
          <p:cNvPr id="146" name="Straight Arrow Connector 145"/>
          <p:cNvCxnSpPr>
            <a:cxnSpLocks/>
          </p:cNvCxnSpPr>
          <p:nvPr/>
        </p:nvCxnSpPr>
        <p:spPr>
          <a:xfrm flipV="1">
            <a:off x="4098393" y="3826404"/>
            <a:ext cx="0" cy="862801"/>
          </a:xfrm>
          <a:prstGeom prst="straightConnector1">
            <a:avLst/>
          </a:prstGeom>
          <a:ln>
            <a:solidFill>
              <a:schemeClr val="tx2">
                <a:lumMod val="40000"/>
                <a:lumOff val="60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3453854" y="4105677"/>
            <a:ext cx="1399421" cy="246221"/>
          </a:xfrm>
          <a:prstGeom prst="rect">
            <a:avLst/>
          </a:prstGeom>
          <a:solidFill>
            <a:schemeClr val="bg1"/>
          </a:solidFill>
        </p:spPr>
        <p:txBody>
          <a:bodyPr vert="horz" wrap="non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C71">
                    <a:lumMod val="40000"/>
                    <a:lumOff val="60000"/>
                  </a:srgbClr>
                </a:solidFill>
                <a:effectLst/>
                <a:uLnTx/>
                <a:uFillTx/>
                <a:latin typeface="Intel Clear"/>
                <a:ea typeface="+mn-ea"/>
                <a:cs typeface="+mn-cs"/>
              </a:rPr>
              <a:t>Model weights</a:t>
            </a:r>
          </a:p>
        </p:txBody>
      </p:sp>
      <p:cxnSp>
        <p:nvCxnSpPr>
          <p:cNvPr id="150" name="Straight Arrow Connector 149"/>
          <p:cNvCxnSpPr>
            <a:cxnSpLocks/>
          </p:cNvCxnSpPr>
          <p:nvPr/>
        </p:nvCxnSpPr>
        <p:spPr>
          <a:xfrm>
            <a:off x="1942079" y="5402986"/>
            <a:ext cx="4680247" cy="25295"/>
          </a:xfrm>
          <a:prstGeom prst="straightConnector1">
            <a:avLst/>
          </a:prstGeom>
          <a:ln>
            <a:solidFill>
              <a:schemeClr val="tx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5659677" y="5101591"/>
            <a:ext cx="791883" cy="246221"/>
          </a:xfrm>
          <a:prstGeom prst="rect">
            <a:avLst/>
          </a:prstGeom>
          <a:noFill/>
        </p:spPr>
        <p:txBody>
          <a:bodyPr vert="horz" wrap="none" lIns="0" tIns="0" rIns="0" bIns="0" rtlCol="0">
            <a:spAutoFit/>
          </a:bodyP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3C71">
                    <a:lumMod val="40000"/>
                    <a:lumOff val="60000"/>
                  </a:srgbClr>
                </a:solidFill>
                <a:effectLst/>
                <a:uLnTx/>
                <a:uFillTx/>
                <a:latin typeface="Intel Clear"/>
                <a:ea typeface="+mn-ea"/>
                <a:cs typeface="+mn-cs"/>
              </a:rPr>
              <a:t>Forward</a:t>
            </a:r>
            <a:endParaRPr kumimoji="0" lang="en-US" sz="1600" b="1" i="0" u="none" strike="noStrike" kern="1200" cap="none" spc="0" normalizeH="0" baseline="0" noProof="0" dirty="0">
              <a:ln>
                <a:noFill/>
              </a:ln>
              <a:solidFill>
                <a:srgbClr val="003C71">
                  <a:lumMod val="40000"/>
                  <a:lumOff val="60000"/>
                </a:srgbClr>
              </a:solidFill>
              <a:effectLst/>
              <a:uLnTx/>
              <a:uFillTx/>
              <a:latin typeface="Intel Clear"/>
              <a:ea typeface="+mn-ea"/>
              <a:cs typeface="+mn-cs"/>
            </a:endParaRPr>
          </a:p>
        </p:txBody>
      </p:sp>
      <p:sp>
        <p:nvSpPr>
          <p:cNvPr id="152" name="TextBox 151"/>
          <p:cNvSpPr txBox="1"/>
          <p:nvPr/>
        </p:nvSpPr>
        <p:spPr>
          <a:xfrm>
            <a:off x="6782518" y="5310353"/>
            <a:ext cx="878446" cy="225446"/>
          </a:xfrm>
          <a:prstGeom prst="rect">
            <a:avLst/>
          </a:prstGeom>
          <a:noFill/>
        </p:spPr>
        <p:txBody>
          <a:bodyPr vert="horz" wrap="non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465" b="1" i="0" u="none" strike="noStrike" kern="1200" cap="none" spc="0" normalizeH="0" baseline="0" noProof="0" dirty="0">
                <a:ln>
                  <a:noFill/>
                </a:ln>
                <a:solidFill>
                  <a:prstClr val="white"/>
                </a:solidFill>
                <a:effectLst/>
                <a:uLnTx/>
                <a:uFillTx/>
                <a:latin typeface="Intel Clear"/>
                <a:ea typeface="+mn-ea"/>
                <a:cs typeface="+mn-cs"/>
              </a:rPr>
              <a:t>“Bicycle”?</a:t>
            </a:r>
          </a:p>
        </p:txBody>
      </p:sp>
      <p:sp>
        <p:nvSpPr>
          <p:cNvPr id="154" name="TextBox 153"/>
          <p:cNvSpPr txBox="1"/>
          <p:nvPr/>
        </p:nvSpPr>
        <p:spPr>
          <a:xfrm>
            <a:off x="5820716" y="2586481"/>
            <a:ext cx="1138132" cy="225446"/>
          </a:xfrm>
          <a:prstGeom prst="rect">
            <a:avLst/>
          </a:prstGeom>
          <a:noFill/>
        </p:spPr>
        <p:txBody>
          <a:bodyPr vert="horz" wrap="non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465" b="1" i="0" u="none" strike="noStrike" kern="1200" cap="none" spc="0" normalizeH="0" baseline="0" noProof="0" dirty="0">
                <a:ln>
                  <a:noFill/>
                </a:ln>
                <a:solidFill>
                  <a:prstClr val="white"/>
                </a:solidFill>
                <a:effectLst/>
                <a:uLnTx/>
                <a:uFillTx/>
                <a:latin typeface="Intel Clear"/>
                <a:ea typeface="+mn-ea"/>
                <a:cs typeface="+mn-cs"/>
              </a:rPr>
              <a:t>“Strawberry”</a:t>
            </a:r>
          </a:p>
        </p:txBody>
      </p:sp>
      <p:sp>
        <p:nvSpPr>
          <p:cNvPr id="92" name="Rectangle 91"/>
          <p:cNvSpPr/>
          <p:nvPr/>
        </p:nvSpPr>
        <p:spPr>
          <a:xfrm>
            <a:off x="7298887" y="2179222"/>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pic>
        <p:nvPicPr>
          <p:cNvPr id="94" name="Picture 93"/>
          <p:cNvPicPr>
            <a:picLocks noChangeAspect="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7501900" y="2280727"/>
            <a:ext cx="738225" cy="507531"/>
          </a:xfrm>
          <a:prstGeom prst="rect">
            <a:avLst/>
          </a:prstGeom>
        </p:spPr>
      </p:pic>
      <p:sp>
        <p:nvSpPr>
          <p:cNvPr id="95" name="TextBox 94"/>
          <p:cNvSpPr txBox="1"/>
          <p:nvPr/>
        </p:nvSpPr>
        <p:spPr>
          <a:xfrm>
            <a:off x="7437802" y="3000285"/>
            <a:ext cx="787075" cy="225446"/>
          </a:xfrm>
          <a:prstGeom prst="rect">
            <a:avLst/>
          </a:prstGeom>
          <a:noFill/>
        </p:spPr>
        <p:txBody>
          <a:bodyPr vert="horz" wrap="non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465" b="1" i="0" u="none" strike="noStrike" kern="1200" cap="none" spc="0" normalizeH="0" baseline="0" noProof="0" dirty="0">
                <a:ln>
                  <a:noFill/>
                </a:ln>
                <a:solidFill>
                  <a:prstClr val="white"/>
                </a:solidFill>
                <a:effectLst/>
                <a:uLnTx/>
                <a:uFillTx/>
                <a:latin typeface="Intel Clear"/>
                <a:ea typeface="+mn-ea"/>
                <a:cs typeface="+mn-cs"/>
              </a:rPr>
              <a:t>“Bicycle”</a:t>
            </a:r>
          </a:p>
        </p:txBody>
      </p:sp>
      <p:sp>
        <p:nvSpPr>
          <p:cNvPr id="4" name="Diamond 3"/>
          <p:cNvSpPr/>
          <p:nvPr/>
        </p:nvSpPr>
        <p:spPr>
          <a:xfrm>
            <a:off x="6940980" y="2934597"/>
            <a:ext cx="371809" cy="380777"/>
          </a:xfrm>
          <a:prstGeom prst="diamond">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r>
              <a:rPr kumimoji="0" lang="en-US" sz="1465" b="0" i="0" u="none" strike="noStrike" kern="1200" cap="none" spc="0" normalizeH="0" baseline="0" noProof="0" dirty="0">
                <a:ln>
                  <a:noFill/>
                </a:ln>
                <a:solidFill>
                  <a:prstClr val="white"/>
                </a:solidFill>
                <a:effectLst/>
                <a:uLnTx/>
                <a:uFillTx/>
                <a:latin typeface="Intel Clear"/>
                <a:ea typeface="+mn-ea"/>
                <a:cs typeface="+mn-cs"/>
              </a:rPr>
              <a:t>?</a:t>
            </a:r>
          </a:p>
        </p:txBody>
      </p:sp>
      <p:cxnSp>
        <p:nvCxnSpPr>
          <p:cNvPr id="96" name="Straight Arrow Connector 95"/>
          <p:cNvCxnSpPr>
            <a:cxnSpLocks/>
          </p:cNvCxnSpPr>
          <p:nvPr/>
        </p:nvCxnSpPr>
        <p:spPr>
          <a:xfrm>
            <a:off x="7131739" y="2688486"/>
            <a:ext cx="0" cy="239900"/>
          </a:xfrm>
          <a:prstGeom prst="straightConnector1">
            <a:avLst/>
          </a:prstGeom>
          <a:ln>
            <a:solidFill>
              <a:schemeClr val="tx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cxnSpLocks/>
          </p:cNvCxnSpPr>
          <p:nvPr/>
        </p:nvCxnSpPr>
        <p:spPr>
          <a:xfrm>
            <a:off x="7126884" y="3312857"/>
            <a:ext cx="0" cy="184313"/>
          </a:xfrm>
          <a:prstGeom prst="straightConnector1">
            <a:avLst/>
          </a:prstGeom>
          <a:ln>
            <a:solidFill>
              <a:schemeClr val="tx2">
                <a:lumMod val="40000"/>
                <a:lumOff val="6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7" name="TextBox 136"/>
          <p:cNvSpPr txBox="1"/>
          <p:nvPr/>
        </p:nvSpPr>
        <p:spPr>
          <a:xfrm>
            <a:off x="6940979" y="3530562"/>
            <a:ext cx="603728" cy="246221"/>
          </a:xfrm>
          <a:prstGeom prst="rect">
            <a:avLst/>
          </a:prstGeom>
          <a:solidFill>
            <a:schemeClr val="bg1"/>
          </a:solidFill>
        </p:spPr>
        <p:txBody>
          <a:bodyPr vert="horz" wrap="square" lIns="0" tIns="0" rIns="0" bIns="0" rtlCol="0">
            <a:spAutoFit/>
          </a:bodyPr>
          <a:lstStyle/>
          <a:p>
            <a:pPr marL="0" marR="0" lvl="0" indent="0" algn="l" defTabSz="60903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Intel Clear"/>
                <a:ea typeface="+mn-ea"/>
                <a:cs typeface="+mn-cs"/>
              </a:rPr>
              <a:t>Error</a:t>
            </a:r>
          </a:p>
        </p:txBody>
      </p:sp>
      <p:sp>
        <p:nvSpPr>
          <p:cNvPr id="139" name="Rectangle 138"/>
          <p:cNvSpPr/>
          <p:nvPr/>
        </p:nvSpPr>
        <p:spPr>
          <a:xfrm>
            <a:off x="640413" y="2138637"/>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sp>
        <p:nvSpPr>
          <p:cNvPr id="142" name="Rectangle 141"/>
          <p:cNvSpPr/>
          <p:nvPr/>
        </p:nvSpPr>
        <p:spPr>
          <a:xfrm>
            <a:off x="1595761" y="2269997"/>
            <a:ext cx="1116567" cy="758636"/>
          </a:xfrm>
          <a:prstGeom prst="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037" rtl="0" eaLnBrk="1" fontAlgn="auto" latinLnBrk="0" hangingPunct="1">
              <a:lnSpc>
                <a:spcPct val="100000"/>
              </a:lnSpc>
              <a:spcBef>
                <a:spcPts val="0"/>
              </a:spcBef>
              <a:spcAft>
                <a:spcPts val="0"/>
              </a:spcAft>
              <a:buClrTx/>
              <a:buSzTx/>
              <a:buFontTx/>
              <a:buNone/>
              <a:tabLst/>
              <a:defRPr/>
            </a:pPr>
            <a:endParaRPr kumimoji="0" lang="en-US" sz="2397" b="0" i="0" u="none" strike="noStrike" kern="1200" cap="none" spc="0" normalizeH="0" baseline="0" noProof="0">
              <a:ln>
                <a:noFill/>
              </a:ln>
              <a:solidFill>
                <a:prstClr val="white"/>
              </a:solidFill>
              <a:effectLst/>
              <a:uLnTx/>
              <a:uFillTx/>
              <a:latin typeface="Intel Clear"/>
              <a:ea typeface="+mn-ea"/>
              <a:cs typeface="+mn-cs"/>
            </a:endParaRPr>
          </a:p>
        </p:txBody>
      </p:sp>
      <p:pic>
        <p:nvPicPr>
          <p:cNvPr id="27" name="Picture 26"/>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034769" y="3061143"/>
            <a:ext cx="592615" cy="592615"/>
          </a:xfrm>
          <a:prstGeom prst="rect">
            <a:avLst/>
          </a:prstGeom>
        </p:spPr>
      </p:pic>
      <p:pic>
        <p:nvPicPr>
          <p:cNvPr id="29" name="Picture 28"/>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086" y="2133389"/>
            <a:ext cx="769135" cy="769135"/>
          </a:xfrm>
          <a:prstGeom prst="rect">
            <a:avLst/>
          </a:prstGeom>
        </p:spPr>
      </p:pic>
      <p:pic>
        <p:nvPicPr>
          <p:cNvPr id="82" name="Picture 81"/>
          <p:cNvPicPr>
            <a:picLocks noChangeAspect="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799722" y="2360120"/>
            <a:ext cx="738225" cy="507531"/>
          </a:xfrm>
          <a:prstGeom prst="rect">
            <a:avLst/>
          </a:prstGeom>
        </p:spPr>
      </p:pic>
      <p:sp>
        <p:nvSpPr>
          <p:cNvPr id="2" name="TextBox 1"/>
          <p:cNvSpPr txBox="1"/>
          <p:nvPr/>
        </p:nvSpPr>
        <p:spPr>
          <a:xfrm>
            <a:off x="659463" y="1915531"/>
            <a:ext cx="1075904" cy="22576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1" u="none" strike="noStrike" kern="1200" cap="none" spc="0" normalizeH="0" baseline="0" noProof="0" dirty="0">
                <a:ln>
                  <a:noFill/>
                </a:ln>
                <a:solidFill>
                  <a:prstClr val="white"/>
                </a:solidFill>
                <a:effectLst/>
                <a:uLnTx/>
                <a:uFillTx/>
                <a:latin typeface="Intel Clear"/>
                <a:ea typeface="+mn-ea"/>
                <a:cs typeface="+mn-cs"/>
              </a:rPr>
              <a:t>Human</a:t>
            </a:r>
          </a:p>
        </p:txBody>
      </p:sp>
      <p:sp>
        <p:nvSpPr>
          <p:cNvPr id="143" name="TextBox 142"/>
          <p:cNvSpPr txBox="1"/>
          <p:nvPr/>
        </p:nvSpPr>
        <p:spPr>
          <a:xfrm>
            <a:off x="1622631" y="2043181"/>
            <a:ext cx="1075904" cy="22576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1" u="none" strike="noStrike" kern="1200" cap="none" spc="0" normalizeH="0" baseline="0" noProof="0">
                <a:ln>
                  <a:noFill/>
                </a:ln>
                <a:solidFill>
                  <a:prstClr val="white"/>
                </a:solidFill>
                <a:effectLst/>
                <a:uLnTx/>
                <a:uFillTx/>
                <a:latin typeface="Intel Clear"/>
                <a:ea typeface="+mn-ea"/>
                <a:cs typeface="+mn-cs"/>
              </a:rPr>
              <a:t>Bicycle</a:t>
            </a:r>
            <a:endParaRPr kumimoji="0" lang="en-US" sz="1467" b="0" i="1" u="none" strike="noStrike" kern="1200" cap="none" spc="0" normalizeH="0" baseline="0" noProof="0" dirty="0" err="1">
              <a:ln>
                <a:noFill/>
              </a:ln>
              <a:solidFill>
                <a:prstClr val="white"/>
              </a:solidFill>
              <a:effectLst/>
              <a:uLnTx/>
              <a:uFillTx/>
              <a:latin typeface="Intel Clear"/>
              <a:ea typeface="+mn-ea"/>
              <a:cs typeface="+mn-cs"/>
            </a:endParaRPr>
          </a:p>
        </p:txBody>
      </p:sp>
      <p:sp>
        <p:nvSpPr>
          <p:cNvPr id="144" name="TextBox 143"/>
          <p:cNvSpPr txBox="1"/>
          <p:nvPr/>
        </p:nvSpPr>
        <p:spPr>
          <a:xfrm>
            <a:off x="783999" y="3722082"/>
            <a:ext cx="1075904" cy="22576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1" u="none" strike="noStrike" kern="1200" cap="none" spc="0" normalizeH="0" baseline="0" noProof="0" dirty="0">
                <a:ln>
                  <a:noFill/>
                </a:ln>
                <a:solidFill>
                  <a:prstClr val="white"/>
                </a:solidFill>
                <a:effectLst/>
                <a:uLnTx/>
                <a:uFillTx/>
                <a:latin typeface="Intel Clear"/>
                <a:ea typeface="+mn-ea"/>
                <a:cs typeface="+mn-cs"/>
              </a:rPr>
              <a:t>Strawberry</a:t>
            </a:r>
          </a:p>
        </p:txBody>
      </p:sp>
      <p:sp>
        <p:nvSpPr>
          <p:cNvPr id="147" name="TextBox 146"/>
          <p:cNvSpPr txBox="1"/>
          <p:nvPr/>
        </p:nvSpPr>
        <p:spPr>
          <a:xfrm>
            <a:off x="710135" y="5804717"/>
            <a:ext cx="1075904" cy="22576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1" u="none" strike="noStrike" kern="1200" cap="none" spc="0" normalizeH="0" baseline="0" noProof="0" dirty="0">
                <a:ln>
                  <a:noFill/>
                </a:ln>
                <a:solidFill>
                  <a:prstClr val="white"/>
                </a:solidFill>
                <a:effectLst/>
                <a:uLnTx/>
                <a:uFillTx/>
                <a:latin typeface="Intel Clear"/>
                <a:ea typeface="+mn-ea"/>
                <a:cs typeface="+mn-cs"/>
              </a:rPr>
              <a:t>??????</a:t>
            </a:r>
          </a:p>
        </p:txBody>
      </p:sp>
      <p:sp>
        <p:nvSpPr>
          <p:cNvPr id="171" name="TextBox 170">
            <a:extLst>
              <a:ext uri="{FF2B5EF4-FFF2-40B4-BE49-F238E27FC236}">
                <a16:creationId xmlns:a16="http://schemas.microsoft.com/office/drawing/2014/main" id="{3D959931-3E39-5544-A3F6-D419E9824EC9}"/>
              </a:ext>
            </a:extLst>
          </p:cNvPr>
          <p:cNvSpPr txBox="1"/>
          <p:nvPr/>
        </p:nvSpPr>
        <p:spPr>
          <a:xfrm>
            <a:off x="9194200" y="5482611"/>
            <a:ext cx="2167936" cy="369332"/>
          </a:xfrm>
          <a:prstGeom prst="rect">
            <a:avLst/>
          </a:prstGeom>
          <a:noFill/>
        </p:spPr>
        <p:txBody>
          <a:bodyPr vert="horz" wrap="square" lIns="121920" tIns="60960" rIns="121920" bIns="609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AEEF"/>
                </a:solidFill>
                <a:effectLst/>
                <a:uLnTx/>
                <a:uFillTx/>
                <a:latin typeface="Intel Clear"/>
                <a:ea typeface="+mn-ea"/>
                <a:cs typeface="+mn-cs"/>
              </a:rPr>
              <a:t>Data set size</a:t>
            </a:r>
          </a:p>
        </p:txBody>
      </p:sp>
      <p:sp>
        <p:nvSpPr>
          <p:cNvPr id="172" name="TextBox 171">
            <a:extLst>
              <a:ext uri="{FF2B5EF4-FFF2-40B4-BE49-F238E27FC236}">
                <a16:creationId xmlns:a16="http://schemas.microsoft.com/office/drawing/2014/main" id="{8D67316B-C9E6-FE4D-A6AB-24532A0C57E4}"/>
              </a:ext>
            </a:extLst>
          </p:cNvPr>
          <p:cNvSpPr txBox="1"/>
          <p:nvPr/>
        </p:nvSpPr>
        <p:spPr>
          <a:xfrm rot="16200000">
            <a:off x="8281163" y="4206882"/>
            <a:ext cx="1751575" cy="369332"/>
          </a:xfrm>
          <a:prstGeom prst="rect">
            <a:avLst/>
          </a:prstGeom>
          <a:noFill/>
        </p:spPr>
        <p:txBody>
          <a:bodyPr vert="horz" wrap="square" lIns="121920" tIns="60960" rIns="121920" bIns="609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AEEF"/>
                </a:solidFill>
                <a:effectLst/>
                <a:uLnTx/>
                <a:uFillTx/>
                <a:latin typeface="Intel Clear"/>
                <a:ea typeface="+mn-ea"/>
                <a:cs typeface="+mn-cs"/>
              </a:rPr>
              <a:t>Accuracy</a:t>
            </a:r>
          </a:p>
        </p:txBody>
      </p:sp>
      <p:grpSp>
        <p:nvGrpSpPr>
          <p:cNvPr id="37" name="Group 36">
            <a:extLst>
              <a:ext uri="{FF2B5EF4-FFF2-40B4-BE49-F238E27FC236}">
                <a16:creationId xmlns:a16="http://schemas.microsoft.com/office/drawing/2014/main" id="{89EB7DD3-D11F-B64F-88B7-B800D0051E61}"/>
              </a:ext>
            </a:extLst>
          </p:cNvPr>
          <p:cNvGrpSpPr/>
          <p:nvPr/>
        </p:nvGrpSpPr>
        <p:grpSpPr>
          <a:xfrm>
            <a:off x="9363446" y="3712038"/>
            <a:ext cx="2105367" cy="1731817"/>
            <a:chOff x="7227981" y="2227091"/>
            <a:chExt cx="1284118" cy="1298863"/>
          </a:xfrm>
        </p:grpSpPr>
        <p:sp>
          <p:nvSpPr>
            <p:cNvPr id="173" name="Freeform 172">
              <a:extLst>
                <a:ext uri="{FF2B5EF4-FFF2-40B4-BE49-F238E27FC236}">
                  <a16:creationId xmlns:a16="http://schemas.microsoft.com/office/drawing/2014/main" id="{996C42CF-F6B9-E148-AFD2-89F19781C28D}"/>
                </a:ext>
              </a:extLst>
            </p:cNvPr>
            <p:cNvSpPr/>
            <p:nvPr/>
          </p:nvSpPr>
          <p:spPr>
            <a:xfrm>
              <a:off x="7227981" y="2227091"/>
              <a:ext cx="1284118" cy="1291773"/>
            </a:xfrm>
            <a:custGeom>
              <a:avLst/>
              <a:gdLst>
                <a:gd name="connsiteX0" fmla="*/ 0 w 2843684"/>
                <a:gd name="connsiteY0" fmla="*/ 2110154 h 2110154"/>
                <a:gd name="connsiteX1" fmla="*/ 552659 w 2843684"/>
                <a:gd name="connsiteY1" fmla="*/ 1416818 h 2110154"/>
                <a:gd name="connsiteX2" fmla="*/ 1557495 w 2843684"/>
                <a:gd name="connsiteY2" fmla="*/ 602901 h 2110154"/>
                <a:gd name="connsiteX3" fmla="*/ 2843684 w 2843684"/>
                <a:gd name="connsiteY3" fmla="*/ 0 h 2110154"/>
              </a:gdLst>
              <a:ahLst/>
              <a:cxnLst>
                <a:cxn ang="0">
                  <a:pos x="connsiteX0" y="connsiteY0"/>
                </a:cxn>
                <a:cxn ang="0">
                  <a:pos x="connsiteX1" y="connsiteY1"/>
                </a:cxn>
                <a:cxn ang="0">
                  <a:pos x="connsiteX2" y="connsiteY2"/>
                </a:cxn>
                <a:cxn ang="0">
                  <a:pos x="connsiteX3" y="connsiteY3"/>
                </a:cxn>
              </a:cxnLst>
              <a:rect l="l" t="t" r="r" b="b"/>
              <a:pathLst>
                <a:path w="2843684" h="2110154">
                  <a:moveTo>
                    <a:pt x="0" y="2110154"/>
                  </a:moveTo>
                  <a:cubicBezTo>
                    <a:pt x="146538" y="1889090"/>
                    <a:pt x="293077" y="1668027"/>
                    <a:pt x="552659" y="1416818"/>
                  </a:cubicBezTo>
                  <a:cubicBezTo>
                    <a:pt x="812241" y="1165609"/>
                    <a:pt x="1175658" y="839037"/>
                    <a:pt x="1557495" y="602901"/>
                  </a:cubicBezTo>
                  <a:cubicBezTo>
                    <a:pt x="1939332" y="366765"/>
                    <a:pt x="2391508" y="183382"/>
                    <a:pt x="2843684" y="0"/>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vert="horz" wrap="none" lIns="121920" tIns="60960" rIns="121920" bIns="6096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74" name="Freeform 173">
              <a:extLst>
                <a:ext uri="{FF2B5EF4-FFF2-40B4-BE49-F238E27FC236}">
                  <a16:creationId xmlns:a16="http://schemas.microsoft.com/office/drawing/2014/main" id="{7E44FA12-A890-4D48-B3CF-786235529A2D}"/>
                </a:ext>
              </a:extLst>
            </p:cNvPr>
            <p:cNvSpPr/>
            <p:nvPr/>
          </p:nvSpPr>
          <p:spPr>
            <a:xfrm>
              <a:off x="7227981" y="2638206"/>
              <a:ext cx="1265968" cy="880658"/>
            </a:xfrm>
            <a:custGeom>
              <a:avLst/>
              <a:gdLst>
                <a:gd name="connsiteX0" fmla="*/ 0 w 2863780"/>
                <a:gd name="connsiteY0" fmla="*/ 1386673 h 1386673"/>
                <a:gd name="connsiteX1" fmla="*/ 532562 w 2863780"/>
                <a:gd name="connsiteY1" fmla="*/ 783772 h 1386673"/>
                <a:gd name="connsiteX2" fmla="*/ 1386672 w 2863780"/>
                <a:gd name="connsiteY2" fmla="*/ 311499 h 1386673"/>
                <a:gd name="connsiteX3" fmla="*/ 2863780 w 2863780"/>
                <a:gd name="connsiteY3" fmla="*/ 0 h 1386673"/>
              </a:gdLst>
              <a:ahLst/>
              <a:cxnLst>
                <a:cxn ang="0">
                  <a:pos x="connsiteX0" y="connsiteY0"/>
                </a:cxn>
                <a:cxn ang="0">
                  <a:pos x="connsiteX1" y="connsiteY1"/>
                </a:cxn>
                <a:cxn ang="0">
                  <a:pos x="connsiteX2" y="connsiteY2"/>
                </a:cxn>
                <a:cxn ang="0">
                  <a:pos x="connsiteX3" y="connsiteY3"/>
                </a:cxn>
              </a:cxnLst>
              <a:rect l="l" t="t" r="r" b="b"/>
              <a:pathLst>
                <a:path w="2863780" h="1386673">
                  <a:moveTo>
                    <a:pt x="0" y="1386673"/>
                  </a:moveTo>
                  <a:cubicBezTo>
                    <a:pt x="150725" y="1174820"/>
                    <a:pt x="301450" y="962968"/>
                    <a:pt x="532562" y="783772"/>
                  </a:cubicBezTo>
                  <a:cubicBezTo>
                    <a:pt x="763674" y="604576"/>
                    <a:pt x="998136" y="442128"/>
                    <a:pt x="1386672" y="311499"/>
                  </a:cubicBezTo>
                  <a:cubicBezTo>
                    <a:pt x="1775208" y="180870"/>
                    <a:pt x="2319494" y="90435"/>
                    <a:pt x="2863780" y="0"/>
                  </a:cubicBezTo>
                </a:path>
              </a:pathLst>
            </a:custGeom>
            <a:noFill/>
            <a:ln w="28575">
              <a:solidFill>
                <a:schemeClr val="accent3"/>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vert="horz" wrap="none" lIns="121920" tIns="60960" rIns="121920" bIns="6096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75" name="Freeform 174">
              <a:extLst>
                <a:ext uri="{FF2B5EF4-FFF2-40B4-BE49-F238E27FC236}">
                  <a16:creationId xmlns:a16="http://schemas.microsoft.com/office/drawing/2014/main" id="{44687E4E-DEA2-DB4E-9290-8803E22755AD}"/>
                </a:ext>
              </a:extLst>
            </p:cNvPr>
            <p:cNvSpPr/>
            <p:nvPr/>
          </p:nvSpPr>
          <p:spPr>
            <a:xfrm>
              <a:off x="7227981" y="2937545"/>
              <a:ext cx="1270505" cy="588409"/>
            </a:xfrm>
            <a:custGeom>
              <a:avLst/>
              <a:gdLst>
                <a:gd name="connsiteX0" fmla="*/ 0 w 2813538"/>
                <a:gd name="connsiteY0" fmla="*/ 834013 h 834013"/>
                <a:gd name="connsiteX1" fmla="*/ 542610 w 2813538"/>
                <a:gd name="connsiteY1" fmla="*/ 351692 h 834013"/>
                <a:gd name="connsiteX2" fmla="*/ 1115367 w 2813538"/>
                <a:gd name="connsiteY2" fmla="*/ 140677 h 834013"/>
                <a:gd name="connsiteX3" fmla="*/ 2813538 w 2813538"/>
                <a:gd name="connsiteY3" fmla="*/ 0 h 834013"/>
              </a:gdLst>
              <a:ahLst/>
              <a:cxnLst>
                <a:cxn ang="0">
                  <a:pos x="connsiteX0" y="connsiteY0"/>
                </a:cxn>
                <a:cxn ang="0">
                  <a:pos x="connsiteX1" y="connsiteY1"/>
                </a:cxn>
                <a:cxn ang="0">
                  <a:pos x="connsiteX2" y="connsiteY2"/>
                </a:cxn>
                <a:cxn ang="0">
                  <a:pos x="connsiteX3" y="connsiteY3"/>
                </a:cxn>
              </a:cxnLst>
              <a:rect l="l" t="t" r="r" b="b"/>
              <a:pathLst>
                <a:path w="2813538" h="834013">
                  <a:moveTo>
                    <a:pt x="0" y="834013"/>
                  </a:moveTo>
                  <a:cubicBezTo>
                    <a:pt x="178358" y="650630"/>
                    <a:pt x="356716" y="467248"/>
                    <a:pt x="542610" y="351692"/>
                  </a:cubicBezTo>
                  <a:cubicBezTo>
                    <a:pt x="728505" y="236136"/>
                    <a:pt x="736879" y="199292"/>
                    <a:pt x="1115367" y="140677"/>
                  </a:cubicBezTo>
                  <a:cubicBezTo>
                    <a:pt x="1493855" y="82062"/>
                    <a:pt x="2153696" y="41031"/>
                    <a:pt x="2813538" y="0"/>
                  </a:cubicBezTo>
                </a:path>
              </a:pathLst>
            </a:custGeom>
            <a:noFill/>
            <a:ln w="28575">
              <a:solidFill>
                <a:schemeClr val="accent4"/>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vert="horz" wrap="none" lIns="121920" tIns="60960" rIns="121920" bIns="6096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76" name="Freeform 175">
              <a:extLst>
                <a:ext uri="{FF2B5EF4-FFF2-40B4-BE49-F238E27FC236}">
                  <a16:creationId xmlns:a16="http://schemas.microsoft.com/office/drawing/2014/main" id="{87F201F5-DB4D-3D4A-B2FD-E6BE14E259B9}"/>
                </a:ext>
              </a:extLst>
            </p:cNvPr>
            <p:cNvSpPr/>
            <p:nvPr/>
          </p:nvSpPr>
          <p:spPr>
            <a:xfrm>
              <a:off x="7227981" y="3143133"/>
              <a:ext cx="1270505" cy="375731"/>
            </a:xfrm>
            <a:custGeom>
              <a:avLst/>
              <a:gdLst>
                <a:gd name="connsiteX0" fmla="*/ 0 w 2813538"/>
                <a:gd name="connsiteY0" fmla="*/ 532563 h 532563"/>
                <a:gd name="connsiteX1" fmla="*/ 502417 w 2813538"/>
                <a:gd name="connsiteY1" fmla="*/ 140677 h 532563"/>
                <a:gd name="connsiteX2" fmla="*/ 1346479 w 2813538"/>
                <a:gd name="connsiteY2" fmla="*/ 40194 h 532563"/>
                <a:gd name="connsiteX3" fmla="*/ 2813538 w 2813538"/>
                <a:gd name="connsiteY3" fmla="*/ 0 h 532563"/>
              </a:gdLst>
              <a:ahLst/>
              <a:cxnLst>
                <a:cxn ang="0">
                  <a:pos x="connsiteX0" y="connsiteY0"/>
                </a:cxn>
                <a:cxn ang="0">
                  <a:pos x="connsiteX1" y="connsiteY1"/>
                </a:cxn>
                <a:cxn ang="0">
                  <a:pos x="connsiteX2" y="connsiteY2"/>
                </a:cxn>
                <a:cxn ang="0">
                  <a:pos x="connsiteX3" y="connsiteY3"/>
                </a:cxn>
              </a:cxnLst>
              <a:rect l="l" t="t" r="r" b="b"/>
              <a:pathLst>
                <a:path w="2813538" h="532563">
                  <a:moveTo>
                    <a:pt x="0" y="532563"/>
                  </a:moveTo>
                  <a:cubicBezTo>
                    <a:pt x="139002" y="377650"/>
                    <a:pt x="278004" y="222738"/>
                    <a:pt x="502417" y="140677"/>
                  </a:cubicBezTo>
                  <a:cubicBezTo>
                    <a:pt x="726830" y="58616"/>
                    <a:pt x="961292" y="63640"/>
                    <a:pt x="1346479" y="40194"/>
                  </a:cubicBezTo>
                  <a:cubicBezTo>
                    <a:pt x="1731666" y="16748"/>
                    <a:pt x="2272602" y="8374"/>
                    <a:pt x="2813538" y="0"/>
                  </a:cubicBezTo>
                </a:path>
              </a:pathLst>
            </a:custGeom>
            <a:noFill/>
            <a:ln w="28575">
              <a:solidFill>
                <a:schemeClr val="accent5"/>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vert="horz" wrap="none" lIns="121920" tIns="60960" rIns="121920" bIns="6096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grpSp>
      <p:sp>
        <p:nvSpPr>
          <p:cNvPr id="177" name="TextBox 176">
            <a:extLst>
              <a:ext uri="{FF2B5EF4-FFF2-40B4-BE49-F238E27FC236}">
                <a16:creationId xmlns:a16="http://schemas.microsoft.com/office/drawing/2014/main" id="{41370C85-1752-CF4F-B8AF-C4604FA19271}"/>
              </a:ext>
            </a:extLst>
          </p:cNvPr>
          <p:cNvSpPr txBox="1"/>
          <p:nvPr/>
        </p:nvSpPr>
        <p:spPr>
          <a:xfrm rot="19927945">
            <a:off x="10006556" y="3818546"/>
            <a:ext cx="1126270" cy="369332"/>
          </a:xfrm>
          <a:prstGeom prst="rect">
            <a:avLst/>
          </a:prstGeom>
          <a:noFill/>
        </p:spPr>
        <p:txBody>
          <a:bodyPr vert="horz" wrap="none" lIns="121920" tIns="60960" rIns="121920" bIns="6096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3D600"/>
                </a:solidFill>
                <a:effectLst/>
                <a:uLnTx/>
                <a:uFillTx/>
                <a:latin typeface="Intel Clear"/>
                <a:ea typeface="+mn-ea"/>
                <a:cs typeface="+mn-cs"/>
              </a:rPr>
              <a:t>Large NN</a:t>
            </a:r>
          </a:p>
        </p:txBody>
      </p:sp>
      <p:sp>
        <p:nvSpPr>
          <p:cNvPr id="178" name="TextBox 177">
            <a:extLst>
              <a:ext uri="{FF2B5EF4-FFF2-40B4-BE49-F238E27FC236}">
                <a16:creationId xmlns:a16="http://schemas.microsoft.com/office/drawing/2014/main" id="{B96ECC90-AFF1-8B48-A786-8D97CC27C1D6}"/>
              </a:ext>
            </a:extLst>
          </p:cNvPr>
          <p:cNvSpPr txBox="1"/>
          <p:nvPr/>
        </p:nvSpPr>
        <p:spPr>
          <a:xfrm rot="20772591">
            <a:off x="9986664" y="4106918"/>
            <a:ext cx="1373133" cy="369332"/>
          </a:xfrm>
          <a:prstGeom prst="rect">
            <a:avLst/>
          </a:prstGeom>
          <a:noFill/>
        </p:spPr>
        <p:txBody>
          <a:bodyPr vert="horz" wrap="none" lIns="121920" tIns="60960" rIns="121920" bIns="6096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3D54E"/>
                </a:solidFill>
                <a:effectLst/>
                <a:uLnTx/>
                <a:uFillTx/>
                <a:latin typeface="Intel Clear"/>
                <a:ea typeface="+mn-ea"/>
                <a:cs typeface="+mn-cs"/>
              </a:rPr>
              <a:t>Medium NN</a:t>
            </a:r>
          </a:p>
        </p:txBody>
      </p:sp>
      <p:sp>
        <p:nvSpPr>
          <p:cNvPr id="179" name="TextBox 178">
            <a:extLst>
              <a:ext uri="{FF2B5EF4-FFF2-40B4-BE49-F238E27FC236}">
                <a16:creationId xmlns:a16="http://schemas.microsoft.com/office/drawing/2014/main" id="{8EB87AD7-72B8-C24A-9A6B-63C58036E31F}"/>
              </a:ext>
            </a:extLst>
          </p:cNvPr>
          <p:cNvSpPr txBox="1"/>
          <p:nvPr/>
        </p:nvSpPr>
        <p:spPr>
          <a:xfrm rot="21241821">
            <a:off x="10116511" y="4413012"/>
            <a:ext cx="1140697" cy="369332"/>
          </a:xfrm>
          <a:prstGeom prst="rect">
            <a:avLst/>
          </a:prstGeom>
          <a:noFill/>
        </p:spPr>
        <p:txBody>
          <a:bodyPr vert="horz" wrap="none" lIns="121920" tIns="60960" rIns="121920" bIns="6096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A300"/>
                </a:solidFill>
                <a:effectLst/>
                <a:uLnTx/>
                <a:uFillTx/>
                <a:latin typeface="Intel Clear"/>
                <a:ea typeface="+mn-ea"/>
                <a:cs typeface="+mn-cs"/>
              </a:rPr>
              <a:t>Small NN</a:t>
            </a:r>
          </a:p>
        </p:txBody>
      </p:sp>
      <p:sp>
        <p:nvSpPr>
          <p:cNvPr id="180" name="TextBox 179">
            <a:extLst>
              <a:ext uri="{FF2B5EF4-FFF2-40B4-BE49-F238E27FC236}">
                <a16:creationId xmlns:a16="http://schemas.microsoft.com/office/drawing/2014/main" id="{3A166EA9-20DE-3240-A92E-97B020F68F98}"/>
              </a:ext>
            </a:extLst>
          </p:cNvPr>
          <p:cNvSpPr txBox="1"/>
          <p:nvPr/>
        </p:nvSpPr>
        <p:spPr>
          <a:xfrm rot="21480000">
            <a:off x="9707710" y="4942242"/>
            <a:ext cx="1955022" cy="369332"/>
          </a:xfrm>
          <a:prstGeom prst="rect">
            <a:avLst/>
          </a:prstGeom>
          <a:noFill/>
        </p:spPr>
        <p:txBody>
          <a:bodyPr vert="horz" wrap="none" lIns="121920" tIns="60960" rIns="121920" bIns="6096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C4C02"/>
                </a:solidFill>
                <a:effectLst/>
                <a:uLnTx/>
                <a:uFillTx/>
                <a:latin typeface="Intel Clear"/>
                <a:ea typeface="+mn-ea"/>
                <a:cs typeface="+mn-cs"/>
              </a:rPr>
              <a:t>Traditional Model</a:t>
            </a:r>
          </a:p>
        </p:txBody>
      </p:sp>
      <p:sp>
        <p:nvSpPr>
          <p:cNvPr id="169" name="Freeform 168">
            <a:extLst>
              <a:ext uri="{FF2B5EF4-FFF2-40B4-BE49-F238E27FC236}">
                <a16:creationId xmlns:a16="http://schemas.microsoft.com/office/drawing/2014/main" id="{03996C9A-9104-B44E-A4FA-C10243A81C30}"/>
              </a:ext>
            </a:extLst>
          </p:cNvPr>
          <p:cNvSpPr/>
          <p:nvPr/>
        </p:nvSpPr>
        <p:spPr>
          <a:xfrm>
            <a:off x="9364299" y="3642243"/>
            <a:ext cx="0" cy="1789375"/>
          </a:xfrm>
          <a:custGeom>
            <a:avLst/>
            <a:gdLst>
              <a:gd name="connsiteX0" fmla="*/ 0 w 0"/>
              <a:gd name="connsiteY0" fmla="*/ 0 h 1587398"/>
              <a:gd name="connsiteX1" fmla="*/ 0 w 0"/>
              <a:gd name="connsiteY1" fmla="*/ 1587398 h 1587398"/>
            </a:gdLst>
            <a:ahLst/>
            <a:cxnLst>
              <a:cxn ang="0">
                <a:pos x="connsiteX0" y="connsiteY0"/>
              </a:cxn>
              <a:cxn ang="0">
                <a:pos x="connsiteX1" y="connsiteY1"/>
              </a:cxn>
            </a:cxnLst>
            <a:rect l="l" t="t" r="r" b="b"/>
            <a:pathLst>
              <a:path h="1587398">
                <a:moveTo>
                  <a:pt x="0" y="0"/>
                </a:moveTo>
                <a:lnTo>
                  <a:pt x="0" y="1587398"/>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sp>
        <p:nvSpPr>
          <p:cNvPr id="170" name="Freeform 169">
            <a:extLst>
              <a:ext uri="{FF2B5EF4-FFF2-40B4-BE49-F238E27FC236}">
                <a16:creationId xmlns:a16="http://schemas.microsoft.com/office/drawing/2014/main" id="{0491E814-8A5D-5140-BAEA-2FF7722B54EE}"/>
              </a:ext>
            </a:extLst>
          </p:cNvPr>
          <p:cNvSpPr/>
          <p:nvPr/>
        </p:nvSpPr>
        <p:spPr>
          <a:xfrm>
            <a:off x="9359023" y="3289761"/>
            <a:ext cx="2080032" cy="2141859"/>
          </a:xfrm>
          <a:custGeom>
            <a:avLst/>
            <a:gdLst>
              <a:gd name="connsiteX0" fmla="*/ 0 w 2282342"/>
              <a:gd name="connsiteY0" fmla="*/ 0 h 1572768"/>
              <a:gd name="connsiteX1" fmla="*/ 0 w 2282342"/>
              <a:gd name="connsiteY1" fmla="*/ 1572768 h 1572768"/>
              <a:gd name="connsiteX2" fmla="*/ 2282342 w 2282342"/>
              <a:gd name="connsiteY2" fmla="*/ 1572768 h 1572768"/>
            </a:gdLst>
            <a:ahLst/>
            <a:cxnLst>
              <a:cxn ang="0">
                <a:pos x="connsiteX0" y="connsiteY0"/>
              </a:cxn>
              <a:cxn ang="0">
                <a:pos x="connsiteX1" y="connsiteY1"/>
              </a:cxn>
              <a:cxn ang="0">
                <a:pos x="connsiteX2" y="connsiteY2"/>
              </a:cxn>
            </a:cxnLst>
            <a:rect l="l" t="t" r="r" b="b"/>
            <a:pathLst>
              <a:path w="2282342" h="1572768">
                <a:moveTo>
                  <a:pt x="0" y="0"/>
                </a:moveTo>
                <a:lnTo>
                  <a:pt x="0" y="1572768"/>
                </a:lnTo>
                <a:lnTo>
                  <a:pt x="2282342" y="1572768"/>
                </a:lnTo>
              </a:path>
            </a:pathLst>
          </a:custGeom>
          <a:ln>
            <a:solidFill>
              <a:schemeClr val="accent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733" b="0" i="0" u="none" strike="noStrike" kern="1200" cap="none" spc="0" normalizeH="0" baseline="0" noProof="0" dirty="0">
              <a:ln>
                <a:noFill/>
              </a:ln>
              <a:solidFill>
                <a:prstClr val="white"/>
              </a:solidFill>
              <a:effectLst/>
              <a:uLnTx/>
              <a:uFillTx/>
              <a:latin typeface="Intel Clear"/>
              <a:ea typeface="+mn-ea"/>
              <a:cs typeface="+mn-cs"/>
            </a:endParaRPr>
          </a:p>
        </p:txBody>
      </p:sp>
      <p:cxnSp>
        <p:nvCxnSpPr>
          <p:cNvPr id="181" name="Straight Arrow Connector 180">
            <a:extLst>
              <a:ext uri="{FF2B5EF4-FFF2-40B4-BE49-F238E27FC236}">
                <a16:creationId xmlns:a16="http://schemas.microsoft.com/office/drawing/2014/main" id="{56ACB00B-DEAF-334E-B5C1-2304A4A9D009}"/>
              </a:ext>
            </a:extLst>
          </p:cNvPr>
          <p:cNvCxnSpPr>
            <a:cxnSpLocks/>
            <a:stCxn id="154" idx="3"/>
          </p:cNvCxnSpPr>
          <p:nvPr/>
        </p:nvCxnSpPr>
        <p:spPr>
          <a:xfrm flipV="1">
            <a:off x="6958848" y="2696959"/>
            <a:ext cx="187085" cy="2245"/>
          </a:xfrm>
          <a:prstGeom prst="straightConnector1">
            <a:avLst/>
          </a:prstGeom>
          <a:ln>
            <a:solidFill>
              <a:schemeClr val="tx2">
                <a:lumMod val="40000"/>
                <a:lumOff val="6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2" name="Freeform 36">
            <a:extLst>
              <a:ext uri="{FF2B5EF4-FFF2-40B4-BE49-F238E27FC236}">
                <a16:creationId xmlns:a16="http://schemas.microsoft.com/office/drawing/2014/main" id="{580F14A5-47D1-0F4F-A662-944DB9E28F8A}"/>
              </a:ext>
            </a:extLst>
          </p:cNvPr>
          <p:cNvSpPr>
            <a:spLocks noEditPoints="1"/>
          </p:cNvSpPr>
          <p:nvPr/>
        </p:nvSpPr>
        <p:spPr bwMode="auto">
          <a:xfrm>
            <a:off x="9046630" y="1329761"/>
            <a:ext cx="571615" cy="689064"/>
          </a:xfrm>
          <a:custGeom>
            <a:avLst/>
            <a:gdLst>
              <a:gd name="T0" fmla="*/ 18 w 344"/>
              <a:gd name="T1" fmla="*/ 165 h 419"/>
              <a:gd name="T2" fmla="*/ 47 w 344"/>
              <a:gd name="T3" fmla="*/ 190 h 419"/>
              <a:gd name="T4" fmla="*/ 28 w 344"/>
              <a:gd name="T5" fmla="*/ 108 h 419"/>
              <a:gd name="T6" fmla="*/ 66 w 344"/>
              <a:gd name="T7" fmla="*/ 101 h 419"/>
              <a:gd name="T8" fmla="*/ 28 w 344"/>
              <a:gd name="T9" fmla="*/ 108 h 419"/>
              <a:gd name="T10" fmla="*/ 103 w 344"/>
              <a:gd name="T11" fmla="*/ 33 h 419"/>
              <a:gd name="T12" fmla="*/ 96 w 344"/>
              <a:gd name="T13" fmla="*/ 71 h 419"/>
              <a:gd name="T14" fmla="*/ 327 w 344"/>
              <a:gd name="T15" fmla="*/ 165 h 419"/>
              <a:gd name="T16" fmla="*/ 297 w 344"/>
              <a:gd name="T17" fmla="*/ 190 h 419"/>
              <a:gd name="T18" fmla="*/ 327 w 344"/>
              <a:gd name="T19" fmla="*/ 165 h 419"/>
              <a:gd name="T20" fmla="*/ 317 w 344"/>
              <a:gd name="T21" fmla="*/ 108 h 419"/>
              <a:gd name="T22" fmla="*/ 279 w 344"/>
              <a:gd name="T23" fmla="*/ 101 h 419"/>
              <a:gd name="T24" fmla="*/ 241 w 344"/>
              <a:gd name="T25" fmla="*/ 33 h 419"/>
              <a:gd name="T26" fmla="*/ 248 w 344"/>
              <a:gd name="T27" fmla="*/ 71 h 419"/>
              <a:gd name="T28" fmla="*/ 241 w 344"/>
              <a:gd name="T29" fmla="*/ 33 h 419"/>
              <a:gd name="T30" fmla="*/ 185 w 344"/>
              <a:gd name="T31" fmla="*/ 18 h 419"/>
              <a:gd name="T32" fmla="*/ 160 w 344"/>
              <a:gd name="T33" fmla="*/ 47 h 419"/>
              <a:gd name="T34" fmla="*/ 128 w 344"/>
              <a:gd name="T35" fmla="*/ 293 h 419"/>
              <a:gd name="T36" fmla="*/ 77 w 344"/>
              <a:gd name="T37" fmla="*/ 176 h 419"/>
              <a:gd name="T38" fmla="*/ 189 w 344"/>
              <a:gd name="T39" fmla="*/ 77 h 419"/>
              <a:gd name="T40" fmla="*/ 240 w 344"/>
              <a:gd name="T41" fmla="*/ 255 h 419"/>
              <a:gd name="T42" fmla="*/ 216 w 344"/>
              <a:gd name="T43" fmla="*/ 294 h 419"/>
              <a:gd name="T44" fmla="*/ 129 w 344"/>
              <a:gd name="T45" fmla="*/ 294 h 419"/>
              <a:gd name="T46" fmla="*/ 128 w 344"/>
              <a:gd name="T47" fmla="*/ 293 h 419"/>
              <a:gd name="T48" fmla="*/ 148 w 344"/>
              <a:gd name="T49" fmla="*/ 396 h 419"/>
              <a:gd name="T50" fmla="*/ 149 w 344"/>
              <a:gd name="T51" fmla="*/ 390 h 419"/>
              <a:gd name="T52" fmla="*/ 199 w 344"/>
              <a:gd name="T53" fmla="*/ 390 h 419"/>
              <a:gd name="T54" fmla="*/ 221 w 344"/>
              <a:gd name="T55" fmla="*/ 301 h 419"/>
              <a:gd name="T56" fmla="*/ 123 w 344"/>
              <a:gd name="T57" fmla="*/ 367 h 419"/>
              <a:gd name="T58" fmla="*/ 125 w 344"/>
              <a:gd name="T59" fmla="*/ 301 h 419"/>
              <a:gd name="T60" fmla="*/ 221 w 344"/>
              <a:gd name="T61" fmla="*/ 301 h 419"/>
              <a:gd name="T62" fmla="*/ 221 w 344"/>
              <a:gd name="T63" fmla="*/ 240 h 419"/>
              <a:gd name="T64" fmla="*/ 185 w 344"/>
              <a:gd name="T65" fmla="*/ 100 h 419"/>
              <a:gd name="T66" fmla="*/ 100 w 344"/>
              <a:gd name="T67" fmla="*/ 176 h 419"/>
              <a:gd name="T68" fmla="*/ 146 w 344"/>
              <a:gd name="T69" fmla="*/ 272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419">
                <a:moveTo>
                  <a:pt x="18" y="190"/>
                </a:moveTo>
                <a:cubicBezTo>
                  <a:pt x="0" y="190"/>
                  <a:pt x="0" y="165"/>
                  <a:pt x="18" y="165"/>
                </a:cubicBezTo>
                <a:cubicBezTo>
                  <a:pt x="47" y="165"/>
                  <a:pt x="47" y="165"/>
                  <a:pt x="47" y="165"/>
                </a:cubicBezTo>
                <a:cubicBezTo>
                  <a:pt x="65" y="165"/>
                  <a:pt x="65" y="190"/>
                  <a:pt x="47" y="190"/>
                </a:cubicBezTo>
                <a:cubicBezTo>
                  <a:pt x="18" y="190"/>
                  <a:pt x="18" y="190"/>
                  <a:pt x="18" y="190"/>
                </a:cubicBezTo>
                <a:close/>
                <a:moveTo>
                  <a:pt x="28" y="108"/>
                </a:moveTo>
                <a:cubicBezTo>
                  <a:pt x="13" y="100"/>
                  <a:pt x="25" y="78"/>
                  <a:pt x="40" y="87"/>
                </a:cubicBezTo>
                <a:cubicBezTo>
                  <a:pt x="66" y="101"/>
                  <a:pt x="66" y="101"/>
                  <a:pt x="66" y="101"/>
                </a:cubicBezTo>
                <a:cubicBezTo>
                  <a:pt x="81" y="110"/>
                  <a:pt x="68" y="132"/>
                  <a:pt x="53" y="123"/>
                </a:cubicBezTo>
                <a:cubicBezTo>
                  <a:pt x="28" y="108"/>
                  <a:pt x="28" y="108"/>
                  <a:pt x="28" y="108"/>
                </a:cubicBezTo>
                <a:close/>
                <a:moveTo>
                  <a:pt x="82" y="45"/>
                </a:moveTo>
                <a:cubicBezTo>
                  <a:pt x="73" y="30"/>
                  <a:pt x="94" y="18"/>
                  <a:pt x="103" y="33"/>
                </a:cubicBezTo>
                <a:cubicBezTo>
                  <a:pt x="118" y="58"/>
                  <a:pt x="118" y="58"/>
                  <a:pt x="118" y="58"/>
                </a:cubicBezTo>
                <a:cubicBezTo>
                  <a:pt x="127" y="73"/>
                  <a:pt x="105" y="86"/>
                  <a:pt x="96" y="71"/>
                </a:cubicBezTo>
                <a:cubicBezTo>
                  <a:pt x="82" y="45"/>
                  <a:pt x="82" y="45"/>
                  <a:pt x="82" y="45"/>
                </a:cubicBezTo>
                <a:close/>
                <a:moveTo>
                  <a:pt x="327" y="165"/>
                </a:moveTo>
                <a:cubicBezTo>
                  <a:pt x="344" y="165"/>
                  <a:pt x="344" y="190"/>
                  <a:pt x="327" y="190"/>
                </a:cubicBezTo>
                <a:cubicBezTo>
                  <a:pt x="297" y="190"/>
                  <a:pt x="297" y="190"/>
                  <a:pt x="297" y="190"/>
                </a:cubicBezTo>
                <a:cubicBezTo>
                  <a:pt x="280" y="190"/>
                  <a:pt x="280" y="165"/>
                  <a:pt x="297" y="165"/>
                </a:cubicBezTo>
                <a:cubicBezTo>
                  <a:pt x="327" y="165"/>
                  <a:pt x="327" y="165"/>
                  <a:pt x="327" y="165"/>
                </a:cubicBezTo>
                <a:close/>
                <a:moveTo>
                  <a:pt x="304" y="87"/>
                </a:moveTo>
                <a:cubicBezTo>
                  <a:pt x="320" y="78"/>
                  <a:pt x="332" y="100"/>
                  <a:pt x="317" y="108"/>
                </a:cubicBezTo>
                <a:cubicBezTo>
                  <a:pt x="291" y="123"/>
                  <a:pt x="291" y="123"/>
                  <a:pt x="291" y="123"/>
                </a:cubicBezTo>
                <a:cubicBezTo>
                  <a:pt x="276" y="132"/>
                  <a:pt x="264" y="110"/>
                  <a:pt x="279" y="101"/>
                </a:cubicBezTo>
                <a:cubicBezTo>
                  <a:pt x="304" y="87"/>
                  <a:pt x="304" y="87"/>
                  <a:pt x="304" y="87"/>
                </a:cubicBezTo>
                <a:close/>
                <a:moveTo>
                  <a:pt x="241" y="33"/>
                </a:moveTo>
                <a:cubicBezTo>
                  <a:pt x="250" y="18"/>
                  <a:pt x="272" y="30"/>
                  <a:pt x="263" y="45"/>
                </a:cubicBezTo>
                <a:cubicBezTo>
                  <a:pt x="248" y="71"/>
                  <a:pt x="248" y="71"/>
                  <a:pt x="248" y="71"/>
                </a:cubicBezTo>
                <a:cubicBezTo>
                  <a:pt x="240" y="86"/>
                  <a:pt x="218" y="73"/>
                  <a:pt x="227" y="58"/>
                </a:cubicBezTo>
                <a:cubicBezTo>
                  <a:pt x="241" y="33"/>
                  <a:pt x="241" y="33"/>
                  <a:pt x="241" y="33"/>
                </a:cubicBezTo>
                <a:close/>
                <a:moveTo>
                  <a:pt x="160" y="18"/>
                </a:moveTo>
                <a:cubicBezTo>
                  <a:pt x="160" y="0"/>
                  <a:pt x="185" y="0"/>
                  <a:pt x="185" y="18"/>
                </a:cubicBezTo>
                <a:cubicBezTo>
                  <a:pt x="185" y="47"/>
                  <a:pt x="185" y="47"/>
                  <a:pt x="185" y="47"/>
                </a:cubicBezTo>
                <a:cubicBezTo>
                  <a:pt x="185" y="64"/>
                  <a:pt x="160" y="64"/>
                  <a:pt x="160" y="47"/>
                </a:cubicBezTo>
                <a:cubicBezTo>
                  <a:pt x="160" y="18"/>
                  <a:pt x="160" y="18"/>
                  <a:pt x="160" y="18"/>
                </a:cubicBezTo>
                <a:close/>
                <a:moveTo>
                  <a:pt x="128" y="293"/>
                </a:moveTo>
                <a:cubicBezTo>
                  <a:pt x="123" y="276"/>
                  <a:pt x="116" y="268"/>
                  <a:pt x="105" y="255"/>
                </a:cubicBezTo>
                <a:cubicBezTo>
                  <a:pt x="87" y="232"/>
                  <a:pt x="77" y="205"/>
                  <a:pt x="77" y="176"/>
                </a:cubicBezTo>
                <a:cubicBezTo>
                  <a:pt x="76" y="128"/>
                  <a:pt x="106" y="85"/>
                  <a:pt x="155" y="77"/>
                </a:cubicBezTo>
                <a:cubicBezTo>
                  <a:pt x="166" y="75"/>
                  <a:pt x="178" y="75"/>
                  <a:pt x="189" y="77"/>
                </a:cubicBezTo>
                <a:cubicBezTo>
                  <a:pt x="238" y="85"/>
                  <a:pt x="268" y="128"/>
                  <a:pt x="268" y="176"/>
                </a:cubicBezTo>
                <a:cubicBezTo>
                  <a:pt x="268" y="205"/>
                  <a:pt x="257" y="232"/>
                  <a:pt x="240" y="255"/>
                </a:cubicBezTo>
                <a:cubicBezTo>
                  <a:pt x="229" y="268"/>
                  <a:pt x="222" y="276"/>
                  <a:pt x="217" y="293"/>
                </a:cubicBezTo>
                <a:cubicBezTo>
                  <a:pt x="216" y="294"/>
                  <a:pt x="216" y="294"/>
                  <a:pt x="216" y="294"/>
                </a:cubicBezTo>
                <a:cubicBezTo>
                  <a:pt x="215" y="294"/>
                  <a:pt x="215" y="294"/>
                  <a:pt x="215" y="294"/>
                </a:cubicBezTo>
                <a:cubicBezTo>
                  <a:pt x="187" y="298"/>
                  <a:pt x="158" y="298"/>
                  <a:pt x="129" y="294"/>
                </a:cubicBezTo>
                <a:cubicBezTo>
                  <a:pt x="128" y="294"/>
                  <a:pt x="128" y="294"/>
                  <a:pt x="128" y="294"/>
                </a:cubicBezTo>
                <a:cubicBezTo>
                  <a:pt x="128" y="293"/>
                  <a:pt x="128" y="293"/>
                  <a:pt x="128" y="293"/>
                </a:cubicBezTo>
                <a:close/>
                <a:moveTo>
                  <a:pt x="197" y="396"/>
                </a:moveTo>
                <a:cubicBezTo>
                  <a:pt x="187" y="419"/>
                  <a:pt x="158" y="419"/>
                  <a:pt x="148" y="396"/>
                </a:cubicBezTo>
                <a:cubicBezTo>
                  <a:pt x="145" y="390"/>
                  <a:pt x="145" y="390"/>
                  <a:pt x="145" y="390"/>
                </a:cubicBezTo>
                <a:cubicBezTo>
                  <a:pt x="149" y="390"/>
                  <a:pt x="149" y="390"/>
                  <a:pt x="149" y="390"/>
                </a:cubicBezTo>
                <a:cubicBezTo>
                  <a:pt x="165" y="393"/>
                  <a:pt x="179" y="393"/>
                  <a:pt x="196" y="390"/>
                </a:cubicBezTo>
                <a:cubicBezTo>
                  <a:pt x="199" y="390"/>
                  <a:pt x="199" y="390"/>
                  <a:pt x="199" y="390"/>
                </a:cubicBezTo>
                <a:cubicBezTo>
                  <a:pt x="197" y="396"/>
                  <a:pt x="197" y="396"/>
                  <a:pt x="197" y="396"/>
                </a:cubicBezTo>
                <a:close/>
                <a:moveTo>
                  <a:pt x="221" y="301"/>
                </a:moveTo>
                <a:cubicBezTo>
                  <a:pt x="221" y="367"/>
                  <a:pt x="221" y="367"/>
                  <a:pt x="221" y="367"/>
                </a:cubicBezTo>
                <a:cubicBezTo>
                  <a:pt x="221" y="392"/>
                  <a:pt x="123" y="393"/>
                  <a:pt x="123" y="367"/>
                </a:cubicBezTo>
                <a:cubicBezTo>
                  <a:pt x="123" y="301"/>
                  <a:pt x="123" y="301"/>
                  <a:pt x="123" y="301"/>
                </a:cubicBezTo>
                <a:cubicBezTo>
                  <a:pt x="125" y="301"/>
                  <a:pt x="125" y="301"/>
                  <a:pt x="125" y="301"/>
                </a:cubicBezTo>
                <a:cubicBezTo>
                  <a:pt x="157" y="307"/>
                  <a:pt x="187" y="307"/>
                  <a:pt x="219" y="301"/>
                </a:cubicBezTo>
                <a:cubicBezTo>
                  <a:pt x="221" y="301"/>
                  <a:pt x="221" y="301"/>
                  <a:pt x="221" y="301"/>
                </a:cubicBezTo>
                <a:close/>
                <a:moveTo>
                  <a:pt x="199" y="272"/>
                </a:moveTo>
                <a:cubicBezTo>
                  <a:pt x="205" y="259"/>
                  <a:pt x="213" y="250"/>
                  <a:pt x="221" y="240"/>
                </a:cubicBezTo>
                <a:cubicBezTo>
                  <a:pt x="235" y="222"/>
                  <a:pt x="244" y="200"/>
                  <a:pt x="244" y="176"/>
                </a:cubicBezTo>
                <a:cubicBezTo>
                  <a:pt x="244" y="140"/>
                  <a:pt x="223" y="107"/>
                  <a:pt x="185" y="100"/>
                </a:cubicBezTo>
                <a:cubicBezTo>
                  <a:pt x="177" y="99"/>
                  <a:pt x="168" y="99"/>
                  <a:pt x="159" y="100"/>
                </a:cubicBezTo>
                <a:cubicBezTo>
                  <a:pt x="122" y="107"/>
                  <a:pt x="100" y="140"/>
                  <a:pt x="100" y="176"/>
                </a:cubicBezTo>
                <a:cubicBezTo>
                  <a:pt x="101" y="200"/>
                  <a:pt x="109" y="222"/>
                  <a:pt x="124" y="240"/>
                </a:cubicBezTo>
                <a:cubicBezTo>
                  <a:pt x="132" y="250"/>
                  <a:pt x="140" y="259"/>
                  <a:pt x="146" y="272"/>
                </a:cubicBezTo>
                <a:cubicBezTo>
                  <a:pt x="163" y="273"/>
                  <a:pt x="181" y="273"/>
                  <a:pt x="199" y="272"/>
                </a:cubicBezTo>
                <a:close/>
              </a:path>
            </a:pathLst>
          </a:custGeom>
          <a:solidFill>
            <a:schemeClr val="accent1"/>
          </a:solidFill>
          <a:ln>
            <a:noFill/>
          </a:ln>
        </p:spPr>
        <p:txBody>
          <a:bodyPr vert="horz" wrap="square" lIns="162517" tIns="81259" rIns="162517" bIns="8125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0071C5"/>
              </a:solidFill>
              <a:effectLst/>
              <a:uLnTx/>
              <a:uFillTx/>
              <a:latin typeface="Intel Clear"/>
              <a:ea typeface="+mn-ea"/>
              <a:cs typeface="+mn-cs"/>
            </a:endParaRPr>
          </a:p>
        </p:txBody>
      </p:sp>
      <p:sp>
        <p:nvSpPr>
          <p:cNvPr id="183" name="Rectangle 182">
            <a:extLst>
              <a:ext uri="{FF2B5EF4-FFF2-40B4-BE49-F238E27FC236}">
                <a16:creationId xmlns:a16="http://schemas.microsoft.com/office/drawing/2014/main" id="{BE529930-3E32-D648-8F23-3CF73E5D3A4B}"/>
              </a:ext>
            </a:extLst>
          </p:cNvPr>
          <p:cNvSpPr/>
          <p:nvPr/>
        </p:nvSpPr>
        <p:spPr>
          <a:xfrm>
            <a:off x="8978332" y="1309795"/>
            <a:ext cx="3233608" cy="666786"/>
          </a:xfrm>
          <a:prstGeom prst="rect">
            <a:avLst/>
          </a:prstGeom>
        </p:spPr>
        <p:txBody>
          <a:bodyPr wrap="square">
            <a:spAutoFit/>
          </a:bodyPr>
          <a:lstStyle/>
          <a:p>
            <a:pPr marL="0" marR="0" lvl="0" indent="0" algn="ctr" defTabSz="609022"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srgbClr val="0071C5"/>
                </a:solidFill>
                <a:effectLst>
                  <a:glow rad="127000">
                    <a:srgbClr val="0071C5">
                      <a:alpha val="2000"/>
                    </a:srgbClr>
                  </a:glow>
                </a:effectLst>
                <a:uLnTx/>
                <a:uFillTx/>
                <a:latin typeface="Intel Clear Pro"/>
                <a:ea typeface="Calibri" panose="020F0502020204030204" pitchFamily="34" charset="0"/>
                <a:cs typeface="Times New Roman" panose="02020603050405020304" pitchFamily="18" charset="0"/>
              </a:rPr>
              <a:t>Did you know?</a:t>
            </a:r>
          </a:p>
        </p:txBody>
      </p:sp>
      <p:sp>
        <p:nvSpPr>
          <p:cNvPr id="184" name="Rectangle 183">
            <a:extLst>
              <a:ext uri="{FF2B5EF4-FFF2-40B4-BE49-F238E27FC236}">
                <a16:creationId xmlns:a16="http://schemas.microsoft.com/office/drawing/2014/main" id="{2E42C6F2-106E-CE4C-88CE-33CA761E23AC}"/>
              </a:ext>
            </a:extLst>
          </p:cNvPr>
          <p:cNvSpPr/>
          <p:nvPr/>
        </p:nvSpPr>
        <p:spPr>
          <a:xfrm>
            <a:off x="8768692" y="2049485"/>
            <a:ext cx="3191537" cy="1425711"/>
          </a:xfrm>
          <a:prstGeom prst="rect">
            <a:avLst/>
          </a:prstGeom>
        </p:spPr>
        <p:txBody>
          <a:bodyPr wrap="square">
            <a:spAutoFit/>
          </a:bodyPr>
          <a:lstStyle/>
          <a:p>
            <a:pPr marL="0" marR="0" lvl="0" indent="0" algn="ctr" defTabSz="609022" rtl="0" eaLnBrk="1" fontAlgn="auto" latinLnBrk="0" hangingPunct="1">
              <a:lnSpc>
                <a:spcPct val="100000"/>
              </a:lnSpc>
              <a:spcBef>
                <a:spcPts val="0"/>
              </a:spcBef>
              <a:spcAft>
                <a:spcPts val="0"/>
              </a:spcAft>
              <a:buClrTx/>
              <a:buSzTx/>
              <a:buFontTx/>
              <a:buNone/>
              <a:tabLst/>
              <a:defRPr/>
            </a:pPr>
            <a:r>
              <a:rPr kumimoji="0" lang="en-US" sz="1733" b="0" i="1" u="none" strike="noStrike" kern="1200" cap="none" spc="0" normalizeH="0" baseline="0" noProof="0" dirty="0">
                <a:ln>
                  <a:noFill/>
                </a:ln>
                <a:solidFill>
                  <a:srgbClr val="0071C5"/>
                </a:solidFill>
                <a:effectLst>
                  <a:glow rad="127000">
                    <a:srgbClr val="0071C5">
                      <a:alpha val="2000"/>
                    </a:srgbClr>
                  </a:glow>
                </a:effectLst>
                <a:uLnTx/>
                <a:uFillTx/>
                <a:latin typeface="Intel Clear"/>
                <a:ea typeface="Calibri" panose="020F0502020204030204" pitchFamily="34" charset="0"/>
                <a:cs typeface="Times New Roman" panose="02020603050405020304" pitchFamily="18" charset="0"/>
              </a:rPr>
              <a:t>Training requires a very large data set and deep neural network (i.e. many layers) to achieve the highest accuracy in most cases</a:t>
            </a:r>
          </a:p>
        </p:txBody>
      </p:sp>
    </p:spTree>
    <p:extLst>
      <p:ext uri="{BB962C8B-B14F-4D97-AF65-F5344CB8AC3E}">
        <p14:creationId xmlns:p14="http://schemas.microsoft.com/office/powerpoint/2010/main" val="220085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7"/>
          <p:cNvSpPr>
            <a:spLocks/>
          </p:cNvSpPr>
          <p:nvPr/>
        </p:nvSpPr>
        <p:spPr bwMode="auto">
          <a:xfrm>
            <a:off x="5810787" y="3614646"/>
            <a:ext cx="2265024" cy="1889375"/>
          </a:xfrm>
          <a:custGeom>
            <a:avLst/>
            <a:gdLst>
              <a:gd name="T0" fmla="*/ 1669 w 3258"/>
              <a:gd name="T1" fmla="*/ 0 h 2716"/>
              <a:gd name="T2" fmla="*/ 2468 w 3258"/>
              <a:gd name="T3" fmla="*/ 471 h 2716"/>
              <a:gd name="T4" fmla="*/ 3258 w 3258"/>
              <a:gd name="T5" fmla="*/ 7 h 2716"/>
              <a:gd name="T6" fmla="*/ 3244 w 3258"/>
              <a:gd name="T7" fmla="*/ 178 h 2716"/>
              <a:gd name="T8" fmla="*/ 3220 w 3258"/>
              <a:gd name="T9" fmla="*/ 346 h 2716"/>
              <a:gd name="T10" fmla="*/ 3187 w 3258"/>
              <a:gd name="T11" fmla="*/ 509 h 2716"/>
              <a:gd name="T12" fmla="*/ 3145 w 3258"/>
              <a:gd name="T13" fmla="*/ 670 h 2716"/>
              <a:gd name="T14" fmla="*/ 3093 w 3258"/>
              <a:gd name="T15" fmla="*/ 828 h 2716"/>
              <a:gd name="T16" fmla="*/ 3034 w 3258"/>
              <a:gd name="T17" fmla="*/ 980 h 2716"/>
              <a:gd name="T18" fmla="*/ 2965 w 3258"/>
              <a:gd name="T19" fmla="*/ 1129 h 2716"/>
              <a:gd name="T20" fmla="*/ 2889 w 3258"/>
              <a:gd name="T21" fmla="*/ 1272 h 2716"/>
              <a:gd name="T22" fmla="*/ 2804 w 3258"/>
              <a:gd name="T23" fmla="*/ 1411 h 2716"/>
              <a:gd name="T24" fmla="*/ 2712 w 3258"/>
              <a:gd name="T25" fmla="*/ 1544 h 2716"/>
              <a:gd name="T26" fmla="*/ 2614 w 3258"/>
              <a:gd name="T27" fmla="*/ 1672 h 2716"/>
              <a:gd name="T28" fmla="*/ 2508 w 3258"/>
              <a:gd name="T29" fmla="*/ 1793 h 2716"/>
              <a:gd name="T30" fmla="*/ 2396 w 3258"/>
              <a:gd name="T31" fmla="*/ 1909 h 2716"/>
              <a:gd name="T32" fmla="*/ 2276 w 3258"/>
              <a:gd name="T33" fmla="*/ 2018 h 2716"/>
              <a:gd name="T34" fmla="*/ 2152 w 3258"/>
              <a:gd name="T35" fmla="*/ 2121 h 2716"/>
              <a:gd name="T36" fmla="*/ 2022 w 3258"/>
              <a:gd name="T37" fmla="*/ 2217 h 2716"/>
              <a:gd name="T38" fmla="*/ 1885 w 3258"/>
              <a:gd name="T39" fmla="*/ 2304 h 2716"/>
              <a:gd name="T40" fmla="*/ 1743 w 3258"/>
              <a:gd name="T41" fmla="*/ 2385 h 2716"/>
              <a:gd name="T42" fmla="*/ 1598 w 3258"/>
              <a:gd name="T43" fmla="*/ 2458 h 2716"/>
              <a:gd name="T44" fmla="*/ 1447 w 3258"/>
              <a:gd name="T45" fmla="*/ 2522 h 2716"/>
              <a:gd name="T46" fmla="*/ 1291 w 3258"/>
              <a:gd name="T47" fmla="*/ 2578 h 2716"/>
              <a:gd name="T48" fmla="*/ 1134 w 3258"/>
              <a:gd name="T49" fmla="*/ 2624 h 2716"/>
              <a:gd name="T50" fmla="*/ 971 w 3258"/>
              <a:gd name="T51" fmla="*/ 2661 h 2716"/>
              <a:gd name="T52" fmla="*/ 805 w 3258"/>
              <a:gd name="T53" fmla="*/ 2690 h 2716"/>
              <a:gd name="T54" fmla="*/ 635 w 3258"/>
              <a:gd name="T55" fmla="*/ 2707 h 2716"/>
              <a:gd name="T56" fmla="*/ 464 w 3258"/>
              <a:gd name="T57" fmla="*/ 2716 h 2716"/>
              <a:gd name="T58" fmla="*/ 0 w 3258"/>
              <a:gd name="T59" fmla="*/ 1925 h 2716"/>
              <a:gd name="T60" fmla="*/ 466 w 3258"/>
              <a:gd name="T61" fmla="*/ 1130 h 2716"/>
              <a:gd name="T62" fmla="*/ 582 w 3258"/>
              <a:gd name="T63" fmla="*/ 1120 h 2716"/>
              <a:gd name="T64" fmla="*/ 694 w 3258"/>
              <a:gd name="T65" fmla="*/ 1099 h 2716"/>
              <a:gd name="T66" fmla="*/ 803 w 3258"/>
              <a:gd name="T67" fmla="*/ 1068 h 2716"/>
              <a:gd name="T68" fmla="*/ 909 w 3258"/>
              <a:gd name="T69" fmla="*/ 1028 h 2716"/>
              <a:gd name="T70" fmla="*/ 1009 w 3258"/>
              <a:gd name="T71" fmla="*/ 980 h 2716"/>
              <a:gd name="T72" fmla="*/ 1104 w 3258"/>
              <a:gd name="T73" fmla="*/ 923 h 2716"/>
              <a:gd name="T74" fmla="*/ 1194 w 3258"/>
              <a:gd name="T75" fmla="*/ 859 h 2716"/>
              <a:gd name="T76" fmla="*/ 1278 w 3258"/>
              <a:gd name="T77" fmla="*/ 786 h 2716"/>
              <a:gd name="T78" fmla="*/ 1354 w 3258"/>
              <a:gd name="T79" fmla="*/ 706 h 2716"/>
              <a:gd name="T80" fmla="*/ 1425 w 3258"/>
              <a:gd name="T81" fmla="*/ 622 h 2716"/>
              <a:gd name="T82" fmla="*/ 1487 w 3258"/>
              <a:gd name="T83" fmla="*/ 530 h 2716"/>
              <a:gd name="T84" fmla="*/ 1541 w 3258"/>
              <a:gd name="T85" fmla="*/ 433 h 2716"/>
              <a:gd name="T86" fmla="*/ 1587 w 3258"/>
              <a:gd name="T87" fmla="*/ 331 h 2716"/>
              <a:gd name="T88" fmla="*/ 1624 w 3258"/>
              <a:gd name="T89" fmla="*/ 225 h 2716"/>
              <a:gd name="T90" fmla="*/ 1651 w 3258"/>
              <a:gd name="T91" fmla="*/ 114 h 2716"/>
              <a:gd name="T92" fmla="*/ 1669 w 3258"/>
              <a:gd name="T93"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58" h="2716">
                <a:moveTo>
                  <a:pt x="1669" y="0"/>
                </a:moveTo>
                <a:lnTo>
                  <a:pt x="2468" y="471"/>
                </a:lnTo>
                <a:lnTo>
                  <a:pt x="3258" y="7"/>
                </a:lnTo>
                <a:lnTo>
                  <a:pt x="3244" y="178"/>
                </a:lnTo>
                <a:lnTo>
                  <a:pt x="3220" y="346"/>
                </a:lnTo>
                <a:lnTo>
                  <a:pt x="3187" y="509"/>
                </a:lnTo>
                <a:lnTo>
                  <a:pt x="3145" y="670"/>
                </a:lnTo>
                <a:lnTo>
                  <a:pt x="3093" y="828"/>
                </a:lnTo>
                <a:lnTo>
                  <a:pt x="3034" y="980"/>
                </a:lnTo>
                <a:lnTo>
                  <a:pt x="2965" y="1129"/>
                </a:lnTo>
                <a:lnTo>
                  <a:pt x="2889" y="1272"/>
                </a:lnTo>
                <a:lnTo>
                  <a:pt x="2804" y="1411"/>
                </a:lnTo>
                <a:lnTo>
                  <a:pt x="2712" y="1544"/>
                </a:lnTo>
                <a:lnTo>
                  <a:pt x="2614" y="1672"/>
                </a:lnTo>
                <a:lnTo>
                  <a:pt x="2508" y="1793"/>
                </a:lnTo>
                <a:lnTo>
                  <a:pt x="2396" y="1909"/>
                </a:lnTo>
                <a:lnTo>
                  <a:pt x="2276" y="2018"/>
                </a:lnTo>
                <a:lnTo>
                  <a:pt x="2152" y="2121"/>
                </a:lnTo>
                <a:lnTo>
                  <a:pt x="2022" y="2217"/>
                </a:lnTo>
                <a:lnTo>
                  <a:pt x="1885" y="2304"/>
                </a:lnTo>
                <a:lnTo>
                  <a:pt x="1743" y="2385"/>
                </a:lnTo>
                <a:lnTo>
                  <a:pt x="1598" y="2458"/>
                </a:lnTo>
                <a:lnTo>
                  <a:pt x="1447" y="2522"/>
                </a:lnTo>
                <a:lnTo>
                  <a:pt x="1291" y="2578"/>
                </a:lnTo>
                <a:lnTo>
                  <a:pt x="1134" y="2624"/>
                </a:lnTo>
                <a:lnTo>
                  <a:pt x="971" y="2661"/>
                </a:lnTo>
                <a:lnTo>
                  <a:pt x="805" y="2690"/>
                </a:lnTo>
                <a:lnTo>
                  <a:pt x="635" y="2707"/>
                </a:lnTo>
                <a:lnTo>
                  <a:pt x="464" y="2716"/>
                </a:lnTo>
                <a:lnTo>
                  <a:pt x="0" y="1925"/>
                </a:lnTo>
                <a:lnTo>
                  <a:pt x="466" y="1130"/>
                </a:lnTo>
                <a:lnTo>
                  <a:pt x="582" y="1120"/>
                </a:lnTo>
                <a:lnTo>
                  <a:pt x="694" y="1099"/>
                </a:lnTo>
                <a:lnTo>
                  <a:pt x="803" y="1068"/>
                </a:lnTo>
                <a:lnTo>
                  <a:pt x="909" y="1028"/>
                </a:lnTo>
                <a:lnTo>
                  <a:pt x="1009" y="980"/>
                </a:lnTo>
                <a:lnTo>
                  <a:pt x="1104" y="923"/>
                </a:lnTo>
                <a:lnTo>
                  <a:pt x="1194" y="859"/>
                </a:lnTo>
                <a:lnTo>
                  <a:pt x="1278" y="786"/>
                </a:lnTo>
                <a:lnTo>
                  <a:pt x="1354" y="706"/>
                </a:lnTo>
                <a:lnTo>
                  <a:pt x="1425" y="622"/>
                </a:lnTo>
                <a:lnTo>
                  <a:pt x="1487" y="530"/>
                </a:lnTo>
                <a:lnTo>
                  <a:pt x="1541" y="433"/>
                </a:lnTo>
                <a:lnTo>
                  <a:pt x="1587" y="331"/>
                </a:lnTo>
                <a:lnTo>
                  <a:pt x="1624" y="225"/>
                </a:lnTo>
                <a:lnTo>
                  <a:pt x="1651" y="114"/>
                </a:lnTo>
                <a:lnTo>
                  <a:pt x="1669" y="0"/>
                </a:lnTo>
                <a:close/>
              </a:path>
            </a:pathLst>
          </a:custGeom>
          <a:solidFill>
            <a:schemeClr val="tx1">
              <a:lumMod val="50000"/>
              <a:lumOff val="5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a:ea typeface="+mn-ea"/>
              <a:cs typeface="+mn-cs"/>
            </a:endParaRPr>
          </a:p>
        </p:txBody>
      </p:sp>
      <p:sp>
        <p:nvSpPr>
          <p:cNvPr id="30" name="Freeform 9"/>
          <p:cNvSpPr>
            <a:spLocks/>
          </p:cNvSpPr>
          <p:nvPr/>
        </p:nvSpPr>
        <p:spPr bwMode="auto">
          <a:xfrm>
            <a:off x="4117585" y="1541621"/>
            <a:ext cx="2266415" cy="1887983"/>
          </a:xfrm>
          <a:custGeom>
            <a:avLst/>
            <a:gdLst>
              <a:gd name="T0" fmla="*/ 2792 w 3258"/>
              <a:gd name="T1" fmla="*/ 0 h 2714"/>
              <a:gd name="T2" fmla="*/ 3258 w 3258"/>
              <a:gd name="T3" fmla="*/ 791 h 2714"/>
              <a:gd name="T4" fmla="*/ 2791 w 3258"/>
              <a:gd name="T5" fmla="*/ 1585 h 2714"/>
              <a:gd name="T6" fmla="*/ 2675 w 3258"/>
              <a:gd name="T7" fmla="*/ 1595 h 2714"/>
              <a:gd name="T8" fmla="*/ 2562 w 3258"/>
              <a:gd name="T9" fmla="*/ 1616 h 2714"/>
              <a:gd name="T10" fmla="*/ 2453 w 3258"/>
              <a:gd name="T11" fmla="*/ 1647 h 2714"/>
              <a:gd name="T12" fmla="*/ 2348 w 3258"/>
              <a:gd name="T13" fmla="*/ 1685 h 2714"/>
              <a:gd name="T14" fmla="*/ 2247 w 3258"/>
              <a:gd name="T15" fmla="*/ 1736 h 2714"/>
              <a:gd name="T16" fmla="*/ 2152 w 3258"/>
              <a:gd name="T17" fmla="*/ 1791 h 2714"/>
              <a:gd name="T18" fmla="*/ 2064 w 3258"/>
              <a:gd name="T19" fmla="*/ 1857 h 2714"/>
              <a:gd name="T20" fmla="*/ 1979 w 3258"/>
              <a:gd name="T21" fmla="*/ 1930 h 2714"/>
              <a:gd name="T22" fmla="*/ 1903 w 3258"/>
              <a:gd name="T23" fmla="*/ 2007 h 2714"/>
              <a:gd name="T24" fmla="*/ 1833 w 3258"/>
              <a:gd name="T25" fmla="*/ 2094 h 2714"/>
              <a:gd name="T26" fmla="*/ 1771 w 3258"/>
              <a:gd name="T27" fmla="*/ 2186 h 2714"/>
              <a:gd name="T28" fmla="*/ 1716 w 3258"/>
              <a:gd name="T29" fmla="*/ 2283 h 2714"/>
              <a:gd name="T30" fmla="*/ 1671 w 3258"/>
              <a:gd name="T31" fmla="*/ 2383 h 2714"/>
              <a:gd name="T32" fmla="*/ 1634 w 3258"/>
              <a:gd name="T33" fmla="*/ 2490 h 2714"/>
              <a:gd name="T34" fmla="*/ 1607 w 3258"/>
              <a:gd name="T35" fmla="*/ 2601 h 2714"/>
              <a:gd name="T36" fmla="*/ 1589 w 3258"/>
              <a:gd name="T37" fmla="*/ 2714 h 2714"/>
              <a:gd name="T38" fmla="*/ 788 w 3258"/>
              <a:gd name="T39" fmla="*/ 2245 h 2714"/>
              <a:gd name="T40" fmla="*/ 0 w 3258"/>
              <a:gd name="T41" fmla="*/ 2707 h 2714"/>
              <a:gd name="T42" fmla="*/ 13 w 3258"/>
              <a:gd name="T43" fmla="*/ 2537 h 2714"/>
              <a:gd name="T44" fmla="*/ 37 w 3258"/>
              <a:gd name="T45" fmla="*/ 2369 h 2714"/>
              <a:gd name="T46" fmla="*/ 70 w 3258"/>
              <a:gd name="T47" fmla="*/ 2205 h 2714"/>
              <a:gd name="T48" fmla="*/ 111 w 3258"/>
              <a:gd name="T49" fmla="*/ 2044 h 2714"/>
              <a:gd name="T50" fmla="*/ 163 w 3258"/>
              <a:gd name="T51" fmla="*/ 1888 h 2714"/>
              <a:gd name="T52" fmla="*/ 224 w 3258"/>
              <a:gd name="T53" fmla="*/ 1734 h 2714"/>
              <a:gd name="T54" fmla="*/ 291 w 3258"/>
              <a:gd name="T55" fmla="*/ 1587 h 2714"/>
              <a:gd name="T56" fmla="*/ 367 w 3258"/>
              <a:gd name="T57" fmla="*/ 1443 h 2714"/>
              <a:gd name="T58" fmla="*/ 452 w 3258"/>
              <a:gd name="T59" fmla="*/ 1305 h 2714"/>
              <a:gd name="T60" fmla="*/ 544 w 3258"/>
              <a:gd name="T61" fmla="*/ 1171 h 2714"/>
              <a:gd name="T62" fmla="*/ 643 w 3258"/>
              <a:gd name="T63" fmla="*/ 1043 h 2714"/>
              <a:gd name="T64" fmla="*/ 748 w 3258"/>
              <a:gd name="T65" fmla="*/ 920 h 2714"/>
              <a:gd name="T66" fmla="*/ 861 w 3258"/>
              <a:gd name="T67" fmla="*/ 804 h 2714"/>
              <a:gd name="T68" fmla="*/ 980 w 3258"/>
              <a:gd name="T69" fmla="*/ 695 h 2714"/>
              <a:gd name="T70" fmla="*/ 1105 w 3258"/>
              <a:gd name="T71" fmla="*/ 593 h 2714"/>
              <a:gd name="T72" fmla="*/ 1236 w 3258"/>
              <a:gd name="T73" fmla="*/ 498 h 2714"/>
              <a:gd name="T74" fmla="*/ 1371 w 3258"/>
              <a:gd name="T75" fmla="*/ 410 h 2714"/>
              <a:gd name="T76" fmla="*/ 1513 w 3258"/>
              <a:gd name="T77" fmla="*/ 330 h 2714"/>
              <a:gd name="T78" fmla="*/ 1659 w 3258"/>
              <a:gd name="T79" fmla="*/ 257 h 2714"/>
              <a:gd name="T80" fmla="*/ 1811 w 3258"/>
              <a:gd name="T81" fmla="*/ 193 h 2714"/>
              <a:gd name="T82" fmla="*/ 1965 w 3258"/>
              <a:gd name="T83" fmla="*/ 138 h 2714"/>
              <a:gd name="T84" fmla="*/ 2124 w 3258"/>
              <a:gd name="T85" fmla="*/ 91 h 2714"/>
              <a:gd name="T86" fmla="*/ 2287 w 3258"/>
              <a:gd name="T87" fmla="*/ 53 h 2714"/>
              <a:gd name="T88" fmla="*/ 2453 w 3258"/>
              <a:gd name="T89" fmla="*/ 26 h 2714"/>
              <a:gd name="T90" fmla="*/ 2621 w 3258"/>
              <a:gd name="T91" fmla="*/ 7 h 2714"/>
              <a:gd name="T92" fmla="*/ 2792 w 3258"/>
              <a:gd name="T93" fmla="*/ 0 h 2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58" h="2714">
                <a:moveTo>
                  <a:pt x="2792" y="0"/>
                </a:moveTo>
                <a:lnTo>
                  <a:pt x="3258" y="791"/>
                </a:lnTo>
                <a:lnTo>
                  <a:pt x="2791" y="1585"/>
                </a:lnTo>
                <a:lnTo>
                  <a:pt x="2675" y="1595"/>
                </a:lnTo>
                <a:lnTo>
                  <a:pt x="2562" y="1616"/>
                </a:lnTo>
                <a:lnTo>
                  <a:pt x="2453" y="1647"/>
                </a:lnTo>
                <a:lnTo>
                  <a:pt x="2348" y="1685"/>
                </a:lnTo>
                <a:lnTo>
                  <a:pt x="2247" y="1736"/>
                </a:lnTo>
                <a:lnTo>
                  <a:pt x="2152" y="1791"/>
                </a:lnTo>
                <a:lnTo>
                  <a:pt x="2064" y="1857"/>
                </a:lnTo>
                <a:lnTo>
                  <a:pt x="1979" y="1930"/>
                </a:lnTo>
                <a:lnTo>
                  <a:pt x="1903" y="2007"/>
                </a:lnTo>
                <a:lnTo>
                  <a:pt x="1833" y="2094"/>
                </a:lnTo>
                <a:lnTo>
                  <a:pt x="1771" y="2186"/>
                </a:lnTo>
                <a:lnTo>
                  <a:pt x="1716" y="2283"/>
                </a:lnTo>
                <a:lnTo>
                  <a:pt x="1671" y="2383"/>
                </a:lnTo>
                <a:lnTo>
                  <a:pt x="1634" y="2490"/>
                </a:lnTo>
                <a:lnTo>
                  <a:pt x="1607" y="2601"/>
                </a:lnTo>
                <a:lnTo>
                  <a:pt x="1589" y="2714"/>
                </a:lnTo>
                <a:lnTo>
                  <a:pt x="788" y="2245"/>
                </a:lnTo>
                <a:lnTo>
                  <a:pt x="0" y="2707"/>
                </a:lnTo>
                <a:lnTo>
                  <a:pt x="13" y="2537"/>
                </a:lnTo>
                <a:lnTo>
                  <a:pt x="37" y="2369"/>
                </a:lnTo>
                <a:lnTo>
                  <a:pt x="70" y="2205"/>
                </a:lnTo>
                <a:lnTo>
                  <a:pt x="111" y="2044"/>
                </a:lnTo>
                <a:lnTo>
                  <a:pt x="163" y="1888"/>
                </a:lnTo>
                <a:lnTo>
                  <a:pt x="224" y="1734"/>
                </a:lnTo>
                <a:lnTo>
                  <a:pt x="291" y="1587"/>
                </a:lnTo>
                <a:lnTo>
                  <a:pt x="367" y="1443"/>
                </a:lnTo>
                <a:lnTo>
                  <a:pt x="452" y="1305"/>
                </a:lnTo>
                <a:lnTo>
                  <a:pt x="544" y="1171"/>
                </a:lnTo>
                <a:lnTo>
                  <a:pt x="643" y="1043"/>
                </a:lnTo>
                <a:lnTo>
                  <a:pt x="748" y="920"/>
                </a:lnTo>
                <a:lnTo>
                  <a:pt x="861" y="804"/>
                </a:lnTo>
                <a:lnTo>
                  <a:pt x="980" y="695"/>
                </a:lnTo>
                <a:lnTo>
                  <a:pt x="1105" y="593"/>
                </a:lnTo>
                <a:lnTo>
                  <a:pt x="1236" y="498"/>
                </a:lnTo>
                <a:lnTo>
                  <a:pt x="1371" y="410"/>
                </a:lnTo>
                <a:lnTo>
                  <a:pt x="1513" y="330"/>
                </a:lnTo>
                <a:lnTo>
                  <a:pt x="1659" y="257"/>
                </a:lnTo>
                <a:lnTo>
                  <a:pt x="1811" y="193"/>
                </a:lnTo>
                <a:lnTo>
                  <a:pt x="1965" y="138"/>
                </a:lnTo>
                <a:lnTo>
                  <a:pt x="2124" y="91"/>
                </a:lnTo>
                <a:lnTo>
                  <a:pt x="2287" y="53"/>
                </a:lnTo>
                <a:lnTo>
                  <a:pt x="2453" y="26"/>
                </a:lnTo>
                <a:lnTo>
                  <a:pt x="2621" y="7"/>
                </a:lnTo>
                <a:lnTo>
                  <a:pt x="2792" y="0"/>
                </a:lnTo>
                <a:close/>
              </a:path>
            </a:pathLst>
          </a:custGeom>
          <a:solidFill>
            <a:schemeClr val="bg2">
              <a:lumMod val="5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609585" rtl="0" eaLnBrk="0" fontAlgn="base" latinLnBrk="0" hangingPunct="0">
              <a:lnSpc>
                <a:spcPct val="100000"/>
              </a:lnSpc>
              <a:spcBef>
                <a:spcPct val="50000"/>
              </a:spcBef>
              <a:spcAft>
                <a:spcPct val="0"/>
              </a:spcAft>
              <a:buClrTx/>
              <a:buSzTx/>
              <a:buFontTx/>
              <a:buNone/>
              <a:tabLst/>
              <a:defRPr/>
            </a:pPr>
            <a:fld id="{FD44707B-D922-47D5-BD24-D96E91B70543}" type="slidenum">
              <a:rPr kumimoji="0" lang="en-US" sz="1067" b="0" i="0" u="none" strike="noStrike" kern="1200" cap="none" spc="0" normalizeH="0" baseline="0" noProof="0">
                <a:ln>
                  <a:noFill/>
                </a:ln>
                <a:solidFill>
                  <a:prstClr val="white"/>
                </a:solidFill>
                <a:effectLst/>
                <a:uLnTx/>
                <a:uFillTx/>
                <a:latin typeface="Intel Clear"/>
                <a:ea typeface="+mn-ea"/>
                <a:cs typeface="Intel Clear"/>
              </a:rPr>
              <a:pPr marL="0" marR="0" lvl="0" indent="0" algn="r" defTabSz="609585" rtl="0" eaLnBrk="0" fontAlgn="base" latinLnBrk="0" hangingPunct="0">
                <a:lnSpc>
                  <a:spcPct val="100000"/>
                </a:lnSpc>
                <a:spcBef>
                  <a:spcPct val="50000"/>
                </a:spcBef>
                <a:spcAft>
                  <a:spcPct val="0"/>
                </a:spcAft>
                <a:buClrTx/>
                <a:buSzTx/>
                <a:buFontTx/>
                <a:buNone/>
                <a:tabLst/>
                <a:defRPr/>
              </a:pPr>
              <a:t>8</a:t>
            </a:fld>
            <a:endParaRPr kumimoji="0" lang="en-US" sz="1067"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4" name="Title 3"/>
          <p:cNvSpPr>
            <a:spLocks noGrp="1"/>
          </p:cNvSpPr>
          <p:nvPr>
            <p:ph type="title"/>
          </p:nvPr>
        </p:nvSpPr>
        <p:spPr>
          <a:xfrm>
            <a:off x="469833" y="273241"/>
            <a:ext cx="10972800" cy="766156"/>
          </a:xfrm>
        </p:spPr>
        <p:txBody>
          <a:bodyPr/>
          <a:lstStyle/>
          <a:p>
            <a:r>
              <a:rPr lang="en-US" dirty="0"/>
              <a:t>Artificial Intelligence Development Cycle</a:t>
            </a:r>
            <a:br>
              <a:rPr lang="en-US" dirty="0"/>
            </a:br>
            <a:endParaRPr lang="en-US" sz="2400" dirty="0"/>
          </a:p>
        </p:txBody>
      </p:sp>
      <p:sp>
        <p:nvSpPr>
          <p:cNvPr id="22" name="TextBox 21"/>
          <p:cNvSpPr txBox="1"/>
          <p:nvPr/>
        </p:nvSpPr>
        <p:spPr>
          <a:xfrm>
            <a:off x="531817" y="1952899"/>
            <a:ext cx="3785128" cy="666977"/>
          </a:xfrm>
          <a:prstGeom prst="rect">
            <a:avLst/>
          </a:prstGeom>
          <a:noFill/>
        </p:spPr>
        <p:txBody>
          <a:bodyPr wrap="square" rtlCol="0">
            <a:spAutoFit/>
          </a:bodyPr>
          <a:lstStyle/>
          <a:p>
            <a:pPr marL="0" marR="0" lvl="0" indent="0" algn="l" defTabSz="609585" rtl="0" eaLnBrk="1" fontAlgn="auto" latinLnBrk="0" hangingPunct="1">
              <a:lnSpc>
                <a:spcPct val="100000"/>
              </a:lnSpc>
              <a:spcBef>
                <a:spcPts val="400"/>
              </a:spcBef>
              <a:spcAft>
                <a:spcPts val="0"/>
              </a:spcAft>
              <a:buClrTx/>
              <a:buSzTx/>
              <a:buFontTx/>
              <a:buNone/>
              <a:tabLst/>
              <a:defRPr/>
            </a:pPr>
            <a:r>
              <a:rPr kumimoji="0" lang="it-IT" sz="1867" b="0" i="0" u="none" strike="noStrike" kern="1200" cap="none" spc="0" normalizeH="0" baseline="0" noProof="0" dirty="0">
                <a:ln>
                  <a:noFill/>
                </a:ln>
                <a:solidFill>
                  <a:srgbClr val="003C71"/>
                </a:solidFill>
                <a:effectLst/>
                <a:uLnTx/>
                <a:uFillTx/>
                <a:latin typeface="Intel Clear"/>
                <a:ea typeface="+mn-ea"/>
                <a:cs typeface="+mn-cs"/>
              </a:rPr>
              <a:t>Dataset aquisition and organization</a:t>
            </a:r>
          </a:p>
        </p:txBody>
      </p:sp>
      <p:sp>
        <p:nvSpPr>
          <p:cNvPr id="23" name="TextBox 22"/>
          <p:cNvSpPr txBox="1"/>
          <p:nvPr/>
        </p:nvSpPr>
        <p:spPr>
          <a:xfrm>
            <a:off x="504822" y="3808035"/>
            <a:ext cx="3475629" cy="1569660"/>
          </a:xfrm>
          <a:prstGeom prst="rect">
            <a:avLst/>
          </a:prstGeom>
          <a:noFill/>
        </p:spPr>
        <p:txBody>
          <a:bodyPr wrap="square" rtlCol="0">
            <a:spAutoFit/>
          </a:bodyPr>
          <a:lstStyle/>
          <a:p>
            <a:pPr marL="0" marR="0" lvl="0" indent="0" algn="l" defTabSz="609585" rtl="0" eaLnBrk="1" fontAlgn="auto" latinLnBrk="0" hangingPunct="1">
              <a:lnSpc>
                <a:spcPct val="100000"/>
              </a:lnSpc>
              <a:spcBef>
                <a:spcPts val="400"/>
              </a:spcBef>
              <a:spcAft>
                <a:spcPts val="0"/>
              </a:spcAft>
              <a:buClrTx/>
              <a:buSzTx/>
              <a:buFontTx/>
              <a:buNone/>
              <a:tabLst/>
              <a:defRPr/>
            </a:pPr>
            <a:r>
              <a:rPr kumimoji="0" lang="en-US" sz="3200" b="0" i="0" u="none" strike="noStrike" kern="1200" cap="none" spc="0" normalizeH="0" baseline="0" noProof="0" dirty="0">
                <a:ln>
                  <a:noFill/>
                </a:ln>
                <a:solidFill>
                  <a:srgbClr val="003C71"/>
                </a:solidFill>
                <a:effectLst/>
                <a:uLnTx/>
                <a:uFillTx/>
                <a:latin typeface="Intel Clear"/>
                <a:ea typeface="+mn-ea"/>
                <a:cs typeface="+mn-cs"/>
              </a:rPr>
              <a:t>Integrate trained models with application code</a:t>
            </a:r>
          </a:p>
        </p:txBody>
      </p:sp>
      <p:sp>
        <p:nvSpPr>
          <p:cNvPr id="24" name="TextBox 23"/>
          <p:cNvSpPr txBox="1"/>
          <p:nvPr/>
        </p:nvSpPr>
        <p:spPr>
          <a:xfrm>
            <a:off x="8652933" y="1970879"/>
            <a:ext cx="1955905" cy="379656"/>
          </a:xfrm>
          <a:prstGeom prst="rect">
            <a:avLst/>
          </a:prstGeom>
          <a:noFill/>
        </p:spPr>
        <p:txBody>
          <a:bodyPr wrap="square" rtlCol="0">
            <a:spAutoFit/>
          </a:bodyPr>
          <a:lstStyle/>
          <a:p>
            <a:pPr marL="0" marR="0" lvl="0" indent="0" algn="r" defTabSz="609585" rtl="0" eaLnBrk="1" fontAlgn="auto" latinLnBrk="0" hangingPunct="1">
              <a:lnSpc>
                <a:spcPct val="100000"/>
              </a:lnSpc>
              <a:spcBef>
                <a:spcPts val="400"/>
              </a:spcBef>
              <a:spcAft>
                <a:spcPts val="0"/>
              </a:spcAft>
              <a:buClrTx/>
              <a:buSzTx/>
              <a:buFontTx/>
              <a:buNone/>
              <a:tabLst/>
              <a:defRPr/>
            </a:pPr>
            <a:r>
              <a:rPr kumimoji="0" lang="it-IT" sz="1867" b="0" i="0" u="none" strike="noStrike" kern="1200" cap="none" spc="0" normalizeH="0" baseline="0" noProof="0" dirty="0">
                <a:ln>
                  <a:noFill/>
                </a:ln>
                <a:solidFill>
                  <a:srgbClr val="003C71"/>
                </a:solidFill>
                <a:effectLst/>
                <a:uLnTx/>
                <a:uFillTx/>
                <a:latin typeface="Intel Clear"/>
                <a:ea typeface="+mn-ea"/>
                <a:cs typeface="+mn-cs"/>
              </a:rPr>
              <a:t>Create Models </a:t>
            </a:r>
          </a:p>
        </p:txBody>
      </p:sp>
      <p:sp>
        <p:nvSpPr>
          <p:cNvPr id="25" name="TextBox 24"/>
          <p:cNvSpPr txBox="1"/>
          <p:nvPr/>
        </p:nvSpPr>
        <p:spPr>
          <a:xfrm>
            <a:off x="7967004" y="3787892"/>
            <a:ext cx="3475629" cy="954300"/>
          </a:xfrm>
          <a:prstGeom prst="rect">
            <a:avLst/>
          </a:prstGeom>
          <a:noFill/>
        </p:spPr>
        <p:txBody>
          <a:bodyPr wrap="square" rtlCol="0">
            <a:spAutoFit/>
          </a:bodyPr>
          <a:lstStyle/>
          <a:p>
            <a:pPr marL="0" marR="0" lvl="0" indent="0" algn="r" defTabSz="609585" rtl="0" eaLnBrk="1" fontAlgn="auto" latinLnBrk="0" hangingPunct="1">
              <a:lnSpc>
                <a:spcPct val="100000"/>
              </a:lnSpc>
              <a:spcBef>
                <a:spcPts val="400"/>
              </a:spcBef>
              <a:spcAft>
                <a:spcPts val="0"/>
              </a:spcAft>
              <a:buClrTx/>
              <a:buSzTx/>
              <a:buFontTx/>
              <a:buNone/>
              <a:tabLst/>
              <a:defRPr/>
            </a:pPr>
            <a:r>
              <a:rPr kumimoji="0" lang="en-US" sz="1867" b="0" i="0" u="none" strike="noStrike" kern="1200" cap="none" spc="0" normalizeH="0" baseline="0" noProof="0" dirty="0">
                <a:ln>
                  <a:noFill/>
                </a:ln>
                <a:solidFill>
                  <a:srgbClr val="003C71"/>
                </a:solidFill>
                <a:effectLst/>
                <a:uLnTx/>
                <a:uFillTx/>
                <a:latin typeface="Intel Clear"/>
                <a:ea typeface="+mn-ea"/>
                <a:cs typeface="+mn-cs"/>
              </a:rPr>
              <a:t>Adjust models to meet performance and accuracy objectives</a:t>
            </a:r>
          </a:p>
        </p:txBody>
      </p:sp>
      <p:sp>
        <p:nvSpPr>
          <p:cNvPr id="29" name="Freeform 8"/>
          <p:cNvSpPr>
            <a:spLocks/>
          </p:cNvSpPr>
          <p:nvPr/>
        </p:nvSpPr>
        <p:spPr bwMode="auto">
          <a:xfrm>
            <a:off x="6189219" y="1543011"/>
            <a:ext cx="1887983" cy="2265024"/>
          </a:xfrm>
          <a:custGeom>
            <a:avLst/>
            <a:gdLst>
              <a:gd name="T0" fmla="*/ 7 w 2714"/>
              <a:gd name="T1" fmla="*/ 0 h 3258"/>
              <a:gd name="T2" fmla="*/ 177 w 2714"/>
              <a:gd name="T3" fmla="*/ 14 h 3258"/>
              <a:gd name="T4" fmla="*/ 345 w 2714"/>
              <a:gd name="T5" fmla="*/ 38 h 3258"/>
              <a:gd name="T6" fmla="*/ 509 w 2714"/>
              <a:gd name="T7" fmla="*/ 71 h 3258"/>
              <a:gd name="T8" fmla="*/ 670 w 2714"/>
              <a:gd name="T9" fmla="*/ 113 h 3258"/>
              <a:gd name="T10" fmla="*/ 826 w 2714"/>
              <a:gd name="T11" fmla="*/ 165 h 3258"/>
              <a:gd name="T12" fmla="*/ 980 w 2714"/>
              <a:gd name="T13" fmla="*/ 224 h 3258"/>
              <a:gd name="T14" fmla="*/ 1127 w 2714"/>
              <a:gd name="T15" fmla="*/ 293 h 3258"/>
              <a:gd name="T16" fmla="*/ 1271 w 2714"/>
              <a:gd name="T17" fmla="*/ 369 h 3258"/>
              <a:gd name="T18" fmla="*/ 1409 w 2714"/>
              <a:gd name="T19" fmla="*/ 454 h 3258"/>
              <a:gd name="T20" fmla="*/ 1543 w 2714"/>
              <a:gd name="T21" fmla="*/ 546 h 3258"/>
              <a:gd name="T22" fmla="*/ 1671 w 2714"/>
              <a:gd name="T23" fmla="*/ 644 h 3258"/>
              <a:gd name="T24" fmla="*/ 1794 w 2714"/>
              <a:gd name="T25" fmla="*/ 750 h 3258"/>
              <a:gd name="T26" fmla="*/ 1910 w 2714"/>
              <a:gd name="T27" fmla="*/ 862 h 3258"/>
              <a:gd name="T28" fmla="*/ 2019 w 2714"/>
              <a:gd name="T29" fmla="*/ 982 h 3258"/>
              <a:gd name="T30" fmla="*/ 2121 w 2714"/>
              <a:gd name="T31" fmla="*/ 1106 h 3258"/>
              <a:gd name="T32" fmla="*/ 2216 w 2714"/>
              <a:gd name="T33" fmla="*/ 1236 h 3258"/>
              <a:gd name="T34" fmla="*/ 2304 w 2714"/>
              <a:gd name="T35" fmla="*/ 1373 h 3258"/>
              <a:gd name="T36" fmla="*/ 2384 w 2714"/>
              <a:gd name="T37" fmla="*/ 1515 h 3258"/>
              <a:gd name="T38" fmla="*/ 2457 w 2714"/>
              <a:gd name="T39" fmla="*/ 1660 h 3258"/>
              <a:gd name="T40" fmla="*/ 2521 w 2714"/>
              <a:gd name="T41" fmla="*/ 1811 h 3258"/>
              <a:gd name="T42" fmla="*/ 2576 w 2714"/>
              <a:gd name="T43" fmla="*/ 1967 h 3258"/>
              <a:gd name="T44" fmla="*/ 2623 w 2714"/>
              <a:gd name="T45" fmla="*/ 2124 h 3258"/>
              <a:gd name="T46" fmla="*/ 2661 w 2714"/>
              <a:gd name="T47" fmla="*/ 2287 h 3258"/>
              <a:gd name="T48" fmla="*/ 2688 w 2714"/>
              <a:gd name="T49" fmla="*/ 2453 h 3258"/>
              <a:gd name="T50" fmla="*/ 2707 w 2714"/>
              <a:gd name="T51" fmla="*/ 2623 h 3258"/>
              <a:gd name="T52" fmla="*/ 2714 w 2714"/>
              <a:gd name="T53" fmla="*/ 2794 h 3258"/>
              <a:gd name="T54" fmla="*/ 1923 w 2714"/>
              <a:gd name="T55" fmla="*/ 3258 h 3258"/>
              <a:gd name="T56" fmla="*/ 1129 w 2714"/>
              <a:gd name="T57" fmla="*/ 2792 h 3258"/>
              <a:gd name="T58" fmla="*/ 1119 w 2714"/>
              <a:gd name="T59" fmla="*/ 2676 h 3258"/>
              <a:gd name="T60" fmla="*/ 1098 w 2714"/>
              <a:gd name="T61" fmla="*/ 2564 h 3258"/>
              <a:gd name="T62" fmla="*/ 1067 w 2714"/>
              <a:gd name="T63" fmla="*/ 2455 h 3258"/>
              <a:gd name="T64" fmla="*/ 1029 w 2714"/>
              <a:gd name="T65" fmla="*/ 2349 h 3258"/>
              <a:gd name="T66" fmla="*/ 978 w 2714"/>
              <a:gd name="T67" fmla="*/ 2249 h 3258"/>
              <a:gd name="T68" fmla="*/ 923 w 2714"/>
              <a:gd name="T69" fmla="*/ 2154 h 3258"/>
              <a:gd name="T70" fmla="*/ 857 w 2714"/>
              <a:gd name="T71" fmla="*/ 2064 h 3258"/>
              <a:gd name="T72" fmla="*/ 784 w 2714"/>
              <a:gd name="T73" fmla="*/ 1980 h 3258"/>
              <a:gd name="T74" fmla="*/ 707 w 2714"/>
              <a:gd name="T75" fmla="*/ 1904 h 3258"/>
              <a:gd name="T76" fmla="*/ 620 w 2714"/>
              <a:gd name="T77" fmla="*/ 1833 h 3258"/>
              <a:gd name="T78" fmla="*/ 528 w 2714"/>
              <a:gd name="T79" fmla="*/ 1771 h 3258"/>
              <a:gd name="T80" fmla="*/ 431 w 2714"/>
              <a:gd name="T81" fmla="*/ 1717 h 3258"/>
              <a:gd name="T82" fmla="*/ 331 w 2714"/>
              <a:gd name="T83" fmla="*/ 1671 h 3258"/>
              <a:gd name="T84" fmla="*/ 224 w 2714"/>
              <a:gd name="T85" fmla="*/ 1634 h 3258"/>
              <a:gd name="T86" fmla="*/ 113 w 2714"/>
              <a:gd name="T87" fmla="*/ 1607 h 3258"/>
              <a:gd name="T88" fmla="*/ 0 w 2714"/>
              <a:gd name="T89" fmla="*/ 1589 h 3258"/>
              <a:gd name="T90" fmla="*/ 469 w 2714"/>
              <a:gd name="T91" fmla="*/ 790 h 3258"/>
              <a:gd name="T92" fmla="*/ 7 w 2714"/>
              <a:gd name="T93" fmla="*/ 0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4" h="3258">
                <a:moveTo>
                  <a:pt x="7" y="0"/>
                </a:moveTo>
                <a:lnTo>
                  <a:pt x="177" y="14"/>
                </a:lnTo>
                <a:lnTo>
                  <a:pt x="345" y="38"/>
                </a:lnTo>
                <a:lnTo>
                  <a:pt x="509" y="71"/>
                </a:lnTo>
                <a:lnTo>
                  <a:pt x="670" y="113"/>
                </a:lnTo>
                <a:lnTo>
                  <a:pt x="826" y="165"/>
                </a:lnTo>
                <a:lnTo>
                  <a:pt x="980" y="224"/>
                </a:lnTo>
                <a:lnTo>
                  <a:pt x="1127" y="293"/>
                </a:lnTo>
                <a:lnTo>
                  <a:pt x="1271" y="369"/>
                </a:lnTo>
                <a:lnTo>
                  <a:pt x="1409" y="454"/>
                </a:lnTo>
                <a:lnTo>
                  <a:pt x="1543" y="546"/>
                </a:lnTo>
                <a:lnTo>
                  <a:pt x="1671" y="644"/>
                </a:lnTo>
                <a:lnTo>
                  <a:pt x="1794" y="750"/>
                </a:lnTo>
                <a:lnTo>
                  <a:pt x="1910" y="862"/>
                </a:lnTo>
                <a:lnTo>
                  <a:pt x="2019" y="982"/>
                </a:lnTo>
                <a:lnTo>
                  <a:pt x="2121" y="1106"/>
                </a:lnTo>
                <a:lnTo>
                  <a:pt x="2216" y="1236"/>
                </a:lnTo>
                <a:lnTo>
                  <a:pt x="2304" y="1373"/>
                </a:lnTo>
                <a:lnTo>
                  <a:pt x="2384" y="1515"/>
                </a:lnTo>
                <a:lnTo>
                  <a:pt x="2457" y="1660"/>
                </a:lnTo>
                <a:lnTo>
                  <a:pt x="2521" y="1811"/>
                </a:lnTo>
                <a:lnTo>
                  <a:pt x="2576" y="1967"/>
                </a:lnTo>
                <a:lnTo>
                  <a:pt x="2623" y="2124"/>
                </a:lnTo>
                <a:lnTo>
                  <a:pt x="2661" y="2287"/>
                </a:lnTo>
                <a:lnTo>
                  <a:pt x="2688" y="2453"/>
                </a:lnTo>
                <a:lnTo>
                  <a:pt x="2707" y="2623"/>
                </a:lnTo>
                <a:lnTo>
                  <a:pt x="2714" y="2794"/>
                </a:lnTo>
                <a:lnTo>
                  <a:pt x="1923" y="3258"/>
                </a:lnTo>
                <a:lnTo>
                  <a:pt x="1129" y="2792"/>
                </a:lnTo>
                <a:lnTo>
                  <a:pt x="1119" y="2676"/>
                </a:lnTo>
                <a:lnTo>
                  <a:pt x="1098" y="2564"/>
                </a:lnTo>
                <a:lnTo>
                  <a:pt x="1067" y="2455"/>
                </a:lnTo>
                <a:lnTo>
                  <a:pt x="1029" y="2349"/>
                </a:lnTo>
                <a:lnTo>
                  <a:pt x="978" y="2249"/>
                </a:lnTo>
                <a:lnTo>
                  <a:pt x="923" y="2154"/>
                </a:lnTo>
                <a:lnTo>
                  <a:pt x="857" y="2064"/>
                </a:lnTo>
                <a:lnTo>
                  <a:pt x="784" y="1980"/>
                </a:lnTo>
                <a:lnTo>
                  <a:pt x="707" y="1904"/>
                </a:lnTo>
                <a:lnTo>
                  <a:pt x="620" y="1833"/>
                </a:lnTo>
                <a:lnTo>
                  <a:pt x="528" y="1771"/>
                </a:lnTo>
                <a:lnTo>
                  <a:pt x="431" y="1717"/>
                </a:lnTo>
                <a:lnTo>
                  <a:pt x="331" y="1671"/>
                </a:lnTo>
                <a:lnTo>
                  <a:pt x="224" y="1634"/>
                </a:lnTo>
                <a:lnTo>
                  <a:pt x="113" y="1607"/>
                </a:lnTo>
                <a:lnTo>
                  <a:pt x="0" y="1589"/>
                </a:lnTo>
                <a:lnTo>
                  <a:pt x="469" y="790"/>
                </a:lnTo>
                <a:lnTo>
                  <a:pt x="7" y="0"/>
                </a:lnTo>
                <a:close/>
              </a:path>
            </a:pathLst>
          </a:custGeom>
          <a:solidFill>
            <a:schemeClr val="bg2">
              <a:lumMod val="7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a:ea typeface="+mn-ea"/>
              <a:cs typeface="+mn-cs"/>
            </a:endParaRPr>
          </a:p>
        </p:txBody>
      </p:sp>
      <p:sp>
        <p:nvSpPr>
          <p:cNvPr id="27" name="Freeform 6"/>
          <p:cNvSpPr>
            <a:spLocks/>
          </p:cNvSpPr>
          <p:nvPr/>
        </p:nvSpPr>
        <p:spPr bwMode="auto">
          <a:xfrm>
            <a:off x="4114802" y="3234823"/>
            <a:ext cx="1889375" cy="2266415"/>
          </a:xfrm>
          <a:custGeom>
            <a:avLst/>
            <a:gdLst>
              <a:gd name="T0" fmla="*/ 791 w 2716"/>
              <a:gd name="T1" fmla="*/ 0 h 3258"/>
              <a:gd name="T2" fmla="*/ 1586 w 2716"/>
              <a:gd name="T3" fmla="*/ 467 h 3258"/>
              <a:gd name="T4" fmla="*/ 1596 w 2716"/>
              <a:gd name="T5" fmla="*/ 583 h 3258"/>
              <a:gd name="T6" fmla="*/ 1617 w 2716"/>
              <a:gd name="T7" fmla="*/ 696 h 3258"/>
              <a:gd name="T8" fmla="*/ 1648 w 2716"/>
              <a:gd name="T9" fmla="*/ 805 h 3258"/>
              <a:gd name="T10" fmla="*/ 1688 w 2716"/>
              <a:gd name="T11" fmla="*/ 910 h 3258"/>
              <a:gd name="T12" fmla="*/ 1736 w 2716"/>
              <a:gd name="T13" fmla="*/ 1011 h 3258"/>
              <a:gd name="T14" fmla="*/ 1793 w 2716"/>
              <a:gd name="T15" fmla="*/ 1106 h 3258"/>
              <a:gd name="T16" fmla="*/ 1857 w 2716"/>
              <a:gd name="T17" fmla="*/ 1194 h 3258"/>
              <a:gd name="T18" fmla="*/ 1930 w 2716"/>
              <a:gd name="T19" fmla="*/ 1279 h 3258"/>
              <a:gd name="T20" fmla="*/ 2010 w 2716"/>
              <a:gd name="T21" fmla="*/ 1355 h 3258"/>
              <a:gd name="T22" fmla="*/ 2094 w 2716"/>
              <a:gd name="T23" fmla="*/ 1425 h 3258"/>
              <a:gd name="T24" fmla="*/ 2186 w 2716"/>
              <a:gd name="T25" fmla="*/ 1487 h 3258"/>
              <a:gd name="T26" fmla="*/ 2283 w 2716"/>
              <a:gd name="T27" fmla="*/ 1542 h 3258"/>
              <a:gd name="T28" fmla="*/ 2385 w 2716"/>
              <a:gd name="T29" fmla="*/ 1587 h 3258"/>
              <a:gd name="T30" fmla="*/ 2491 w 2716"/>
              <a:gd name="T31" fmla="*/ 1624 h 3258"/>
              <a:gd name="T32" fmla="*/ 2602 w 2716"/>
              <a:gd name="T33" fmla="*/ 1651 h 3258"/>
              <a:gd name="T34" fmla="*/ 2716 w 2716"/>
              <a:gd name="T35" fmla="*/ 1669 h 3258"/>
              <a:gd name="T36" fmla="*/ 2245 w 2716"/>
              <a:gd name="T37" fmla="*/ 2470 h 3258"/>
              <a:gd name="T38" fmla="*/ 2709 w 2716"/>
              <a:gd name="T39" fmla="*/ 3258 h 3258"/>
              <a:gd name="T40" fmla="*/ 2538 w 2716"/>
              <a:gd name="T41" fmla="*/ 3245 h 3258"/>
              <a:gd name="T42" fmla="*/ 2370 w 2716"/>
              <a:gd name="T43" fmla="*/ 3221 h 3258"/>
              <a:gd name="T44" fmla="*/ 2207 w 2716"/>
              <a:gd name="T45" fmla="*/ 3188 h 3258"/>
              <a:gd name="T46" fmla="*/ 2046 w 2716"/>
              <a:gd name="T47" fmla="*/ 3147 h 3258"/>
              <a:gd name="T48" fmla="*/ 1888 w 2716"/>
              <a:gd name="T49" fmla="*/ 3095 h 3258"/>
              <a:gd name="T50" fmla="*/ 1736 w 2716"/>
              <a:gd name="T51" fmla="*/ 3034 h 3258"/>
              <a:gd name="T52" fmla="*/ 1587 w 2716"/>
              <a:gd name="T53" fmla="*/ 2967 h 3258"/>
              <a:gd name="T54" fmla="*/ 1444 w 2716"/>
              <a:gd name="T55" fmla="*/ 2891 h 3258"/>
              <a:gd name="T56" fmla="*/ 1305 w 2716"/>
              <a:gd name="T57" fmla="*/ 2806 h 3258"/>
              <a:gd name="T58" fmla="*/ 1172 w 2716"/>
              <a:gd name="T59" fmla="*/ 2714 h 3258"/>
              <a:gd name="T60" fmla="*/ 1044 w 2716"/>
              <a:gd name="T61" fmla="*/ 2615 h 3258"/>
              <a:gd name="T62" fmla="*/ 923 w 2716"/>
              <a:gd name="T63" fmla="*/ 2510 h 3258"/>
              <a:gd name="T64" fmla="*/ 807 w 2716"/>
              <a:gd name="T65" fmla="*/ 2397 h 3258"/>
              <a:gd name="T66" fmla="*/ 698 w 2716"/>
              <a:gd name="T67" fmla="*/ 2278 h 3258"/>
              <a:gd name="T68" fmla="*/ 595 w 2716"/>
              <a:gd name="T69" fmla="*/ 2153 h 3258"/>
              <a:gd name="T70" fmla="*/ 499 w 2716"/>
              <a:gd name="T71" fmla="*/ 2022 h 3258"/>
              <a:gd name="T72" fmla="*/ 412 w 2716"/>
              <a:gd name="T73" fmla="*/ 1887 h 3258"/>
              <a:gd name="T74" fmla="*/ 331 w 2716"/>
              <a:gd name="T75" fmla="*/ 1745 h 3258"/>
              <a:gd name="T76" fmla="*/ 258 w 2716"/>
              <a:gd name="T77" fmla="*/ 1599 h 3258"/>
              <a:gd name="T78" fmla="*/ 194 w 2716"/>
              <a:gd name="T79" fmla="*/ 1449 h 3258"/>
              <a:gd name="T80" fmla="*/ 138 w 2716"/>
              <a:gd name="T81" fmla="*/ 1293 h 3258"/>
              <a:gd name="T82" fmla="*/ 92 w 2716"/>
              <a:gd name="T83" fmla="*/ 1134 h 3258"/>
              <a:gd name="T84" fmla="*/ 55 w 2716"/>
              <a:gd name="T85" fmla="*/ 971 h 3258"/>
              <a:gd name="T86" fmla="*/ 26 w 2716"/>
              <a:gd name="T87" fmla="*/ 805 h 3258"/>
              <a:gd name="T88" fmla="*/ 9 w 2716"/>
              <a:gd name="T89" fmla="*/ 637 h 3258"/>
              <a:gd name="T90" fmla="*/ 0 w 2716"/>
              <a:gd name="T91" fmla="*/ 466 h 3258"/>
              <a:gd name="T92" fmla="*/ 791 w 2716"/>
              <a:gd name="T93" fmla="*/ 0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6" h="3258">
                <a:moveTo>
                  <a:pt x="791" y="0"/>
                </a:moveTo>
                <a:lnTo>
                  <a:pt x="1586" y="467"/>
                </a:lnTo>
                <a:lnTo>
                  <a:pt x="1596" y="583"/>
                </a:lnTo>
                <a:lnTo>
                  <a:pt x="1617" y="696"/>
                </a:lnTo>
                <a:lnTo>
                  <a:pt x="1648" y="805"/>
                </a:lnTo>
                <a:lnTo>
                  <a:pt x="1688" y="910"/>
                </a:lnTo>
                <a:lnTo>
                  <a:pt x="1736" y="1011"/>
                </a:lnTo>
                <a:lnTo>
                  <a:pt x="1793" y="1106"/>
                </a:lnTo>
                <a:lnTo>
                  <a:pt x="1857" y="1194"/>
                </a:lnTo>
                <a:lnTo>
                  <a:pt x="1930" y="1279"/>
                </a:lnTo>
                <a:lnTo>
                  <a:pt x="2010" y="1355"/>
                </a:lnTo>
                <a:lnTo>
                  <a:pt x="2094" y="1425"/>
                </a:lnTo>
                <a:lnTo>
                  <a:pt x="2186" y="1487"/>
                </a:lnTo>
                <a:lnTo>
                  <a:pt x="2283" y="1542"/>
                </a:lnTo>
                <a:lnTo>
                  <a:pt x="2385" y="1587"/>
                </a:lnTo>
                <a:lnTo>
                  <a:pt x="2491" y="1624"/>
                </a:lnTo>
                <a:lnTo>
                  <a:pt x="2602" y="1651"/>
                </a:lnTo>
                <a:lnTo>
                  <a:pt x="2716" y="1669"/>
                </a:lnTo>
                <a:lnTo>
                  <a:pt x="2245" y="2470"/>
                </a:lnTo>
                <a:lnTo>
                  <a:pt x="2709" y="3258"/>
                </a:lnTo>
                <a:lnTo>
                  <a:pt x="2538" y="3245"/>
                </a:lnTo>
                <a:lnTo>
                  <a:pt x="2370" y="3221"/>
                </a:lnTo>
                <a:lnTo>
                  <a:pt x="2207" y="3188"/>
                </a:lnTo>
                <a:lnTo>
                  <a:pt x="2046" y="3147"/>
                </a:lnTo>
                <a:lnTo>
                  <a:pt x="1888" y="3095"/>
                </a:lnTo>
                <a:lnTo>
                  <a:pt x="1736" y="3034"/>
                </a:lnTo>
                <a:lnTo>
                  <a:pt x="1587" y="2967"/>
                </a:lnTo>
                <a:lnTo>
                  <a:pt x="1444" y="2891"/>
                </a:lnTo>
                <a:lnTo>
                  <a:pt x="1305" y="2806"/>
                </a:lnTo>
                <a:lnTo>
                  <a:pt x="1172" y="2714"/>
                </a:lnTo>
                <a:lnTo>
                  <a:pt x="1044" y="2615"/>
                </a:lnTo>
                <a:lnTo>
                  <a:pt x="923" y="2510"/>
                </a:lnTo>
                <a:lnTo>
                  <a:pt x="807" y="2397"/>
                </a:lnTo>
                <a:lnTo>
                  <a:pt x="698" y="2278"/>
                </a:lnTo>
                <a:lnTo>
                  <a:pt x="595" y="2153"/>
                </a:lnTo>
                <a:lnTo>
                  <a:pt x="499" y="2022"/>
                </a:lnTo>
                <a:lnTo>
                  <a:pt x="412" y="1887"/>
                </a:lnTo>
                <a:lnTo>
                  <a:pt x="331" y="1745"/>
                </a:lnTo>
                <a:lnTo>
                  <a:pt x="258" y="1599"/>
                </a:lnTo>
                <a:lnTo>
                  <a:pt x="194" y="1449"/>
                </a:lnTo>
                <a:lnTo>
                  <a:pt x="138" y="1293"/>
                </a:lnTo>
                <a:lnTo>
                  <a:pt x="92" y="1134"/>
                </a:lnTo>
                <a:lnTo>
                  <a:pt x="55" y="971"/>
                </a:lnTo>
                <a:lnTo>
                  <a:pt x="26" y="805"/>
                </a:lnTo>
                <a:lnTo>
                  <a:pt x="9" y="637"/>
                </a:lnTo>
                <a:lnTo>
                  <a:pt x="0" y="466"/>
                </a:lnTo>
                <a:lnTo>
                  <a:pt x="791" y="0"/>
                </a:lnTo>
                <a:close/>
              </a:path>
            </a:pathLst>
          </a:custGeom>
          <a:solidFill>
            <a:schemeClr val="tx2">
              <a:lumMod val="40000"/>
              <a:lumOff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Intel Clear"/>
              <a:ea typeface="+mn-ea"/>
              <a:cs typeface="+mn-cs"/>
            </a:endParaRPr>
          </a:p>
        </p:txBody>
      </p:sp>
      <p:sp>
        <p:nvSpPr>
          <p:cNvPr id="31" name="TextBox 30"/>
          <p:cNvSpPr txBox="1"/>
          <p:nvPr/>
        </p:nvSpPr>
        <p:spPr>
          <a:xfrm rot="19377153">
            <a:off x="4650225" y="2076854"/>
            <a:ext cx="2890163" cy="2889149"/>
          </a:xfrm>
          <a:prstGeom prst="rect">
            <a:avLst/>
          </a:prstGeom>
          <a:noFill/>
        </p:spPr>
        <p:txBody>
          <a:bodyPr wrap="square" rtlCol="0">
            <a:prstTxWarp prst="textArchUp">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prstClr val="white"/>
                </a:solidFill>
                <a:effectLst/>
                <a:uLnTx/>
                <a:uFillTx/>
                <a:latin typeface="Intel Clear"/>
                <a:ea typeface="+mn-ea"/>
                <a:cs typeface="+mn-cs"/>
              </a:rPr>
              <a:t>Import</a:t>
            </a:r>
          </a:p>
        </p:txBody>
      </p:sp>
      <p:sp>
        <p:nvSpPr>
          <p:cNvPr id="32" name="TextBox 31"/>
          <p:cNvSpPr txBox="1"/>
          <p:nvPr/>
        </p:nvSpPr>
        <p:spPr>
          <a:xfrm rot="3228855">
            <a:off x="4650225" y="2076854"/>
            <a:ext cx="2890163" cy="2889149"/>
          </a:xfrm>
          <a:prstGeom prst="rect">
            <a:avLst/>
          </a:prstGeom>
          <a:noFill/>
        </p:spPr>
        <p:txBody>
          <a:bodyPr wrap="square" rtlCol="0">
            <a:prstTxWarp prst="textArchUp">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prstClr val="white"/>
                </a:solidFill>
                <a:effectLst/>
                <a:uLnTx/>
                <a:uFillTx/>
                <a:latin typeface="Intel Clear"/>
                <a:ea typeface="+mn-ea"/>
                <a:cs typeface="+mn-cs"/>
              </a:rPr>
              <a:t>Build</a:t>
            </a:r>
          </a:p>
        </p:txBody>
      </p:sp>
      <p:sp>
        <p:nvSpPr>
          <p:cNvPr id="33" name="TextBox 32"/>
          <p:cNvSpPr txBox="1"/>
          <p:nvPr/>
        </p:nvSpPr>
        <p:spPr>
          <a:xfrm rot="3195798">
            <a:off x="4650225" y="2076854"/>
            <a:ext cx="2890163" cy="2889149"/>
          </a:xfrm>
          <a:prstGeom prst="rect">
            <a:avLst/>
          </a:prstGeom>
          <a:noFill/>
        </p:spPr>
        <p:txBody>
          <a:bodyPr wrap="square" rtlCol="0">
            <a:prstTxWarp prst="textArchDown">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prstClr val="white"/>
                </a:solidFill>
                <a:effectLst/>
                <a:uLnTx/>
                <a:uFillTx/>
                <a:latin typeface="Intel Clear"/>
                <a:ea typeface="+mn-ea"/>
                <a:cs typeface="+mn-cs"/>
              </a:rPr>
              <a:t>Deploy</a:t>
            </a:r>
          </a:p>
        </p:txBody>
      </p:sp>
      <p:sp>
        <p:nvSpPr>
          <p:cNvPr id="34" name="TextBox 33"/>
          <p:cNvSpPr txBox="1"/>
          <p:nvPr/>
        </p:nvSpPr>
        <p:spPr>
          <a:xfrm rot="19386504">
            <a:off x="4650225" y="2076854"/>
            <a:ext cx="2890163" cy="2889149"/>
          </a:xfrm>
          <a:prstGeom prst="rect">
            <a:avLst/>
          </a:prstGeom>
          <a:noFill/>
        </p:spPr>
        <p:txBody>
          <a:bodyPr wrap="square" rtlCol="0">
            <a:prstTxWarp prst="textArchDown">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prstClr val="white"/>
                </a:solidFill>
                <a:effectLst/>
                <a:uLnTx/>
                <a:uFillTx/>
                <a:latin typeface="Intel Clear"/>
                <a:ea typeface="+mn-ea"/>
                <a:cs typeface="+mn-cs"/>
              </a:rPr>
              <a:t>Train</a:t>
            </a:r>
          </a:p>
        </p:txBody>
      </p:sp>
      <p:sp>
        <p:nvSpPr>
          <p:cNvPr id="18" name="Rectangle 17"/>
          <p:cNvSpPr/>
          <p:nvPr/>
        </p:nvSpPr>
        <p:spPr>
          <a:xfrm>
            <a:off x="469834" y="5686280"/>
            <a:ext cx="11248101" cy="313811"/>
          </a:xfrm>
          <a:prstGeom prst="rect">
            <a:avLst/>
          </a:prstGeom>
          <a:solidFill>
            <a:schemeClr val="accent1"/>
          </a:solidFill>
        </p:spPr>
        <p:txBody>
          <a:bodyPr wrap="square" tIns="36576" bIns="36576" anchor="ctr" anchorCtr="0">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prstClr val="white"/>
                </a:solidFill>
                <a:effectLst/>
                <a:uLnTx/>
                <a:uFillTx/>
                <a:latin typeface="Intel Clear"/>
                <a:ea typeface="+mn-ea"/>
                <a:cs typeface="+mn-cs"/>
              </a:rPr>
              <a:t>Intel® Deep Learning Deployment Toolkit: Deploy optimized inference from Edge to Cloud</a:t>
            </a:r>
          </a:p>
        </p:txBody>
      </p:sp>
      <p:sp>
        <p:nvSpPr>
          <p:cNvPr id="3" name="Right Arrow 2"/>
          <p:cNvSpPr/>
          <p:nvPr/>
        </p:nvSpPr>
        <p:spPr>
          <a:xfrm>
            <a:off x="4071613" y="4891315"/>
            <a:ext cx="689073" cy="478971"/>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a:ea typeface="+mn-ea"/>
              <a:cs typeface="+mn-cs"/>
            </a:endParaRPr>
          </a:p>
        </p:txBody>
      </p:sp>
      <p:sp>
        <p:nvSpPr>
          <p:cNvPr id="5" name="TextBox 4"/>
          <p:cNvSpPr txBox="1"/>
          <p:nvPr/>
        </p:nvSpPr>
        <p:spPr>
          <a:xfrm>
            <a:off x="188685" y="3614646"/>
            <a:ext cx="1208664" cy="225767"/>
          </a:xfrm>
          <a:prstGeom prst="rect">
            <a:avLst/>
          </a:prstGeom>
          <a:solidFill>
            <a:srgbClr val="FFFF00"/>
          </a:solidFill>
        </p:spPr>
        <p:txBody>
          <a:bodyPr vert="horz" wrap="none" lIns="0" tIns="0" rIns="0" bIns="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3C71"/>
                </a:solidFill>
                <a:effectLst/>
                <a:uLnTx/>
                <a:uFillTx/>
                <a:latin typeface="Intel Clear"/>
                <a:ea typeface="+mn-ea"/>
                <a:cs typeface="+mn-cs"/>
              </a:rPr>
              <a:t>Today’s focus:</a:t>
            </a:r>
          </a:p>
        </p:txBody>
      </p:sp>
    </p:spTree>
    <p:extLst>
      <p:ext uri="{BB962C8B-B14F-4D97-AF65-F5344CB8AC3E}">
        <p14:creationId xmlns:p14="http://schemas.microsoft.com/office/powerpoint/2010/main" val="3782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0"/>
                                        </p:tgtEl>
                                        <p:attrNameLst>
                                          <p:attrName>fillcolor</p:attrName>
                                        </p:attrNameLst>
                                      </p:cBhvr>
                                      <p:to>
                                        <a:schemeClr val="bg2"/>
                                      </p:to>
                                    </p:animClr>
                                    <p:set>
                                      <p:cBhvr>
                                        <p:cTn id="7" dur="2000" fill="hold"/>
                                        <p:tgtEl>
                                          <p:spTgt spid="30"/>
                                        </p:tgtEl>
                                        <p:attrNameLst>
                                          <p:attrName>fill.type</p:attrName>
                                        </p:attrNameLst>
                                      </p:cBhvr>
                                      <p:to>
                                        <p:strVal val="solid"/>
                                      </p:to>
                                    </p:set>
                                    <p:set>
                                      <p:cBhvr>
                                        <p:cTn id="8" dur="2000" fill="hold"/>
                                        <p:tgtEl>
                                          <p:spTgt spid="30"/>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9"/>
                                        </p:tgtEl>
                                        <p:attrNameLst>
                                          <p:attrName>fillcolor</p:attrName>
                                        </p:attrNameLst>
                                      </p:cBhvr>
                                      <p:to>
                                        <a:schemeClr val="bg2"/>
                                      </p:to>
                                    </p:animClr>
                                    <p:set>
                                      <p:cBhvr>
                                        <p:cTn id="11" dur="2000" fill="hold"/>
                                        <p:tgtEl>
                                          <p:spTgt spid="29"/>
                                        </p:tgtEl>
                                        <p:attrNameLst>
                                          <p:attrName>fill.type</p:attrName>
                                        </p:attrNameLst>
                                      </p:cBhvr>
                                      <p:to>
                                        <p:strVal val="solid"/>
                                      </p:to>
                                    </p:set>
                                    <p:set>
                                      <p:cBhvr>
                                        <p:cTn id="12" dur="2000" fill="hold"/>
                                        <p:tgtEl>
                                          <p:spTgt spid="29"/>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8"/>
                                        </p:tgtEl>
                                        <p:attrNameLst>
                                          <p:attrName>fillcolor</p:attrName>
                                        </p:attrNameLst>
                                      </p:cBhvr>
                                      <p:to>
                                        <a:schemeClr val="bg2"/>
                                      </p:to>
                                    </p:animClr>
                                    <p:set>
                                      <p:cBhvr>
                                        <p:cTn id="15" dur="2000" fill="hold"/>
                                        <p:tgtEl>
                                          <p:spTgt spid="28"/>
                                        </p:tgtEl>
                                        <p:attrNameLst>
                                          <p:attrName>fill.type</p:attrName>
                                        </p:attrNameLst>
                                      </p:cBhvr>
                                      <p:to>
                                        <p:strVal val="solid"/>
                                      </p:to>
                                    </p:set>
                                    <p:set>
                                      <p:cBhvr>
                                        <p:cTn id="16" dur="2000" fill="hold"/>
                                        <p:tgtEl>
                                          <p:spTgt spid="28"/>
                                        </p:tgtEl>
                                        <p:attrNameLst>
                                          <p:attrName>fill.on</p:attrName>
                                        </p:attrNameLst>
                                      </p:cBhvr>
                                      <p:to>
                                        <p:strVal val="true"/>
                                      </p:to>
                                    </p:set>
                                  </p:childTnLst>
                                </p:cTn>
                              </p:par>
                              <p:par>
                                <p:cTn id="17" presetID="6" presetClass="emph" presetSubtype="0" fill="hold" grpId="0" nodeType="withEffect">
                                  <p:stCondLst>
                                    <p:cond delay="0"/>
                                  </p:stCondLst>
                                  <p:childTnLst>
                                    <p:animScale>
                                      <p:cBhvr>
                                        <p:cTn id="18" dur="2000" fill="hold"/>
                                        <p:tgtEl>
                                          <p:spTgt spid="27"/>
                                        </p:tgtEl>
                                      </p:cBhvr>
                                      <p:by x="150000" y="150000"/>
                                    </p:animScale>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
        <p:nvSpPr>
          <p:cNvPr id="10" name="Rectangle 9"/>
          <p:cNvSpPr/>
          <p:nvPr/>
        </p:nvSpPr>
        <p:spPr>
          <a:xfrm>
            <a:off x="350420" y="291812"/>
            <a:ext cx="10650877" cy="498995"/>
          </a:xfrm>
          <a:prstGeom prst="rect">
            <a:avLst/>
          </a:prstGeom>
          <a:noFill/>
          <a:ln w="25400" cap="flat" cmpd="sng" algn="ctr">
            <a:noFill/>
            <a:prstDash val="solid"/>
          </a:ln>
          <a:effectLst/>
        </p:spPr>
        <p:txBody>
          <a:bodyPr tIns="48768" rtlCol="0" anchor="t" anchorCtr="0"/>
          <a:lstStyle/>
          <a:p>
            <a:pPr defTabSz="609555">
              <a:defRPr/>
            </a:pPr>
            <a:r>
              <a:rPr lang="en-US" sz="3467" kern="0" dirty="0">
                <a:solidFill>
                  <a:srgbClr val="004280"/>
                </a:solidFill>
                <a:ea typeface="Intel Clear Pro" panose="020B0804020202060201" pitchFamily="34" charset="0"/>
                <a:cs typeface="Intel Clear Pro" panose="020B0804020202060201" pitchFamily="34" charset="0"/>
              </a:rPr>
              <a:t>Intel® Computer Vision SDK &amp; Components</a:t>
            </a:r>
          </a:p>
        </p:txBody>
      </p:sp>
      <p:sp>
        <p:nvSpPr>
          <p:cNvPr id="31" name="TextBox 30"/>
          <p:cNvSpPr txBox="1"/>
          <p:nvPr/>
        </p:nvSpPr>
        <p:spPr>
          <a:xfrm>
            <a:off x="4127673" y="6516535"/>
            <a:ext cx="4889159" cy="287130"/>
          </a:xfrm>
          <a:prstGeom prst="rect">
            <a:avLst/>
          </a:prstGeom>
          <a:noFill/>
        </p:spPr>
        <p:txBody>
          <a:bodyPr vert="horz" wrap="none" lIns="0" tIns="0" rIns="0" bIns="0" rtlCol="0">
            <a:spAutoFit/>
          </a:bodyPr>
          <a:lstStyle/>
          <a:p>
            <a:r>
              <a:rPr lang="en-US" sz="933" dirty="0" err="1">
                <a:solidFill>
                  <a:srgbClr val="B1BABF"/>
                </a:solidFill>
              </a:rPr>
              <a:t>OpenVX</a:t>
            </a:r>
            <a:r>
              <a:rPr lang="en-US" sz="933" dirty="0">
                <a:solidFill>
                  <a:srgbClr val="B1BABF"/>
                </a:solidFill>
              </a:rPr>
              <a:t> and the </a:t>
            </a:r>
            <a:r>
              <a:rPr lang="en-US" sz="933" dirty="0" err="1">
                <a:solidFill>
                  <a:srgbClr val="B1BABF"/>
                </a:solidFill>
              </a:rPr>
              <a:t>OpenVX</a:t>
            </a:r>
            <a:r>
              <a:rPr lang="en-US" sz="933" dirty="0">
                <a:solidFill>
                  <a:srgbClr val="B1BABF"/>
                </a:solidFill>
              </a:rPr>
              <a:t> logo are trademarks of the </a:t>
            </a:r>
            <a:r>
              <a:rPr lang="en-US" sz="933" dirty="0" err="1">
                <a:solidFill>
                  <a:srgbClr val="B1BABF"/>
                </a:solidFill>
              </a:rPr>
              <a:t>Khronos</a:t>
            </a:r>
            <a:r>
              <a:rPr lang="en-US" sz="933" dirty="0">
                <a:solidFill>
                  <a:srgbClr val="B1BABF"/>
                </a:solidFill>
              </a:rPr>
              <a:t> Group Inc.</a:t>
            </a:r>
          </a:p>
          <a:p>
            <a:r>
              <a:rPr lang="en-US" sz="933" dirty="0">
                <a:solidFill>
                  <a:srgbClr val="B1BABF"/>
                </a:solidFill>
              </a:rPr>
              <a:t>OpenCL and the OpenCL logo are trademarks of Apple Inc. used by permission by Khronos</a:t>
            </a:r>
          </a:p>
        </p:txBody>
      </p:sp>
      <p:sp>
        <p:nvSpPr>
          <p:cNvPr id="3" name="TextBox 2"/>
          <p:cNvSpPr txBox="1"/>
          <p:nvPr/>
        </p:nvSpPr>
        <p:spPr>
          <a:xfrm>
            <a:off x="1679413" y="1105252"/>
            <a:ext cx="9802188" cy="4514632"/>
          </a:xfrm>
          <a:prstGeom prst="rect">
            <a:avLst/>
          </a:prstGeom>
          <a:solidFill>
            <a:schemeClr val="accent1"/>
          </a:solidFill>
        </p:spPr>
        <p:txBody>
          <a:bodyPr vert="horz" wrap="square" lIns="0" tIns="0" rIns="0" bIns="0" rtlCol="0">
            <a:noAutofit/>
          </a:bodyPr>
          <a:lstStyle/>
          <a:p>
            <a:pPr algn="ctr"/>
            <a:r>
              <a:rPr lang="en-US" sz="3467"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What’s Inside the Intel® Computer Vision SDK</a:t>
            </a:r>
          </a:p>
        </p:txBody>
      </p:sp>
      <p:sp>
        <p:nvSpPr>
          <p:cNvPr id="99" name="TextBox 98"/>
          <p:cNvSpPr txBox="1"/>
          <p:nvPr/>
        </p:nvSpPr>
        <p:spPr>
          <a:xfrm>
            <a:off x="6343446" y="1766400"/>
            <a:ext cx="4954620" cy="3746307"/>
          </a:xfrm>
          <a:custGeom>
            <a:avLst/>
            <a:gdLst>
              <a:gd name="connsiteX0" fmla="*/ 0 w 3709616"/>
              <a:gd name="connsiteY0" fmla="*/ 468184 h 2809050"/>
              <a:gd name="connsiteX1" fmla="*/ 468184 w 3709616"/>
              <a:gd name="connsiteY1" fmla="*/ 0 h 2809050"/>
              <a:gd name="connsiteX2" fmla="*/ 3241432 w 3709616"/>
              <a:gd name="connsiteY2" fmla="*/ 0 h 2809050"/>
              <a:gd name="connsiteX3" fmla="*/ 3709616 w 3709616"/>
              <a:gd name="connsiteY3" fmla="*/ 468184 h 2809050"/>
              <a:gd name="connsiteX4" fmla="*/ 3709616 w 3709616"/>
              <a:gd name="connsiteY4" fmla="*/ 2340866 h 2809050"/>
              <a:gd name="connsiteX5" fmla="*/ 3241432 w 3709616"/>
              <a:gd name="connsiteY5" fmla="*/ 2809050 h 2809050"/>
              <a:gd name="connsiteX6" fmla="*/ 468184 w 3709616"/>
              <a:gd name="connsiteY6" fmla="*/ 2809050 h 2809050"/>
              <a:gd name="connsiteX7" fmla="*/ 0 w 3709616"/>
              <a:gd name="connsiteY7" fmla="*/ 2340866 h 2809050"/>
              <a:gd name="connsiteX8" fmla="*/ 0 w 3709616"/>
              <a:gd name="connsiteY8" fmla="*/ 468184 h 2809050"/>
              <a:gd name="connsiteX0" fmla="*/ 0 w 3715966"/>
              <a:gd name="connsiteY0" fmla="*/ 468184 h 2809730"/>
              <a:gd name="connsiteX1" fmla="*/ 468184 w 3715966"/>
              <a:gd name="connsiteY1" fmla="*/ 0 h 2809730"/>
              <a:gd name="connsiteX2" fmla="*/ 3241432 w 3715966"/>
              <a:gd name="connsiteY2" fmla="*/ 0 h 2809730"/>
              <a:gd name="connsiteX3" fmla="*/ 3709616 w 3715966"/>
              <a:gd name="connsiteY3" fmla="*/ 468184 h 2809730"/>
              <a:gd name="connsiteX4" fmla="*/ 3715966 w 3715966"/>
              <a:gd name="connsiteY4" fmla="*/ 2575816 h 2809730"/>
              <a:gd name="connsiteX5" fmla="*/ 3241432 w 3715966"/>
              <a:gd name="connsiteY5" fmla="*/ 2809050 h 2809730"/>
              <a:gd name="connsiteX6" fmla="*/ 468184 w 3715966"/>
              <a:gd name="connsiteY6" fmla="*/ 2809050 h 2809730"/>
              <a:gd name="connsiteX7" fmla="*/ 0 w 3715966"/>
              <a:gd name="connsiteY7" fmla="*/ 2340866 h 2809730"/>
              <a:gd name="connsiteX8" fmla="*/ 0 w 3715966"/>
              <a:gd name="connsiteY8" fmla="*/ 468184 h 2809730"/>
              <a:gd name="connsiteX0" fmla="*/ 6350 w 3722316"/>
              <a:gd name="connsiteY0" fmla="*/ 468184 h 2809730"/>
              <a:gd name="connsiteX1" fmla="*/ 474534 w 3722316"/>
              <a:gd name="connsiteY1" fmla="*/ 0 h 2809730"/>
              <a:gd name="connsiteX2" fmla="*/ 3247782 w 3722316"/>
              <a:gd name="connsiteY2" fmla="*/ 0 h 2809730"/>
              <a:gd name="connsiteX3" fmla="*/ 3715966 w 3722316"/>
              <a:gd name="connsiteY3" fmla="*/ 468184 h 2809730"/>
              <a:gd name="connsiteX4" fmla="*/ 3722316 w 3722316"/>
              <a:gd name="connsiteY4" fmla="*/ 2575816 h 2809730"/>
              <a:gd name="connsiteX5" fmla="*/ 3247782 w 3722316"/>
              <a:gd name="connsiteY5" fmla="*/ 2809050 h 2809730"/>
              <a:gd name="connsiteX6" fmla="*/ 474534 w 3722316"/>
              <a:gd name="connsiteY6" fmla="*/ 2809050 h 2809730"/>
              <a:gd name="connsiteX7" fmla="*/ 0 w 3722316"/>
              <a:gd name="connsiteY7" fmla="*/ 2518666 h 2809730"/>
              <a:gd name="connsiteX8" fmla="*/ 6350 w 3722316"/>
              <a:gd name="connsiteY8" fmla="*/ 468184 h 2809730"/>
              <a:gd name="connsiteX0" fmla="*/ 183 w 3735199"/>
              <a:gd name="connsiteY0" fmla="*/ 290384 h 2809730"/>
              <a:gd name="connsiteX1" fmla="*/ 487417 w 3735199"/>
              <a:gd name="connsiteY1" fmla="*/ 0 h 2809730"/>
              <a:gd name="connsiteX2" fmla="*/ 3260665 w 3735199"/>
              <a:gd name="connsiteY2" fmla="*/ 0 h 2809730"/>
              <a:gd name="connsiteX3" fmla="*/ 3728849 w 3735199"/>
              <a:gd name="connsiteY3" fmla="*/ 468184 h 2809730"/>
              <a:gd name="connsiteX4" fmla="*/ 3735199 w 3735199"/>
              <a:gd name="connsiteY4" fmla="*/ 2575816 h 2809730"/>
              <a:gd name="connsiteX5" fmla="*/ 3260665 w 3735199"/>
              <a:gd name="connsiteY5" fmla="*/ 2809050 h 2809730"/>
              <a:gd name="connsiteX6" fmla="*/ 487417 w 3735199"/>
              <a:gd name="connsiteY6" fmla="*/ 2809050 h 2809730"/>
              <a:gd name="connsiteX7" fmla="*/ 12883 w 3735199"/>
              <a:gd name="connsiteY7" fmla="*/ 2518666 h 2809730"/>
              <a:gd name="connsiteX8" fmla="*/ 183 w 3735199"/>
              <a:gd name="connsiteY8" fmla="*/ 290384 h 2809730"/>
              <a:gd name="connsiteX0" fmla="*/ 183 w 3735199"/>
              <a:gd name="connsiteY0" fmla="*/ 290384 h 2809730"/>
              <a:gd name="connsiteX1" fmla="*/ 487417 w 3735199"/>
              <a:gd name="connsiteY1" fmla="*/ 0 h 2809730"/>
              <a:gd name="connsiteX2" fmla="*/ 3260665 w 3735199"/>
              <a:gd name="connsiteY2" fmla="*/ 0 h 2809730"/>
              <a:gd name="connsiteX3" fmla="*/ 3722499 w 3735199"/>
              <a:gd name="connsiteY3" fmla="*/ 315784 h 2809730"/>
              <a:gd name="connsiteX4" fmla="*/ 3735199 w 3735199"/>
              <a:gd name="connsiteY4" fmla="*/ 2575816 h 2809730"/>
              <a:gd name="connsiteX5" fmla="*/ 3260665 w 3735199"/>
              <a:gd name="connsiteY5" fmla="*/ 2809050 h 2809730"/>
              <a:gd name="connsiteX6" fmla="*/ 487417 w 3735199"/>
              <a:gd name="connsiteY6" fmla="*/ 2809050 h 2809730"/>
              <a:gd name="connsiteX7" fmla="*/ 12883 w 3735199"/>
              <a:gd name="connsiteY7" fmla="*/ 2518666 h 2809730"/>
              <a:gd name="connsiteX8" fmla="*/ 183 w 3735199"/>
              <a:gd name="connsiteY8" fmla="*/ 290384 h 2809730"/>
              <a:gd name="connsiteX0" fmla="*/ 311 w 3735327"/>
              <a:gd name="connsiteY0" fmla="*/ 290384 h 2809730"/>
              <a:gd name="connsiteX1" fmla="*/ 239895 w 3735327"/>
              <a:gd name="connsiteY1" fmla="*/ 0 h 2809730"/>
              <a:gd name="connsiteX2" fmla="*/ 3260793 w 3735327"/>
              <a:gd name="connsiteY2" fmla="*/ 0 h 2809730"/>
              <a:gd name="connsiteX3" fmla="*/ 3722627 w 3735327"/>
              <a:gd name="connsiteY3" fmla="*/ 315784 h 2809730"/>
              <a:gd name="connsiteX4" fmla="*/ 3735327 w 3735327"/>
              <a:gd name="connsiteY4" fmla="*/ 2575816 h 2809730"/>
              <a:gd name="connsiteX5" fmla="*/ 3260793 w 3735327"/>
              <a:gd name="connsiteY5" fmla="*/ 2809050 h 2809730"/>
              <a:gd name="connsiteX6" fmla="*/ 487545 w 3735327"/>
              <a:gd name="connsiteY6" fmla="*/ 2809050 h 2809730"/>
              <a:gd name="connsiteX7" fmla="*/ 13011 w 3735327"/>
              <a:gd name="connsiteY7" fmla="*/ 2518666 h 2809730"/>
              <a:gd name="connsiteX8" fmla="*/ 311 w 3735327"/>
              <a:gd name="connsiteY8" fmla="*/ 290384 h 2809730"/>
              <a:gd name="connsiteX0" fmla="*/ 311 w 3735327"/>
              <a:gd name="connsiteY0" fmla="*/ 290384 h 2809730"/>
              <a:gd name="connsiteX1" fmla="*/ 239895 w 3735327"/>
              <a:gd name="connsiteY1" fmla="*/ 0 h 2809730"/>
              <a:gd name="connsiteX2" fmla="*/ 3476693 w 3735327"/>
              <a:gd name="connsiteY2" fmla="*/ 0 h 2809730"/>
              <a:gd name="connsiteX3" fmla="*/ 3722627 w 3735327"/>
              <a:gd name="connsiteY3" fmla="*/ 315784 h 2809730"/>
              <a:gd name="connsiteX4" fmla="*/ 3735327 w 3735327"/>
              <a:gd name="connsiteY4" fmla="*/ 2575816 h 2809730"/>
              <a:gd name="connsiteX5" fmla="*/ 3260793 w 3735327"/>
              <a:gd name="connsiteY5" fmla="*/ 2809050 h 2809730"/>
              <a:gd name="connsiteX6" fmla="*/ 487545 w 3735327"/>
              <a:gd name="connsiteY6" fmla="*/ 2809050 h 2809730"/>
              <a:gd name="connsiteX7" fmla="*/ 13011 w 3735327"/>
              <a:gd name="connsiteY7" fmla="*/ 2518666 h 2809730"/>
              <a:gd name="connsiteX8" fmla="*/ 311 w 3735327"/>
              <a:gd name="connsiteY8" fmla="*/ 290384 h 280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5327" h="2809730">
                <a:moveTo>
                  <a:pt x="311" y="290384"/>
                </a:moveTo>
                <a:cubicBezTo>
                  <a:pt x="311" y="31813"/>
                  <a:pt x="-18676" y="0"/>
                  <a:pt x="239895" y="0"/>
                </a:cubicBezTo>
                <a:lnTo>
                  <a:pt x="3476693" y="0"/>
                </a:lnTo>
                <a:cubicBezTo>
                  <a:pt x="3735264" y="0"/>
                  <a:pt x="3722627" y="57213"/>
                  <a:pt x="3722627" y="315784"/>
                </a:cubicBezTo>
                <a:cubicBezTo>
                  <a:pt x="3722627" y="940011"/>
                  <a:pt x="3735327" y="1951589"/>
                  <a:pt x="3735327" y="2575816"/>
                </a:cubicBezTo>
                <a:cubicBezTo>
                  <a:pt x="3735327" y="2834387"/>
                  <a:pt x="3519364" y="2809050"/>
                  <a:pt x="3260793" y="2809050"/>
                </a:cubicBezTo>
                <a:lnTo>
                  <a:pt x="487545" y="2809050"/>
                </a:lnTo>
                <a:cubicBezTo>
                  <a:pt x="228974" y="2809050"/>
                  <a:pt x="13011" y="2777237"/>
                  <a:pt x="13011" y="2518666"/>
                </a:cubicBezTo>
                <a:cubicBezTo>
                  <a:pt x="15128" y="1835172"/>
                  <a:pt x="-1806" y="973878"/>
                  <a:pt x="311" y="290384"/>
                </a:cubicBezTo>
                <a:close/>
              </a:path>
            </a:pathLst>
          </a:custGeom>
          <a:solidFill>
            <a:schemeClr val="bg1">
              <a:lumMod val="85000"/>
            </a:schemeClr>
          </a:solidFill>
          <a:ln w="12700">
            <a:noFill/>
          </a:ln>
        </p:spPr>
        <p:txBody>
          <a:bodyPr vert="horz" wrap="square" lIns="0" tIns="0" rIns="0" bIns="0" rtlCol="0" anchor="t" anchorCtr="0">
            <a:noAutofit/>
          </a:bodyPr>
          <a:lstStyle/>
          <a:p>
            <a:pPr algn="ctr"/>
            <a:r>
              <a:rPr lang="en-US" sz="2933" kern="0" dirty="0">
                <a:solidFill>
                  <a:srgbClr val="004280"/>
                </a:solidFill>
                <a:latin typeface="Intel Clear Pro Bold" panose="020B0804020202060201" pitchFamily="34" charset="0"/>
                <a:ea typeface="Intel Clear Pro Bold" panose="020B0804020202060201" pitchFamily="34" charset="0"/>
                <a:cs typeface="Intel Clear Pro Bold" panose="020B0804020202060201" pitchFamily="34" charset="0"/>
              </a:rPr>
              <a:t>Component tools</a:t>
            </a:r>
            <a:endParaRPr lang="en-US" sz="2933" dirty="0">
              <a:solidFill>
                <a:srgbClr val="004280"/>
              </a:solidFill>
            </a:endParaRPr>
          </a:p>
        </p:txBody>
      </p:sp>
      <p:sp>
        <p:nvSpPr>
          <p:cNvPr id="103" name="TextBox 102"/>
          <p:cNvSpPr txBox="1"/>
          <p:nvPr/>
        </p:nvSpPr>
        <p:spPr>
          <a:xfrm>
            <a:off x="8863357" y="1596895"/>
            <a:ext cx="65" cy="225767"/>
          </a:xfrm>
          <a:prstGeom prst="rect">
            <a:avLst/>
          </a:prstGeom>
          <a:noFill/>
          <a:ln>
            <a:noFill/>
          </a:ln>
        </p:spPr>
        <p:txBody>
          <a:bodyPr vert="horz" wrap="none" lIns="0" tIns="0" rIns="0" bIns="0" rtlCol="0">
            <a:spAutoFit/>
          </a:bodyPr>
          <a:lstStyle/>
          <a:p>
            <a:endParaRPr lang="en-US" sz="1467" dirty="0">
              <a:solidFill>
                <a:srgbClr val="003C71"/>
              </a:solidFill>
            </a:endParaRPr>
          </a:p>
        </p:txBody>
      </p:sp>
      <p:sp>
        <p:nvSpPr>
          <p:cNvPr id="38" name="TextBox 37"/>
          <p:cNvSpPr txBox="1"/>
          <p:nvPr/>
        </p:nvSpPr>
        <p:spPr>
          <a:xfrm>
            <a:off x="6503863" y="2232337"/>
            <a:ext cx="4659579" cy="818216"/>
          </a:xfrm>
          <a:prstGeom prst="roundRect">
            <a:avLst/>
          </a:prstGeom>
          <a:solidFill>
            <a:schemeClr val="bg1"/>
          </a:solidFill>
          <a:ln w="12700">
            <a:noFill/>
          </a:ln>
        </p:spPr>
        <p:txBody>
          <a:bodyPr vert="horz" wrap="square" lIns="36576" tIns="36576" rIns="0" bIns="0" rtlCol="0" anchor="t" anchorCtr="0">
            <a:noAutofit/>
          </a:bodyPr>
          <a:lstStyle/>
          <a:p>
            <a:pPr algn="ctr">
              <a:lnSpc>
                <a:spcPts val="1467"/>
              </a:lnSpc>
            </a:pPr>
            <a:r>
              <a:rPr lang="en-US" sz="1467" spc="-27" dirty="0">
                <a:solidFill>
                  <a:srgbClr val="004280"/>
                </a:solidFill>
              </a:rPr>
              <a:t>Traditional Computer Vision</a:t>
            </a:r>
            <a:r>
              <a:rPr lang="en-US" sz="1467" kern="0" dirty="0">
                <a:solidFill>
                  <a:srgbClr val="004280"/>
                </a:solidFill>
                <a:ea typeface="Intel Clear" panose="020B0604020203020204" pitchFamily="34" charset="0"/>
                <a:cs typeface="Intel Clear" panose="020B0604020203020204" pitchFamily="34" charset="0"/>
              </a:rPr>
              <a:t>–</a:t>
            </a:r>
            <a:r>
              <a:rPr lang="en-US" sz="1467" kern="0" spc="-27" dirty="0">
                <a:solidFill>
                  <a:srgbClr val="004280"/>
                </a:solidFill>
                <a:ea typeface="Intel Clear Pro Bold" panose="020B0804020202060201" pitchFamily="34" charset="0"/>
                <a:cs typeface="Intel Clear Pro Bold" panose="020B0804020202060201" pitchFamily="34" charset="0"/>
              </a:rPr>
              <a:t>All SDK versions</a:t>
            </a:r>
            <a:endParaRPr lang="en-US" sz="1467" spc="-27" dirty="0">
              <a:solidFill>
                <a:srgbClr val="004280"/>
              </a:solidFill>
            </a:endParaRPr>
          </a:p>
          <a:p>
            <a:pPr algn="ctr" defTabSz="609555">
              <a:lnSpc>
                <a:spcPts val="1467"/>
              </a:lnSpc>
              <a:defRPr/>
            </a:pPr>
            <a:r>
              <a:rPr lang="en-US" sz="1467" kern="0" dirty="0">
                <a:solidFill>
                  <a:srgbClr val="004280"/>
                </a:solidFill>
                <a:ea typeface="Intel Clear Pro" panose="020B0804020202060201" pitchFamily="34" charset="0"/>
                <a:cs typeface="Intel Clear Pro" panose="020B0804020202060201" pitchFamily="34" charset="0"/>
              </a:rPr>
              <a:t>Optimized Computer Vision Libraries</a:t>
            </a:r>
          </a:p>
          <a:p>
            <a:pPr algn="ctr" defTabSz="609555">
              <a:lnSpc>
                <a:spcPts val="2133"/>
              </a:lnSpc>
              <a:defRPr/>
            </a:pPr>
            <a:r>
              <a:rPr lang="en-US" sz="2133" b="1" kern="0" dirty="0">
                <a:solidFill>
                  <a:prstClr val="white"/>
                </a:solidFill>
                <a:ea typeface="Intel Clear Pro Bold" panose="020B0804020202060201" pitchFamily="34" charset="0"/>
                <a:cs typeface="Intel Clear Pro Bold" panose="020B0804020202060201" pitchFamily="34" charset="0"/>
              </a:rPr>
              <a:t>		</a:t>
            </a:r>
          </a:p>
        </p:txBody>
      </p:sp>
      <p:sp>
        <p:nvSpPr>
          <p:cNvPr id="22" name="Rectangle 21"/>
          <p:cNvSpPr/>
          <p:nvPr/>
        </p:nvSpPr>
        <p:spPr>
          <a:xfrm>
            <a:off x="2415610" y="5859993"/>
            <a:ext cx="709231" cy="316320"/>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467" b="1" kern="0" dirty="0">
                <a:solidFill>
                  <a:srgbClr val="004280"/>
                </a:solidFill>
              </a:rPr>
              <a:t>GPU</a:t>
            </a:r>
          </a:p>
        </p:txBody>
      </p:sp>
      <p:sp>
        <p:nvSpPr>
          <p:cNvPr id="23" name="Rectangle 22"/>
          <p:cNvSpPr/>
          <p:nvPr/>
        </p:nvSpPr>
        <p:spPr>
          <a:xfrm>
            <a:off x="1557439" y="5859993"/>
            <a:ext cx="702111" cy="316320"/>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467" b="1" kern="0" dirty="0">
                <a:solidFill>
                  <a:srgbClr val="004280"/>
                </a:solidFill>
              </a:rPr>
              <a:t>CPU</a:t>
            </a:r>
          </a:p>
        </p:txBody>
      </p:sp>
      <p:sp>
        <p:nvSpPr>
          <p:cNvPr id="24" name="Rectangle 23"/>
          <p:cNvSpPr/>
          <p:nvPr/>
        </p:nvSpPr>
        <p:spPr>
          <a:xfrm>
            <a:off x="3282453" y="5850133"/>
            <a:ext cx="702111" cy="316320"/>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467" b="1" kern="0" dirty="0">
                <a:solidFill>
                  <a:srgbClr val="004280"/>
                </a:solidFill>
              </a:rPr>
              <a:t>FPGA</a:t>
            </a:r>
          </a:p>
        </p:txBody>
      </p:sp>
      <p:sp>
        <p:nvSpPr>
          <p:cNvPr id="33" name="Rectangle 32"/>
          <p:cNvSpPr/>
          <p:nvPr/>
        </p:nvSpPr>
        <p:spPr>
          <a:xfrm>
            <a:off x="4142175" y="5837047"/>
            <a:ext cx="702111" cy="316320"/>
          </a:xfrm>
          <a:prstGeom prst="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algn="ctr" defTabSz="609570">
              <a:defRPr/>
            </a:pPr>
            <a:r>
              <a:rPr lang="en-US" sz="1467" b="1" kern="0" dirty="0">
                <a:solidFill>
                  <a:srgbClr val="004280"/>
                </a:solidFill>
              </a:rPr>
              <a:t>VPU</a:t>
            </a:r>
          </a:p>
        </p:txBody>
      </p:sp>
      <p:grpSp>
        <p:nvGrpSpPr>
          <p:cNvPr id="29" name="Group 28"/>
          <p:cNvGrpSpPr/>
          <p:nvPr/>
        </p:nvGrpSpPr>
        <p:grpSpPr>
          <a:xfrm>
            <a:off x="596665" y="3045443"/>
            <a:ext cx="467435" cy="413600"/>
            <a:chOff x="4179208" y="1050528"/>
            <a:chExt cx="1007203" cy="1025330"/>
          </a:xfrm>
          <a:solidFill>
            <a:schemeClr val="tx1"/>
          </a:solidFill>
        </p:grpSpPr>
        <p:sp>
          <p:nvSpPr>
            <p:cNvPr id="30" name="Oval 29"/>
            <p:cNvSpPr/>
            <p:nvPr/>
          </p:nvSpPr>
          <p:spPr>
            <a:xfrm>
              <a:off x="4187453" y="1050528"/>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sp>
          <p:nvSpPr>
            <p:cNvPr id="32" name="Oval 31"/>
            <p:cNvSpPr/>
            <p:nvPr/>
          </p:nvSpPr>
          <p:spPr>
            <a:xfrm>
              <a:off x="4187453" y="1331345"/>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sp>
          <p:nvSpPr>
            <p:cNvPr id="34" name="Oval 33"/>
            <p:cNvSpPr/>
            <p:nvPr/>
          </p:nvSpPr>
          <p:spPr>
            <a:xfrm>
              <a:off x="4187453" y="1612162"/>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sp>
          <p:nvSpPr>
            <p:cNvPr id="35" name="Oval 34"/>
            <p:cNvSpPr/>
            <p:nvPr/>
          </p:nvSpPr>
          <p:spPr>
            <a:xfrm>
              <a:off x="4179208" y="1892978"/>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sp>
          <p:nvSpPr>
            <p:cNvPr id="37" name="Oval 36"/>
            <p:cNvSpPr/>
            <p:nvPr/>
          </p:nvSpPr>
          <p:spPr>
            <a:xfrm>
              <a:off x="4595492" y="1185609"/>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sp>
          <p:nvSpPr>
            <p:cNvPr id="39" name="Oval 38"/>
            <p:cNvSpPr/>
            <p:nvPr/>
          </p:nvSpPr>
          <p:spPr>
            <a:xfrm>
              <a:off x="4595492" y="1466426"/>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sp>
          <p:nvSpPr>
            <p:cNvPr id="40" name="Oval 39"/>
            <p:cNvSpPr/>
            <p:nvPr/>
          </p:nvSpPr>
          <p:spPr>
            <a:xfrm>
              <a:off x="4595492" y="1747243"/>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sp>
          <p:nvSpPr>
            <p:cNvPr id="41" name="Oval 40"/>
            <p:cNvSpPr/>
            <p:nvPr/>
          </p:nvSpPr>
          <p:spPr>
            <a:xfrm>
              <a:off x="5003531" y="1185609"/>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sp>
          <p:nvSpPr>
            <p:cNvPr id="42" name="Oval 41"/>
            <p:cNvSpPr/>
            <p:nvPr/>
          </p:nvSpPr>
          <p:spPr>
            <a:xfrm>
              <a:off x="5003531" y="1466426"/>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sp>
          <p:nvSpPr>
            <p:cNvPr id="43" name="Oval 42"/>
            <p:cNvSpPr/>
            <p:nvPr/>
          </p:nvSpPr>
          <p:spPr>
            <a:xfrm>
              <a:off x="5003531" y="1747243"/>
              <a:ext cx="182880" cy="182880"/>
            </a:xfrm>
            <a:prstGeom prst="ellipse">
              <a:avLst/>
            </a:prstGeom>
            <a:grp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endParaRPr lang="en-US" sz="1600" b="1">
                <a:solidFill>
                  <a:srgbClr val="003C71"/>
                </a:solidFill>
              </a:endParaRPr>
            </a:p>
          </p:txBody>
        </p:sp>
        <p:cxnSp>
          <p:nvCxnSpPr>
            <p:cNvPr id="44" name="Straight Connector 43"/>
            <p:cNvCxnSpPr>
              <a:stCxn id="40" idx="6"/>
              <a:endCxn id="43" idx="2"/>
            </p:cNvCxnSpPr>
            <p:nvPr/>
          </p:nvCxnSpPr>
          <p:spPr>
            <a:xfrm>
              <a:off x="4778372" y="1838683"/>
              <a:ext cx="225159" cy="0"/>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7" idx="6"/>
              <a:endCxn id="41" idx="2"/>
            </p:cNvCxnSpPr>
            <p:nvPr/>
          </p:nvCxnSpPr>
          <p:spPr>
            <a:xfrm>
              <a:off x="4778372" y="1277049"/>
              <a:ext cx="225159" cy="0"/>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0" idx="7"/>
              <a:endCxn id="42" idx="3"/>
            </p:cNvCxnSpPr>
            <p:nvPr/>
          </p:nvCxnSpPr>
          <p:spPr>
            <a:xfrm flipV="1">
              <a:off x="4751590" y="1622524"/>
              <a:ext cx="278723" cy="151501"/>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9" idx="5"/>
              <a:endCxn id="43" idx="1"/>
            </p:cNvCxnSpPr>
            <p:nvPr/>
          </p:nvCxnSpPr>
          <p:spPr>
            <a:xfrm>
              <a:off x="4751590" y="1622524"/>
              <a:ext cx="278723" cy="151501"/>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7" idx="5"/>
              <a:endCxn id="42" idx="1"/>
            </p:cNvCxnSpPr>
            <p:nvPr/>
          </p:nvCxnSpPr>
          <p:spPr>
            <a:xfrm>
              <a:off x="4751590" y="1341707"/>
              <a:ext cx="278723" cy="151501"/>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9" idx="6"/>
              <a:endCxn id="41" idx="3"/>
            </p:cNvCxnSpPr>
            <p:nvPr/>
          </p:nvCxnSpPr>
          <p:spPr>
            <a:xfrm flipV="1">
              <a:off x="4778372" y="1341707"/>
              <a:ext cx="251941" cy="216159"/>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0" idx="7"/>
              <a:endCxn id="37" idx="1"/>
            </p:cNvCxnSpPr>
            <p:nvPr/>
          </p:nvCxnSpPr>
          <p:spPr>
            <a:xfrm>
              <a:off x="4343551" y="1077310"/>
              <a:ext cx="278723" cy="135081"/>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39" idx="0"/>
            </p:cNvCxnSpPr>
            <p:nvPr/>
          </p:nvCxnSpPr>
          <p:spPr>
            <a:xfrm>
              <a:off x="4378082" y="1177528"/>
              <a:ext cx="308850" cy="288898"/>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0" idx="5"/>
              <a:endCxn id="40" idx="1"/>
            </p:cNvCxnSpPr>
            <p:nvPr/>
          </p:nvCxnSpPr>
          <p:spPr>
            <a:xfrm>
              <a:off x="4343551" y="1206626"/>
              <a:ext cx="278723" cy="567399"/>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2" idx="7"/>
              <a:endCxn id="37" idx="2"/>
            </p:cNvCxnSpPr>
            <p:nvPr/>
          </p:nvCxnSpPr>
          <p:spPr>
            <a:xfrm flipV="1">
              <a:off x="4343551" y="1277049"/>
              <a:ext cx="251941" cy="81078"/>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32" idx="6"/>
              <a:endCxn id="39" idx="1"/>
            </p:cNvCxnSpPr>
            <p:nvPr/>
          </p:nvCxnSpPr>
          <p:spPr>
            <a:xfrm>
              <a:off x="4370333" y="1422785"/>
              <a:ext cx="251941" cy="70423"/>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32" idx="5"/>
              <a:endCxn id="40" idx="2"/>
            </p:cNvCxnSpPr>
            <p:nvPr/>
          </p:nvCxnSpPr>
          <p:spPr>
            <a:xfrm>
              <a:off x="4343551" y="1487443"/>
              <a:ext cx="251941" cy="351240"/>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4" idx="7"/>
              <a:endCxn id="37" idx="3"/>
            </p:cNvCxnSpPr>
            <p:nvPr/>
          </p:nvCxnSpPr>
          <p:spPr>
            <a:xfrm flipV="1">
              <a:off x="4343551" y="1341707"/>
              <a:ext cx="278723" cy="297237"/>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4" idx="6"/>
              <a:endCxn id="39" idx="2"/>
            </p:cNvCxnSpPr>
            <p:nvPr/>
          </p:nvCxnSpPr>
          <p:spPr>
            <a:xfrm flipV="1">
              <a:off x="4370333" y="1557866"/>
              <a:ext cx="225159" cy="145736"/>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34" idx="5"/>
              <a:endCxn id="40" idx="2"/>
            </p:cNvCxnSpPr>
            <p:nvPr/>
          </p:nvCxnSpPr>
          <p:spPr>
            <a:xfrm>
              <a:off x="4343551" y="1768260"/>
              <a:ext cx="251941" cy="70423"/>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4335306" y="1361082"/>
              <a:ext cx="286969" cy="578052"/>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5" idx="6"/>
              <a:endCxn id="39" idx="3"/>
            </p:cNvCxnSpPr>
            <p:nvPr/>
          </p:nvCxnSpPr>
          <p:spPr>
            <a:xfrm flipV="1">
              <a:off x="4362088" y="1622524"/>
              <a:ext cx="260186" cy="361894"/>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5" idx="5"/>
              <a:endCxn id="40" idx="3"/>
            </p:cNvCxnSpPr>
            <p:nvPr/>
          </p:nvCxnSpPr>
          <p:spPr>
            <a:xfrm flipV="1">
              <a:off x="4335306" y="1903341"/>
              <a:ext cx="286968" cy="145735"/>
            </a:xfrm>
            <a:prstGeom prst="line">
              <a:avLst/>
            </a:prstGeom>
            <a:grpFill/>
            <a:ln w="19050">
              <a:solidFill>
                <a:schemeClr val="accent2"/>
              </a:solidFill>
            </a:ln>
            <a:effectLst/>
          </p:spPr>
          <p:style>
            <a:lnRef idx="2">
              <a:schemeClr val="accent1"/>
            </a:lnRef>
            <a:fillRef idx="0">
              <a:schemeClr val="accent1"/>
            </a:fillRef>
            <a:effectRef idx="1">
              <a:schemeClr val="accent1"/>
            </a:effectRef>
            <a:fontRef idx="minor">
              <a:schemeClr val="tx1"/>
            </a:fontRef>
          </p:style>
        </p:cxnSp>
      </p:grpSp>
      <p:sp>
        <p:nvSpPr>
          <p:cNvPr id="64" name="Rectangle 63"/>
          <p:cNvSpPr/>
          <p:nvPr/>
        </p:nvSpPr>
        <p:spPr>
          <a:xfrm>
            <a:off x="446781" y="3472390"/>
            <a:ext cx="784976" cy="584775"/>
          </a:xfrm>
          <a:prstGeom prst="rect">
            <a:avLst/>
          </a:prstGeom>
        </p:spPr>
        <p:txBody>
          <a:bodyPr wrap="square" lIns="0" rIns="0" anchor="ctr" anchorCtr="0">
            <a:spAutoFit/>
          </a:bodyPr>
          <a:lstStyle/>
          <a:p>
            <a:pPr algn="ctr"/>
            <a:r>
              <a:rPr lang="en-US" sz="1600" dirty="0">
                <a:solidFill>
                  <a:srgbClr val="002060"/>
                </a:solidFill>
              </a:rPr>
              <a:t>Trained Models</a:t>
            </a:r>
          </a:p>
        </p:txBody>
      </p:sp>
      <p:sp>
        <p:nvSpPr>
          <p:cNvPr id="72" name="TextBox 71"/>
          <p:cNvSpPr txBox="1"/>
          <p:nvPr/>
        </p:nvSpPr>
        <p:spPr>
          <a:xfrm>
            <a:off x="6504249" y="4499491"/>
            <a:ext cx="4681716" cy="924509"/>
          </a:xfrm>
          <a:prstGeom prst="roundRect">
            <a:avLst/>
          </a:prstGeom>
          <a:solidFill>
            <a:schemeClr val="tx2"/>
          </a:solidFill>
          <a:ln w="12700">
            <a:noFill/>
          </a:ln>
        </p:spPr>
        <p:txBody>
          <a:bodyPr vert="horz" wrap="square" lIns="0" tIns="60960" rIns="0" bIns="0" rtlCol="0" anchor="t" anchorCtr="0">
            <a:noAutofit/>
          </a:bodyPr>
          <a:lstStyle/>
          <a:p>
            <a:pPr algn="ctr" defTabSz="609555">
              <a:lnSpc>
                <a:spcPts val="1467"/>
              </a:lnSpc>
              <a:defRPr/>
            </a:pPr>
            <a:r>
              <a:rPr lang="en-US" sz="1467" kern="0" dirty="0">
                <a:solidFill>
                  <a:prstClr val="white"/>
                </a:solidFill>
                <a:ea typeface="Intel Clear Pro Bold" panose="020B0804020202060201" pitchFamily="34" charset="0"/>
                <a:cs typeface="Intel Clear Pro Bold" panose="020B0804020202060201" pitchFamily="34" charset="0"/>
              </a:rPr>
              <a:t>Linux for FPGA only</a:t>
            </a:r>
            <a:endParaRPr lang="en-US" sz="1467" b="1" kern="0" dirty="0">
              <a:solidFill>
                <a:prstClr val="white"/>
              </a:solidFill>
            </a:endParaRPr>
          </a:p>
          <a:p>
            <a:pPr marL="152396" defTabSz="609555">
              <a:lnSpc>
                <a:spcPts val="2133"/>
              </a:lnSpc>
              <a:defRPr/>
            </a:pPr>
            <a:endParaRPr lang="en-US" sz="1867" b="1" kern="0" dirty="0">
              <a:solidFill>
                <a:prstClr val="white"/>
              </a:solidFill>
              <a:ea typeface="Intel Clear Pro Bold" panose="020B0804020202060201" pitchFamily="34" charset="0"/>
              <a:cs typeface="Intel Clear Pro Bold" panose="020B0804020202060201" pitchFamily="34" charset="0"/>
            </a:endParaRPr>
          </a:p>
        </p:txBody>
      </p:sp>
      <p:sp>
        <p:nvSpPr>
          <p:cNvPr id="73" name="TextBox 72"/>
          <p:cNvSpPr txBox="1"/>
          <p:nvPr/>
        </p:nvSpPr>
        <p:spPr>
          <a:xfrm>
            <a:off x="6503863" y="3190328"/>
            <a:ext cx="4659579" cy="1135200"/>
          </a:xfrm>
          <a:prstGeom prst="roundRect">
            <a:avLst/>
          </a:prstGeom>
          <a:solidFill>
            <a:schemeClr val="tx2">
              <a:lumMod val="20000"/>
              <a:lumOff val="80000"/>
            </a:schemeClr>
          </a:solidFill>
          <a:ln w="12700">
            <a:noFill/>
          </a:ln>
        </p:spPr>
        <p:txBody>
          <a:bodyPr vert="horz" wrap="square" lIns="0" tIns="60960" rIns="0" bIns="0" rtlCol="0" anchor="t" anchorCtr="0">
            <a:noAutofit/>
          </a:bodyPr>
          <a:lstStyle/>
          <a:p>
            <a:pPr algn="ctr" defTabSz="609555">
              <a:lnSpc>
                <a:spcPts val="1467"/>
              </a:lnSpc>
              <a:spcAft>
                <a:spcPts val="800"/>
              </a:spcAft>
              <a:defRPr/>
            </a:pPr>
            <a:r>
              <a:rPr lang="en-US" sz="1467" kern="0" spc="-13" dirty="0">
                <a:solidFill>
                  <a:srgbClr val="004280"/>
                </a:solidFill>
                <a:ea typeface="Intel Clear Pro Bold" panose="020B0804020202060201" pitchFamily="34" charset="0"/>
                <a:cs typeface="Intel Clear Pro Bold" panose="020B0804020202060201" pitchFamily="34" charset="0"/>
              </a:rPr>
              <a:t>Increase Processor Graphics Performance</a:t>
            </a:r>
            <a:r>
              <a:rPr lang="en-US" sz="1467" kern="0" spc="-13" dirty="0">
                <a:solidFill>
                  <a:srgbClr val="004280"/>
                </a:solidFill>
                <a:ea typeface="Intel Clear" panose="020B0604020203020204" pitchFamily="34" charset="0"/>
                <a:cs typeface="Intel Clear" panose="020B0604020203020204" pitchFamily="34" charset="0"/>
              </a:rPr>
              <a:t>–</a:t>
            </a:r>
            <a:r>
              <a:rPr lang="en-US" sz="1467" kern="0" spc="-13" dirty="0">
                <a:solidFill>
                  <a:srgbClr val="004280"/>
                </a:solidFill>
                <a:ea typeface="Intel Clear Pro Bold" panose="020B0804020202060201" pitchFamily="34" charset="0"/>
                <a:cs typeface="Intel Clear Pro Bold" panose="020B0804020202060201" pitchFamily="34" charset="0"/>
              </a:rPr>
              <a:t>Linux* only</a:t>
            </a:r>
          </a:p>
        </p:txBody>
      </p:sp>
      <p:pic>
        <p:nvPicPr>
          <p:cNvPr id="71" name="Picture 7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308" y="2324074"/>
            <a:ext cx="516297" cy="178881"/>
          </a:xfrm>
          <a:prstGeom prst="rect">
            <a:avLst/>
          </a:prstGeom>
        </p:spPr>
      </p:pic>
      <p:pic>
        <p:nvPicPr>
          <p:cNvPr id="74" name="Picture 7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88937" y="1665641"/>
            <a:ext cx="811535" cy="519337"/>
          </a:xfrm>
          <a:prstGeom prst="rect">
            <a:avLst/>
          </a:prstGeom>
        </p:spPr>
      </p:pic>
      <p:pic>
        <p:nvPicPr>
          <p:cNvPr id="77" name="Picture 76"/>
          <p:cNvPicPr>
            <a:picLocks noChangeAspect="1"/>
          </p:cNvPicPr>
          <p:nvPr/>
        </p:nvPicPr>
        <p:blipFill rotWithShape="1">
          <a:blip r:embed="rId5"/>
          <a:srcRect r="5434" b="3687"/>
          <a:stretch/>
        </p:blipFill>
        <p:spPr>
          <a:xfrm>
            <a:off x="285252" y="2603347"/>
            <a:ext cx="1044104" cy="363556"/>
          </a:xfrm>
          <a:prstGeom prst="rect">
            <a:avLst/>
          </a:prstGeom>
        </p:spPr>
      </p:pic>
      <p:sp>
        <p:nvSpPr>
          <p:cNvPr id="78" name="Rectangle 77"/>
          <p:cNvSpPr/>
          <p:nvPr/>
        </p:nvSpPr>
        <p:spPr>
          <a:xfrm>
            <a:off x="5165099" y="5838577"/>
            <a:ext cx="3698259" cy="328423"/>
          </a:xfrm>
          <a:prstGeom prst="rect">
            <a:avLst/>
          </a:prstGeom>
        </p:spPr>
        <p:txBody>
          <a:bodyPr wrap="square" lIns="0" tIns="0" rIns="0" bIns="0">
            <a:spAutoFit/>
          </a:bodyPr>
          <a:lstStyle/>
          <a:p>
            <a:r>
              <a:rPr lang="en-US" sz="1067" dirty="0">
                <a:solidFill>
                  <a:srgbClr val="B1BABF">
                    <a:lumMod val="50000"/>
                  </a:srgbClr>
                </a:solidFill>
              </a:rPr>
              <a:t>GPU = CPU with Intel® Integrated Graphics Processing Unit</a:t>
            </a:r>
          </a:p>
          <a:p>
            <a:r>
              <a:rPr lang="en-US" sz="1067" dirty="0">
                <a:solidFill>
                  <a:srgbClr val="B1BABF">
                    <a:lumMod val="50000"/>
                  </a:srgbClr>
                </a:solidFill>
              </a:rPr>
              <a:t>VPU = </a:t>
            </a:r>
            <a:r>
              <a:rPr lang="en-US" sz="1067" dirty="0" err="1">
                <a:solidFill>
                  <a:srgbClr val="B1BABF">
                    <a:lumMod val="50000"/>
                  </a:srgbClr>
                </a:solidFill>
              </a:rPr>
              <a:t>Movidius</a:t>
            </a:r>
            <a:r>
              <a:rPr lang="en-US" sz="1067" dirty="0">
                <a:solidFill>
                  <a:srgbClr val="B1BABF">
                    <a:lumMod val="50000"/>
                  </a:srgbClr>
                </a:solidFill>
              </a:rPr>
              <a:t>™ Vision Processing Unit</a:t>
            </a:r>
          </a:p>
        </p:txBody>
      </p:sp>
      <p:sp>
        <p:nvSpPr>
          <p:cNvPr id="15" name="TextBox 14"/>
          <p:cNvSpPr txBox="1"/>
          <p:nvPr/>
        </p:nvSpPr>
        <p:spPr>
          <a:xfrm>
            <a:off x="1835786" y="1761883"/>
            <a:ext cx="4351287" cy="3749996"/>
          </a:xfrm>
          <a:custGeom>
            <a:avLst/>
            <a:gdLst>
              <a:gd name="connsiteX0" fmla="*/ 0 w 3250765"/>
              <a:gd name="connsiteY0" fmla="*/ 467701 h 2806147"/>
              <a:gd name="connsiteX1" fmla="*/ 467701 w 3250765"/>
              <a:gd name="connsiteY1" fmla="*/ 0 h 2806147"/>
              <a:gd name="connsiteX2" fmla="*/ 2783064 w 3250765"/>
              <a:gd name="connsiteY2" fmla="*/ 0 h 2806147"/>
              <a:gd name="connsiteX3" fmla="*/ 3250765 w 3250765"/>
              <a:gd name="connsiteY3" fmla="*/ 467701 h 2806147"/>
              <a:gd name="connsiteX4" fmla="*/ 3250765 w 3250765"/>
              <a:gd name="connsiteY4" fmla="*/ 2338446 h 2806147"/>
              <a:gd name="connsiteX5" fmla="*/ 2783064 w 3250765"/>
              <a:gd name="connsiteY5" fmla="*/ 2806147 h 2806147"/>
              <a:gd name="connsiteX6" fmla="*/ 467701 w 3250765"/>
              <a:gd name="connsiteY6" fmla="*/ 2806147 h 2806147"/>
              <a:gd name="connsiteX7" fmla="*/ 0 w 3250765"/>
              <a:gd name="connsiteY7" fmla="*/ 2338446 h 2806147"/>
              <a:gd name="connsiteX8" fmla="*/ 0 w 3250765"/>
              <a:gd name="connsiteY8" fmla="*/ 467701 h 2806147"/>
              <a:gd name="connsiteX0" fmla="*/ 0 w 3263465"/>
              <a:gd name="connsiteY0" fmla="*/ 321651 h 2806147"/>
              <a:gd name="connsiteX1" fmla="*/ 480401 w 3263465"/>
              <a:gd name="connsiteY1" fmla="*/ 0 h 2806147"/>
              <a:gd name="connsiteX2" fmla="*/ 2795764 w 3263465"/>
              <a:gd name="connsiteY2" fmla="*/ 0 h 2806147"/>
              <a:gd name="connsiteX3" fmla="*/ 3263465 w 3263465"/>
              <a:gd name="connsiteY3" fmla="*/ 467701 h 2806147"/>
              <a:gd name="connsiteX4" fmla="*/ 3263465 w 3263465"/>
              <a:gd name="connsiteY4" fmla="*/ 2338446 h 2806147"/>
              <a:gd name="connsiteX5" fmla="*/ 2795764 w 3263465"/>
              <a:gd name="connsiteY5" fmla="*/ 2806147 h 2806147"/>
              <a:gd name="connsiteX6" fmla="*/ 480401 w 3263465"/>
              <a:gd name="connsiteY6" fmla="*/ 2806147 h 2806147"/>
              <a:gd name="connsiteX7" fmla="*/ 12700 w 3263465"/>
              <a:gd name="connsiteY7" fmla="*/ 2338446 h 2806147"/>
              <a:gd name="connsiteX8" fmla="*/ 0 w 3263465"/>
              <a:gd name="connsiteY8" fmla="*/ 321651 h 2806147"/>
              <a:gd name="connsiteX0" fmla="*/ 0 w 3263465"/>
              <a:gd name="connsiteY0" fmla="*/ 321651 h 2806147"/>
              <a:gd name="connsiteX1" fmla="*/ 480401 w 3263465"/>
              <a:gd name="connsiteY1" fmla="*/ 0 h 2806147"/>
              <a:gd name="connsiteX2" fmla="*/ 2795764 w 3263465"/>
              <a:gd name="connsiteY2" fmla="*/ 0 h 2806147"/>
              <a:gd name="connsiteX3" fmla="*/ 3250765 w 3263465"/>
              <a:gd name="connsiteY3" fmla="*/ 296251 h 2806147"/>
              <a:gd name="connsiteX4" fmla="*/ 3263465 w 3263465"/>
              <a:gd name="connsiteY4" fmla="*/ 2338446 h 2806147"/>
              <a:gd name="connsiteX5" fmla="*/ 2795764 w 3263465"/>
              <a:gd name="connsiteY5" fmla="*/ 2806147 h 2806147"/>
              <a:gd name="connsiteX6" fmla="*/ 480401 w 3263465"/>
              <a:gd name="connsiteY6" fmla="*/ 2806147 h 2806147"/>
              <a:gd name="connsiteX7" fmla="*/ 12700 w 3263465"/>
              <a:gd name="connsiteY7" fmla="*/ 2338446 h 2806147"/>
              <a:gd name="connsiteX8" fmla="*/ 0 w 3263465"/>
              <a:gd name="connsiteY8" fmla="*/ 321651 h 2806147"/>
              <a:gd name="connsiteX0" fmla="*/ 0 w 3263465"/>
              <a:gd name="connsiteY0" fmla="*/ 321651 h 2806147"/>
              <a:gd name="connsiteX1" fmla="*/ 480401 w 3263465"/>
              <a:gd name="connsiteY1" fmla="*/ 0 h 2806147"/>
              <a:gd name="connsiteX2" fmla="*/ 2795764 w 3263465"/>
              <a:gd name="connsiteY2" fmla="*/ 0 h 2806147"/>
              <a:gd name="connsiteX3" fmla="*/ 3250765 w 3263465"/>
              <a:gd name="connsiteY3" fmla="*/ 296251 h 2806147"/>
              <a:gd name="connsiteX4" fmla="*/ 3263465 w 3263465"/>
              <a:gd name="connsiteY4" fmla="*/ 2338446 h 2806147"/>
              <a:gd name="connsiteX5" fmla="*/ 2795764 w 3263465"/>
              <a:gd name="connsiteY5" fmla="*/ 2806147 h 2806147"/>
              <a:gd name="connsiteX6" fmla="*/ 480401 w 3263465"/>
              <a:gd name="connsiteY6" fmla="*/ 2806147 h 2806147"/>
              <a:gd name="connsiteX7" fmla="*/ 6350 w 3263465"/>
              <a:gd name="connsiteY7" fmla="*/ 2541646 h 2806147"/>
              <a:gd name="connsiteX8" fmla="*/ 0 w 3263465"/>
              <a:gd name="connsiteY8" fmla="*/ 321651 h 2806147"/>
              <a:gd name="connsiteX0" fmla="*/ 0 w 3263465"/>
              <a:gd name="connsiteY0" fmla="*/ 321651 h 2806147"/>
              <a:gd name="connsiteX1" fmla="*/ 480401 w 3263465"/>
              <a:gd name="connsiteY1" fmla="*/ 0 h 2806147"/>
              <a:gd name="connsiteX2" fmla="*/ 2795764 w 3263465"/>
              <a:gd name="connsiteY2" fmla="*/ 0 h 2806147"/>
              <a:gd name="connsiteX3" fmla="*/ 3250765 w 3263465"/>
              <a:gd name="connsiteY3" fmla="*/ 296251 h 2806147"/>
              <a:gd name="connsiteX4" fmla="*/ 3263465 w 3263465"/>
              <a:gd name="connsiteY4" fmla="*/ 2516246 h 2806147"/>
              <a:gd name="connsiteX5" fmla="*/ 2795764 w 3263465"/>
              <a:gd name="connsiteY5" fmla="*/ 2806147 h 2806147"/>
              <a:gd name="connsiteX6" fmla="*/ 480401 w 3263465"/>
              <a:gd name="connsiteY6" fmla="*/ 2806147 h 2806147"/>
              <a:gd name="connsiteX7" fmla="*/ 6350 w 3263465"/>
              <a:gd name="connsiteY7" fmla="*/ 2541646 h 2806147"/>
              <a:gd name="connsiteX8" fmla="*/ 0 w 3263465"/>
              <a:gd name="connsiteY8" fmla="*/ 321651 h 2806147"/>
              <a:gd name="connsiteX0" fmla="*/ 0 w 3263465"/>
              <a:gd name="connsiteY0" fmla="*/ 328001 h 2812497"/>
              <a:gd name="connsiteX1" fmla="*/ 277201 w 3263465"/>
              <a:gd name="connsiteY1" fmla="*/ 0 h 2812497"/>
              <a:gd name="connsiteX2" fmla="*/ 2795764 w 3263465"/>
              <a:gd name="connsiteY2" fmla="*/ 6350 h 2812497"/>
              <a:gd name="connsiteX3" fmla="*/ 3250765 w 3263465"/>
              <a:gd name="connsiteY3" fmla="*/ 302601 h 2812497"/>
              <a:gd name="connsiteX4" fmla="*/ 3263465 w 3263465"/>
              <a:gd name="connsiteY4" fmla="*/ 2522596 h 2812497"/>
              <a:gd name="connsiteX5" fmla="*/ 2795764 w 3263465"/>
              <a:gd name="connsiteY5" fmla="*/ 2812497 h 2812497"/>
              <a:gd name="connsiteX6" fmla="*/ 480401 w 3263465"/>
              <a:gd name="connsiteY6" fmla="*/ 2812497 h 2812497"/>
              <a:gd name="connsiteX7" fmla="*/ 6350 w 3263465"/>
              <a:gd name="connsiteY7" fmla="*/ 2547996 h 2812497"/>
              <a:gd name="connsiteX8" fmla="*/ 0 w 3263465"/>
              <a:gd name="connsiteY8" fmla="*/ 328001 h 2812497"/>
              <a:gd name="connsiteX0" fmla="*/ 0 w 3263465"/>
              <a:gd name="connsiteY0" fmla="*/ 328001 h 2812497"/>
              <a:gd name="connsiteX1" fmla="*/ 277201 w 3263465"/>
              <a:gd name="connsiteY1" fmla="*/ 0 h 2812497"/>
              <a:gd name="connsiteX2" fmla="*/ 3005314 w 3263465"/>
              <a:gd name="connsiteY2" fmla="*/ 12700 h 2812497"/>
              <a:gd name="connsiteX3" fmla="*/ 3250765 w 3263465"/>
              <a:gd name="connsiteY3" fmla="*/ 302601 h 2812497"/>
              <a:gd name="connsiteX4" fmla="*/ 3263465 w 3263465"/>
              <a:gd name="connsiteY4" fmla="*/ 2522596 h 2812497"/>
              <a:gd name="connsiteX5" fmla="*/ 2795764 w 3263465"/>
              <a:gd name="connsiteY5" fmla="*/ 2812497 h 2812497"/>
              <a:gd name="connsiteX6" fmla="*/ 480401 w 3263465"/>
              <a:gd name="connsiteY6" fmla="*/ 2812497 h 2812497"/>
              <a:gd name="connsiteX7" fmla="*/ 6350 w 3263465"/>
              <a:gd name="connsiteY7" fmla="*/ 2547996 h 2812497"/>
              <a:gd name="connsiteX8" fmla="*/ 0 w 3263465"/>
              <a:gd name="connsiteY8" fmla="*/ 328001 h 281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465" h="2812497">
                <a:moveTo>
                  <a:pt x="0" y="328001"/>
                </a:moveTo>
                <a:cubicBezTo>
                  <a:pt x="0" y="69697"/>
                  <a:pt x="18897" y="0"/>
                  <a:pt x="277201" y="0"/>
                </a:cubicBezTo>
                <a:lnTo>
                  <a:pt x="3005314" y="12700"/>
                </a:lnTo>
                <a:cubicBezTo>
                  <a:pt x="3263618" y="12700"/>
                  <a:pt x="3250765" y="44297"/>
                  <a:pt x="3250765" y="302601"/>
                </a:cubicBezTo>
                <a:cubicBezTo>
                  <a:pt x="3254998" y="983333"/>
                  <a:pt x="3259232" y="1841864"/>
                  <a:pt x="3263465" y="2522596"/>
                </a:cubicBezTo>
                <a:cubicBezTo>
                  <a:pt x="3263465" y="2780900"/>
                  <a:pt x="3054068" y="2812497"/>
                  <a:pt x="2795764" y="2812497"/>
                </a:cubicBezTo>
                <a:lnTo>
                  <a:pt x="480401" y="2812497"/>
                </a:lnTo>
                <a:cubicBezTo>
                  <a:pt x="222097" y="2812497"/>
                  <a:pt x="6350" y="2806300"/>
                  <a:pt x="6350" y="2547996"/>
                </a:cubicBezTo>
                <a:cubicBezTo>
                  <a:pt x="6350" y="1924414"/>
                  <a:pt x="0" y="951583"/>
                  <a:pt x="0" y="328001"/>
                </a:cubicBezTo>
                <a:close/>
              </a:path>
            </a:pathLst>
          </a:custGeom>
          <a:solidFill>
            <a:schemeClr val="bg1"/>
          </a:solidFill>
          <a:ln w="12700">
            <a:solidFill>
              <a:schemeClr val="bg1"/>
            </a:solidFill>
          </a:ln>
        </p:spPr>
        <p:txBody>
          <a:bodyPr vert="horz" wrap="square" lIns="0" tIns="0" rIns="0" bIns="0" rtlCol="0" anchor="t" anchorCtr="0">
            <a:noAutofit/>
          </a:bodyPr>
          <a:lstStyle/>
          <a:p>
            <a:pPr algn="ctr" defTabSz="609555">
              <a:defRPr/>
            </a:pPr>
            <a:r>
              <a:rPr lang="en-US" sz="2933" kern="0" dirty="0">
                <a:solidFill>
                  <a:srgbClr val="004280"/>
                </a:solidFill>
                <a:latin typeface="Intel Clear Pro Bold" panose="020B0804020202060201" pitchFamily="34" charset="0"/>
                <a:ea typeface="Intel Clear Pro Bold" panose="020B0804020202060201" pitchFamily="34" charset="0"/>
                <a:cs typeface="Intel Clear Pro Bold" panose="020B0804020202060201" pitchFamily="34" charset="0"/>
              </a:rPr>
              <a:t>Intel® Deep Learning Deployment Toolkit</a:t>
            </a:r>
            <a:endParaRPr lang="en-US" sz="3733" kern="0" dirty="0">
              <a:solidFill>
                <a:srgbClr val="0071C5"/>
              </a:solidFill>
              <a:latin typeface="Intel Clear Pro Bold" panose="020B0804020202060201" pitchFamily="34" charset="0"/>
              <a:ea typeface="Intel Clear Pro Bold" panose="020B0804020202060201" pitchFamily="34" charset="0"/>
              <a:cs typeface="Intel Clear Pro Bold" panose="020B0804020202060201" pitchFamily="34" charset="0"/>
            </a:endParaRPr>
          </a:p>
          <a:p>
            <a:pPr algn="ctr" defTabSz="609555">
              <a:defRPr/>
            </a:pPr>
            <a:endParaRPr lang="en-US" sz="2133" kern="0" dirty="0">
              <a:solidFill>
                <a:prstClr val="black"/>
              </a:solidFill>
            </a:endParaRPr>
          </a:p>
          <a:p>
            <a:pPr algn="ctr" defTabSz="609555">
              <a:defRPr/>
            </a:pPr>
            <a:endParaRPr lang="en-US" sz="2133" kern="0" dirty="0">
              <a:solidFill>
                <a:srgbClr val="0071C5"/>
              </a:solidFill>
            </a:endParaRPr>
          </a:p>
        </p:txBody>
      </p:sp>
      <p:pic>
        <p:nvPicPr>
          <p:cNvPr id="1026" name="Picture 2" descr="https://software.intel.com/sites/default/files/managed/bc/f9/inference-tutorial-for-web.jpg"/>
          <p:cNvPicPr>
            <a:picLocks noChangeAspect="1" noChangeArrowheads="1"/>
          </p:cNvPicPr>
          <p:nvPr/>
        </p:nvPicPr>
        <p:blipFill rotWithShape="1">
          <a:blip r:embed="rId6">
            <a:extLst>
              <a:ext uri="{28A0092B-C50C-407E-A947-70E740481C1C}">
                <a14:useLocalDpi xmlns:a14="http://schemas.microsoft.com/office/drawing/2010/main" val="0"/>
              </a:ext>
            </a:extLst>
          </a:blip>
          <a:srcRect l="5602" t="24560" r="47241" b="1059"/>
          <a:stretch/>
        </p:blipFill>
        <p:spPr bwMode="auto">
          <a:xfrm>
            <a:off x="4662997" y="2885090"/>
            <a:ext cx="1437225" cy="1508021"/>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p:cNvSpPr/>
          <p:nvPr/>
        </p:nvSpPr>
        <p:spPr>
          <a:xfrm>
            <a:off x="2078589" y="2503346"/>
            <a:ext cx="2365351" cy="704765"/>
          </a:xfrm>
          <a:prstGeom prst="roundRect">
            <a:avLst>
              <a:gd name="adj" fmla="val 7150"/>
            </a:avLst>
          </a:prstGeom>
          <a:solidFill>
            <a:schemeClr val="accent1">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24384" rIns="121920" bIns="60960" numCol="1" spcCol="0" rtlCol="0" fromWordArt="0" anchor="ctr" anchorCtr="0" forceAA="0" compatLnSpc="1">
            <a:prstTxWarp prst="textNoShape">
              <a:avLst/>
            </a:prstTxWarp>
            <a:noAutofit/>
          </a:bodyPr>
          <a:lstStyle/>
          <a:p>
            <a:pPr algn="ctr"/>
            <a:r>
              <a:rPr lang="en-US" sz="2000" b="1" dirty="0">
                <a:solidFill>
                  <a:prstClr val="white"/>
                </a:solidFill>
                <a:ea typeface="Intel Clear Pro Bold" panose="020B0804020202060201" pitchFamily="34" charset="0"/>
                <a:cs typeface="Intel Clear Pro Bold" panose="020B0804020202060201" pitchFamily="34" charset="0"/>
              </a:rPr>
              <a:t>Model Optimizer </a:t>
            </a:r>
            <a:br>
              <a:rPr lang="en-US" sz="2000" dirty="0">
                <a:solidFill>
                  <a:prstClr val="white"/>
                </a:solidFill>
              </a:rPr>
            </a:br>
            <a:r>
              <a:rPr lang="en-US" sz="1467" dirty="0">
                <a:solidFill>
                  <a:prstClr val="white"/>
                </a:solidFill>
              </a:rPr>
              <a:t>Convert &amp; Optimize</a:t>
            </a:r>
          </a:p>
        </p:txBody>
      </p:sp>
      <p:sp>
        <p:nvSpPr>
          <p:cNvPr id="65" name="Flowchart: Magnetic Disk 64"/>
          <p:cNvSpPr/>
          <p:nvPr/>
        </p:nvSpPr>
        <p:spPr>
          <a:xfrm>
            <a:off x="2905785" y="3668491"/>
            <a:ext cx="553355" cy="387391"/>
          </a:xfrm>
          <a:prstGeom prst="flowChartMagneticDisk">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733" dirty="0">
                <a:solidFill>
                  <a:srgbClr val="004280"/>
                </a:solidFill>
              </a:rPr>
              <a:t>IR</a:t>
            </a:r>
          </a:p>
        </p:txBody>
      </p:sp>
      <p:sp>
        <p:nvSpPr>
          <p:cNvPr id="66" name="Down Arrow 65"/>
          <p:cNvSpPr/>
          <p:nvPr/>
        </p:nvSpPr>
        <p:spPr>
          <a:xfrm>
            <a:off x="3028620" y="3213207"/>
            <a:ext cx="273611" cy="441559"/>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80" name="Down Arrow 79"/>
          <p:cNvSpPr/>
          <p:nvPr/>
        </p:nvSpPr>
        <p:spPr>
          <a:xfrm>
            <a:off x="3051820" y="4065863"/>
            <a:ext cx="273611" cy="381264"/>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00" name="Down Arrow 99"/>
          <p:cNvSpPr/>
          <p:nvPr/>
        </p:nvSpPr>
        <p:spPr>
          <a:xfrm rot="13683293">
            <a:off x="4554229" y="4291371"/>
            <a:ext cx="273611" cy="7268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91" name="Right Brace 90"/>
          <p:cNvSpPr/>
          <p:nvPr/>
        </p:nvSpPr>
        <p:spPr>
          <a:xfrm>
            <a:off x="1180575" y="1630451"/>
            <a:ext cx="318675" cy="2425431"/>
          </a:xfrm>
          <a:prstGeom prst="rightBrac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prstClr val="black"/>
              </a:solidFill>
            </a:endParaRPr>
          </a:p>
        </p:txBody>
      </p:sp>
      <p:sp>
        <p:nvSpPr>
          <p:cNvPr id="28" name="Down Arrow 27"/>
          <p:cNvSpPr/>
          <p:nvPr/>
        </p:nvSpPr>
        <p:spPr>
          <a:xfrm rot="16200000">
            <a:off x="1648034" y="2548327"/>
            <a:ext cx="273609" cy="570239"/>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02" name="Down Arrow 101"/>
          <p:cNvSpPr/>
          <p:nvPr/>
        </p:nvSpPr>
        <p:spPr>
          <a:xfrm>
            <a:off x="2725874" y="5167899"/>
            <a:ext cx="239333" cy="570981"/>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05" name="Down Arrow 104"/>
          <p:cNvSpPr/>
          <p:nvPr/>
        </p:nvSpPr>
        <p:spPr>
          <a:xfrm flipV="1">
            <a:off x="3459140" y="5139549"/>
            <a:ext cx="239333" cy="578464"/>
          </a:xfrm>
          <a:prstGeom prst="downArrow">
            <a:avLst/>
          </a:prstGeom>
          <a:solidFill>
            <a:schemeClr val="accent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104" name="Right Brace 103"/>
          <p:cNvSpPr/>
          <p:nvPr/>
        </p:nvSpPr>
        <p:spPr>
          <a:xfrm rot="16200000">
            <a:off x="3048492" y="4064449"/>
            <a:ext cx="306361" cy="3465463"/>
          </a:xfrm>
          <a:prstGeom prst="rightBrace">
            <a:avLst>
              <a:gd name="adj1" fmla="val 68148"/>
              <a:gd name="adj2" fmla="val 50000"/>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prstClr val="black"/>
              </a:solidFill>
            </a:endParaRPr>
          </a:p>
        </p:txBody>
      </p:sp>
      <p:sp>
        <p:nvSpPr>
          <p:cNvPr id="27" name="Rounded Rectangle 26"/>
          <p:cNvSpPr/>
          <p:nvPr/>
        </p:nvSpPr>
        <p:spPr>
          <a:xfrm>
            <a:off x="2069956" y="4472811"/>
            <a:ext cx="2423275" cy="684372"/>
          </a:xfrm>
          <a:prstGeom prst="roundRect">
            <a:avLst>
              <a:gd name="adj" fmla="val 7150"/>
            </a:avLst>
          </a:prstGeom>
          <a:solidFill>
            <a:schemeClr val="accent1">
              <a:alpha val="9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60960" numCol="1" spcCol="0" rtlCol="0" fromWordArt="0" anchor="ctr" anchorCtr="0" forceAA="0" compatLnSpc="1">
            <a:prstTxWarp prst="textNoShape">
              <a:avLst/>
            </a:prstTxWarp>
            <a:noAutofit/>
          </a:bodyPr>
          <a:lstStyle/>
          <a:p>
            <a:pPr algn="ctr"/>
            <a:r>
              <a:rPr lang="en-US" sz="2000" b="1" dirty="0">
                <a:solidFill>
                  <a:prstClr val="white"/>
                </a:solidFill>
                <a:ea typeface="Intel Clear Pro Bold" panose="020B0804020202060201" pitchFamily="34" charset="0"/>
                <a:cs typeface="Intel Clear Pro Bold" panose="020B0804020202060201" pitchFamily="34" charset="0"/>
              </a:rPr>
              <a:t>Inference Engine</a:t>
            </a:r>
          </a:p>
          <a:p>
            <a:pPr algn="ctr"/>
            <a:r>
              <a:rPr lang="en-US" sz="1467" dirty="0">
                <a:solidFill>
                  <a:prstClr val="white"/>
                </a:solidFill>
              </a:rPr>
              <a:t>Optimized Inference</a:t>
            </a:r>
          </a:p>
        </p:txBody>
      </p:sp>
      <p:sp>
        <p:nvSpPr>
          <p:cNvPr id="4" name="Rounded Rectangle 3"/>
          <p:cNvSpPr/>
          <p:nvPr/>
        </p:nvSpPr>
        <p:spPr>
          <a:xfrm>
            <a:off x="6969517" y="2688027"/>
            <a:ext cx="1142193" cy="29084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733" b="1" kern="0" dirty="0" err="1">
                <a:solidFill>
                  <a:prstClr val="white"/>
                </a:solidFill>
                <a:ea typeface="Intel Clear Pro Bold" panose="020B0804020202060201" pitchFamily="34" charset="0"/>
                <a:cs typeface="Intel Clear Pro Bold" panose="020B0804020202060201" pitchFamily="34" charset="0"/>
              </a:rPr>
              <a:t>OpenCV</a:t>
            </a:r>
            <a:r>
              <a:rPr lang="en-US" sz="1733" b="1" kern="0" dirty="0">
                <a:solidFill>
                  <a:prstClr val="white"/>
                </a:solidFill>
                <a:ea typeface="Intel Clear Pro Bold" panose="020B0804020202060201" pitchFamily="34" charset="0"/>
                <a:cs typeface="Intel Clear Pro Bold" panose="020B0804020202060201" pitchFamily="34" charset="0"/>
              </a:rPr>
              <a:t>*</a:t>
            </a:r>
            <a:endParaRPr lang="en-US" sz="1733" dirty="0">
              <a:solidFill>
                <a:prstClr val="white"/>
              </a:solidFill>
            </a:endParaRPr>
          </a:p>
        </p:txBody>
      </p:sp>
      <p:sp>
        <p:nvSpPr>
          <p:cNvPr id="67" name="Rounded Rectangle 66"/>
          <p:cNvSpPr/>
          <p:nvPr/>
        </p:nvSpPr>
        <p:spPr>
          <a:xfrm>
            <a:off x="9546632" y="2688027"/>
            <a:ext cx="1142193" cy="29084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733" b="1" kern="0" dirty="0" err="1">
                <a:solidFill>
                  <a:prstClr val="white"/>
                </a:solidFill>
                <a:ea typeface="Intel Clear Pro Bold" panose="020B0804020202060201" pitchFamily="34" charset="0"/>
                <a:cs typeface="Intel Clear Pro Bold" panose="020B0804020202060201" pitchFamily="34" charset="0"/>
              </a:rPr>
              <a:t>OpenVX</a:t>
            </a:r>
            <a:r>
              <a:rPr lang="en-US" sz="1733" b="1" kern="0" dirty="0">
                <a:solidFill>
                  <a:prstClr val="white"/>
                </a:solidFill>
                <a:ea typeface="Intel Clear Pro Bold" panose="020B0804020202060201" pitchFamily="34" charset="0"/>
                <a:cs typeface="Intel Clear Pro Bold" panose="020B0804020202060201" pitchFamily="34" charset="0"/>
              </a:rPr>
              <a:t>*</a:t>
            </a:r>
            <a:endParaRPr lang="en-US" sz="1733" dirty="0">
              <a:solidFill>
                <a:prstClr val="white"/>
              </a:solidFill>
            </a:endParaRPr>
          </a:p>
        </p:txBody>
      </p:sp>
      <p:sp>
        <p:nvSpPr>
          <p:cNvPr id="69" name="Rounded Rectangle 68"/>
          <p:cNvSpPr/>
          <p:nvPr/>
        </p:nvSpPr>
        <p:spPr>
          <a:xfrm>
            <a:off x="8476881" y="3523822"/>
            <a:ext cx="2561108" cy="70530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600"/>
              </a:lnSpc>
            </a:pPr>
            <a:r>
              <a:rPr lang="en-US" sz="1600" b="1" kern="0" dirty="0">
                <a:solidFill>
                  <a:prstClr val="white"/>
                </a:solidFill>
                <a:ea typeface="Intel Clear Pro Bold" panose="020B0804020202060201" pitchFamily="34" charset="0"/>
                <a:cs typeface="Intel Clear Pro Bold" panose="020B0804020202060201" pitchFamily="34" charset="0"/>
              </a:rPr>
              <a:t>OpenCL™ </a:t>
            </a:r>
            <a:br>
              <a:rPr lang="en-US" sz="1600" b="1" kern="0" dirty="0">
                <a:solidFill>
                  <a:prstClr val="white"/>
                </a:solidFill>
                <a:ea typeface="Intel Clear Pro Bold" panose="020B0804020202060201" pitchFamily="34" charset="0"/>
                <a:cs typeface="Intel Clear Pro Bold" panose="020B0804020202060201" pitchFamily="34" charset="0"/>
              </a:rPr>
            </a:br>
            <a:r>
              <a:rPr lang="en-US" sz="1600" b="1" kern="0" dirty="0">
                <a:solidFill>
                  <a:prstClr val="white"/>
                </a:solidFill>
                <a:ea typeface="Intel Clear Pro Bold" panose="020B0804020202060201" pitchFamily="34" charset="0"/>
                <a:cs typeface="Intel Clear Pro Bold" panose="020B0804020202060201" pitchFamily="34" charset="0"/>
              </a:rPr>
              <a:t>Intel® Integrated Graphics </a:t>
            </a:r>
            <a:br>
              <a:rPr lang="en-US" sz="1600" b="1" kern="0" dirty="0">
                <a:solidFill>
                  <a:prstClr val="white"/>
                </a:solidFill>
                <a:ea typeface="Intel Clear Pro Bold" panose="020B0804020202060201" pitchFamily="34" charset="0"/>
                <a:cs typeface="Intel Clear Pro Bold" panose="020B0804020202060201" pitchFamily="34" charset="0"/>
              </a:rPr>
            </a:br>
            <a:r>
              <a:rPr lang="en-US" sz="1600" b="1" kern="0" dirty="0">
                <a:solidFill>
                  <a:prstClr val="white"/>
                </a:solidFill>
                <a:ea typeface="Intel Clear Pro Bold" panose="020B0804020202060201" pitchFamily="34" charset="0"/>
                <a:cs typeface="Intel Clear Pro Bold" panose="020B0804020202060201" pitchFamily="34" charset="0"/>
              </a:rPr>
              <a:t>Drivers &amp; Runtimes</a:t>
            </a:r>
          </a:p>
        </p:txBody>
      </p:sp>
      <p:sp>
        <p:nvSpPr>
          <p:cNvPr id="70" name="Rounded Rectangle 69"/>
          <p:cNvSpPr/>
          <p:nvPr/>
        </p:nvSpPr>
        <p:spPr>
          <a:xfrm>
            <a:off x="6600483" y="3535331"/>
            <a:ext cx="1715588" cy="71338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600"/>
              </a:lnSpc>
            </a:pPr>
            <a:r>
              <a:rPr lang="en-US" sz="1600" b="1" kern="0" dirty="0">
                <a:solidFill>
                  <a:prstClr val="white"/>
                </a:solidFill>
                <a:ea typeface="Intel Clear Pro Bold" panose="020B0804020202060201" pitchFamily="34" charset="0"/>
                <a:cs typeface="Intel Clear Pro Bold" panose="020B0804020202060201" pitchFamily="34" charset="0"/>
              </a:rPr>
              <a:t>Intel® Media SDK </a:t>
            </a:r>
            <a:r>
              <a:rPr lang="en-US" sz="1333" kern="0" dirty="0">
                <a:solidFill>
                  <a:prstClr val="white"/>
                </a:solidFill>
                <a:ea typeface="Intel Clear Pro Bold" panose="020B0804020202060201" pitchFamily="34" charset="0"/>
                <a:cs typeface="Intel Clear Pro Bold" panose="020B0804020202060201" pitchFamily="34" charset="0"/>
              </a:rPr>
              <a:t>(open source version)</a:t>
            </a:r>
          </a:p>
        </p:txBody>
      </p:sp>
      <p:sp>
        <p:nvSpPr>
          <p:cNvPr id="75" name="Rounded Rectangle 74"/>
          <p:cNvSpPr/>
          <p:nvPr/>
        </p:nvSpPr>
        <p:spPr>
          <a:xfrm>
            <a:off x="10028303" y="4876641"/>
            <a:ext cx="1057528" cy="37910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600"/>
              </a:lnSpc>
            </a:pPr>
            <a:r>
              <a:rPr lang="en-US" sz="1600" b="1" kern="0" dirty="0" err="1">
                <a:solidFill>
                  <a:prstClr val="white"/>
                </a:solidFill>
                <a:ea typeface="Intel Clear Pro Bold" panose="020B0804020202060201" pitchFamily="34" charset="0"/>
                <a:cs typeface="Intel Clear Pro Bold" panose="020B0804020202060201" pitchFamily="34" charset="0"/>
              </a:rPr>
              <a:t>Bitstreams</a:t>
            </a:r>
            <a:endParaRPr lang="en-US" sz="1600" kern="0" dirty="0">
              <a:solidFill>
                <a:prstClr val="white"/>
              </a:solidFill>
              <a:ea typeface="Intel Clear Pro Bold" panose="020B0804020202060201" pitchFamily="34" charset="0"/>
              <a:cs typeface="Intel Clear Pro Bold" panose="020B0804020202060201" pitchFamily="34" charset="0"/>
            </a:endParaRPr>
          </a:p>
        </p:txBody>
      </p:sp>
      <p:sp>
        <p:nvSpPr>
          <p:cNvPr id="76" name="Rounded Rectangle 75"/>
          <p:cNvSpPr/>
          <p:nvPr/>
        </p:nvSpPr>
        <p:spPr>
          <a:xfrm>
            <a:off x="6525170" y="4842978"/>
            <a:ext cx="3302457" cy="44643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600"/>
              </a:lnSpc>
            </a:pPr>
            <a:r>
              <a:rPr lang="en-US" sz="1600" b="1" kern="0" dirty="0">
                <a:solidFill>
                  <a:prstClr val="white"/>
                </a:solidFill>
                <a:ea typeface="Intel Clear Pro Bold" panose="020B0804020202060201" pitchFamily="34" charset="0"/>
                <a:cs typeface="Intel Clear Pro Bold" panose="020B0804020202060201" pitchFamily="34" charset="0"/>
              </a:rPr>
              <a:t>FPGA </a:t>
            </a:r>
            <a:r>
              <a:rPr lang="en-US" sz="1600" b="1" kern="0" dirty="0" err="1">
                <a:solidFill>
                  <a:prstClr val="white"/>
                </a:solidFill>
                <a:ea typeface="Intel Clear Pro Bold" panose="020B0804020202060201" pitchFamily="34" charset="0"/>
                <a:cs typeface="Intel Clear Pro Bold" panose="020B0804020202060201" pitchFamily="34" charset="0"/>
              </a:rPr>
              <a:t>RunTime</a:t>
            </a:r>
            <a:r>
              <a:rPr lang="en-US" sz="1600" b="1" kern="0" dirty="0">
                <a:solidFill>
                  <a:prstClr val="white"/>
                </a:solidFill>
                <a:ea typeface="Intel Clear Pro Bold" panose="020B0804020202060201" pitchFamily="34" charset="0"/>
                <a:cs typeface="Intel Clear Pro Bold" panose="020B0804020202060201" pitchFamily="34" charset="0"/>
              </a:rPr>
              <a:t> Environment (RTE) </a:t>
            </a:r>
            <a:r>
              <a:rPr lang="en-US" sz="1333" kern="0" dirty="0">
                <a:solidFill>
                  <a:prstClr val="white"/>
                </a:solidFill>
                <a:ea typeface="Intel Clear Pro Bold" panose="020B0804020202060201" pitchFamily="34" charset="0"/>
                <a:cs typeface="Intel Clear Pro Bold" panose="020B0804020202060201" pitchFamily="34" charset="0"/>
              </a:rPr>
              <a:t>(from Intel® FPGA SDK for OpenCL™)</a:t>
            </a:r>
          </a:p>
        </p:txBody>
      </p:sp>
    </p:spTree>
    <p:extLst>
      <p:ext uri="{BB962C8B-B14F-4D97-AF65-F5344CB8AC3E}">
        <p14:creationId xmlns:p14="http://schemas.microsoft.com/office/powerpoint/2010/main" val="2376089255"/>
      </p:ext>
    </p:extLst>
  </p:cSld>
  <p:clrMapOvr>
    <a:masterClrMapping/>
  </p:clrMapOvr>
</p:sld>
</file>

<file path=ppt/theme/theme1.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2.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Intel_DPD_PPT_16x9_021518.pptx" id="{C3E85878-FD63-431D-BF96-39FEDCBAD1A1}" vid="{D0B8296E-62A8-4C93-B283-232CE1AA354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19578</TotalTime>
  <Words>3746</Words>
  <Application>Microsoft Macintosh PowerPoint</Application>
  <PresentationFormat>Widescreen</PresentationFormat>
  <Paragraphs>557</Paragraphs>
  <Slides>23</Slides>
  <Notes>18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23</vt:i4>
      </vt:variant>
    </vt:vector>
  </HeadingPairs>
  <TitlesOfParts>
    <vt:vector size="38" baseType="lpstr">
      <vt:lpstr>MS PGothic</vt:lpstr>
      <vt:lpstr>Arial</vt:lpstr>
      <vt:lpstr>Arial Narrow</vt:lpstr>
      <vt:lpstr>Calibri</vt:lpstr>
      <vt:lpstr>Intel Clear</vt:lpstr>
      <vt:lpstr>Intel Clear Light</vt:lpstr>
      <vt:lpstr>Intel Clear Pro</vt:lpstr>
      <vt:lpstr>Intel Clear Pro Bold</vt:lpstr>
      <vt:lpstr>Neo Sans Intel</vt:lpstr>
      <vt:lpstr>Tahoma</vt:lpstr>
      <vt:lpstr>Times New Roman</vt:lpstr>
      <vt:lpstr>Trebuchet MS</vt:lpstr>
      <vt:lpstr>Wingdings</vt:lpstr>
      <vt:lpstr>2_Intel 20150715</vt:lpstr>
      <vt:lpstr>Int_PPT Template_ClearPro_16x9</vt:lpstr>
      <vt:lpstr>PowerPoint Presentation</vt:lpstr>
      <vt:lpstr>Optimization Notice</vt:lpstr>
      <vt:lpstr>Legal Notices and Disclaimers</vt:lpstr>
      <vt:lpstr>Legal Notices and Disclaimers</vt:lpstr>
      <vt:lpstr>PowerPoint Presentation</vt:lpstr>
      <vt:lpstr>Deep Learning Usage is Increasing</vt:lpstr>
      <vt:lpstr>PowerPoint Presentation</vt:lpstr>
      <vt:lpstr>Artificial Intelligence Development Cycle </vt:lpstr>
      <vt:lpstr>PowerPoint Presentation</vt:lpstr>
      <vt:lpstr>Choosing the “right” hardware</vt:lpstr>
      <vt:lpstr>Intel® Computer Vision SDK Performance </vt:lpstr>
      <vt:lpstr>Intel IoT Video Portfolio   Intel is investing in AI, computer vision and deep learning for IoT</vt:lpstr>
      <vt:lpstr>Deep Learning vs. Traditional Computer Vision Intel® Computer Vision SDK has tools for an end to end vision pipeline</vt:lpstr>
      <vt:lpstr>PowerPoint Presentation</vt:lpstr>
      <vt:lpstr>Full pipeline optimization</vt:lpstr>
      <vt:lpstr>PowerPoint Presentation</vt:lpstr>
      <vt:lpstr>PowerPoint Presentation</vt:lpstr>
      <vt:lpstr>Intel integrated Graphics</vt:lpstr>
      <vt:lpstr>Intel GPU has various configurations</vt:lpstr>
      <vt:lpstr>Smart video Workshop Overview </vt:lpstr>
      <vt:lpstr>PowerPoint Presentation</vt:lpstr>
      <vt:lpstr>Target Markets &amp; Use Cases</vt:lpstr>
      <vt:lpstr>End 2 End CV Application Development Flow</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51</cp:revision>
  <dcterms:created xsi:type="dcterms:W3CDTF">2018-04-03T18:38:34Z</dcterms:created>
  <dcterms:modified xsi:type="dcterms:W3CDTF">2018-05-04T07:00:00Z</dcterms:modified>
</cp:coreProperties>
</file>